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7" r:id="rId8"/>
    <p:sldId id="268" r:id="rId9"/>
    <p:sldId id="272" r:id="rId10"/>
    <p:sldId id="273" r:id="rId11"/>
    <p:sldId id="276" r:id="rId12"/>
    <p:sldId id="277" r:id="rId13"/>
    <p:sldId id="278" r:id="rId14"/>
    <p:sldId id="279" r:id="rId15"/>
    <p:sldId id="274" r:id="rId16"/>
    <p:sldId id="275" r:id="rId17"/>
    <p:sldId id="269" r:id="rId18"/>
    <p:sldId id="280" r:id="rId19"/>
    <p:sldId id="281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D2"/>
    <a:srgbClr val="08C81A"/>
    <a:srgbClr val="943E1C"/>
    <a:srgbClr val="1C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0643-FDFF-44CB-9073-75983E6DCB3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45F5-C07C-44BA-9CFA-B9A166EEF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 rot="18464195">
            <a:off x="4997478" y="1847752"/>
            <a:ext cx="2344501" cy="2322138"/>
          </a:xfrm>
          <a:prstGeom prst="flowChartConnector">
            <a:avLst/>
          </a:prstGeom>
          <a:gradFill flip="none" rotWithShape="0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 flipV="1">
            <a:off x="3956502" y="2083804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 flipV="1">
            <a:off x="6037846" y="2105603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451618" y="2466906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5251372" y="255742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691286" y="258033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330696" y="2451900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4740855" y="244776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 flipH="1" flipV="1">
            <a:off x="5900350" y="3175329"/>
            <a:ext cx="2313772" cy="2106538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90856" y="5419199"/>
            <a:ext cx="418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Lakshmi Suvarchala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218264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1636" y="250371"/>
            <a:ext cx="780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CAPSTONE2-EDA &amp; Machine Learning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 flipV="1">
            <a:off x="3774613" y="3228661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 flipV="1">
            <a:off x="4844978" y="3718557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3985969" y="2489214"/>
            <a:ext cx="4328915" cy="2316162"/>
          </a:xfrm>
          <a:prstGeom prst="flowChartConnector">
            <a:avLst/>
          </a:prstGeom>
          <a:gradFill flip="none" rotWithShape="1">
            <a:gsLst>
              <a:gs pos="74348">
                <a:srgbClr val="FC3628"/>
              </a:gs>
              <a:gs pos="85856">
                <a:srgbClr val="FF0000"/>
              </a:gs>
              <a:gs pos="12384">
                <a:srgbClr val="FFFF00"/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8569" y="2998578"/>
            <a:ext cx="389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Halloween Candy Win percent  – Machine Learning(Predictive Modelling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3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8194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</a:t>
            </a:r>
            <a:r>
              <a:rPr lang="en-US" sz="3200" dirty="0" smtClean="0">
                <a:solidFill>
                  <a:schemeClr val="bg1"/>
                </a:solidFill>
              </a:rPr>
              <a:t>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1" y="1357140"/>
            <a:ext cx="65731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8194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74" y="1193471"/>
            <a:ext cx="663032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8194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11.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1123628"/>
            <a:ext cx="672558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8194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12.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1952419"/>
            <a:ext cx="949775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8194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13.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935922"/>
            <a:ext cx="567769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99163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14. What is Machine Learning ?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487" y="1164372"/>
            <a:ext cx="66801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After EDA and understanding the dataset i,e.; recognize patterns, we run ML Algorithm on Dataset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 computer program is said to learn from experience E w.r.t some class of tasks T and Performance measure P if its performance at tasks in T, is measured by P improves with Experience 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Machine Learning divided into three types of Learning</a:t>
            </a:r>
            <a:endParaRPr lang="en-US" sz="2000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Supervised Learning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Un-Supervised Learning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Reinforcement Learning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634" y="1236459"/>
            <a:ext cx="3878021" cy="25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99163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15. Applied Machine Learning Technique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487" y="1151493"/>
            <a:ext cx="95850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In Candy dataset, </a:t>
            </a:r>
            <a:r>
              <a:rPr lang="en-US" sz="2000" b="1" dirty="0" smtClean="0">
                <a:solidFill>
                  <a:schemeClr val="bg1"/>
                </a:solidFill>
              </a:rPr>
              <a:t>win percent</a:t>
            </a:r>
            <a:r>
              <a:rPr lang="en-US" sz="2000" dirty="0" smtClean="0">
                <a:solidFill>
                  <a:schemeClr val="bg1"/>
                </a:solidFill>
              </a:rPr>
              <a:t> is numerical continuous variable-our target variable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After studying the data and detailed EDA, we chose to build </a:t>
            </a:r>
            <a:r>
              <a:rPr lang="en-US" sz="2000" b="1" dirty="0" smtClean="0">
                <a:solidFill>
                  <a:schemeClr val="bg1"/>
                </a:solidFill>
              </a:rPr>
              <a:t>Linear Regression Model </a:t>
            </a:r>
            <a:r>
              <a:rPr lang="en-US" sz="2000" dirty="0" smtClean="0">
                <a:solidFill>
                  <a:schemeClr val="bg1"/>
                </a:solidFill>
              </a:rPr>
              <a:t>so as to predict which flavored candy has high win percent, what sort of features are contributing to high/low win percent, etc.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Linear Regression Model is built, fit to data and results are predicted on Testing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Model is run against different combinations(Feature Selections) and evaluated using metrics like MAE.MSE.RMSE. R Square, Adjusted R Square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Noted the values and predicted win </a:t>
            </a:r>
            <a:r>
              <a:rPr lang="en-US" sz="2000" dirty="0" smtClean="0">
                <a:solidFill>
                  <a:schemeClr val="bg1"/>
                </a:solidFill>
              </a:rPr>
              <a:t>percent, </a:t>
            </a:r>
            <a:r>
              <a:rPr lang="en-US" sz="2000" dirty="0" smtClean="0">
                <a:solidFill>
                  <a:schemeClr val="bg1"/>
                </a:solidFill>
              </a:rPr>
              <a:t>popular flavors for high percent candies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Low RMSE value combination is identified and those features are used for predicting popular flavored candies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0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56" y="250021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16. Conclusions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673" y="1081441"/>
            <a:ext cx="109924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Almost </a:t>
            </a:r>
            <a:r>
              <a:rPr lang="en-US" sz="2000" dirty="0">
                <a:solidFill>
                  <a:schemeClr val="bg1"/>
                </a:solidFill>
              </a:rPr>
              <a:t>count of non flavored candies is more when countplot is plotted for each single </a:t>
            </a:r>
            <a:r>
              <a:rPr lang="en-US" sz="2000" dirty="0" smtClean="0">
                <a:solidFill>
                  <a:schemeClr val="bg1"/>
                </a:solidFill>
              </a:rPr>
              <a:t>feature/flavor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Studied </a:t>
            </a:r>
            <a:r>
              <a:rPr lang="en-US" sz="2000" dirty="0">
                <a:solidFill>
                  <a:schemeClr val="bg1"/>
                </a:solidFill>
              </a:rPr>
              <a:t>Numerical Variable Distribution Trends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- Win percent</a:t>
            </a:r>
            <a:r>
              <a:rPr lang="en-US" sz="2000" dirty="0">
                <a:solidFill>
                  <a:schemeClr val="bg1"/>
                </a:solidFill>
              </a:rPr>
              <a:t>: Distribution Curve </a:t>
            </a: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b="1" dirty="0" smtClean="0">
                <a:solidFill>
                  <a:schemeClr val="bg1"/>
                </a:solidFill>
              </a:rPr>
              <a:t>left skewed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many of candies have </a:t>
            </a:r>
            <a:r>
              <a:rPr lang="en-US" sz="2000" dirty="0" smtClean="0">
                <a:solidFill>
                  <a:schemeClr val="bg1"/>
                </a:solidFill>
              </a:rPr>
              <a:t>win percent </a:t>
            </a:r>
            <a:r>
              <a:rPr lang="en-US" sz="2000" dirty="0">
                <a:solidFill>
                  <a:schemeClr val="bg1"/>
                </a:solidFill>
              </a:rPr>
              <a:t>less than </a:t>
            </a:r>
            <a:r>
              <a:rPr lang="en-US" sz="2000" dirty="0" smtClean="0">
                <a:solidFill>
                  <a:schemeClr val="bg1"/>
                </a:solidFill>
              </a:rPr>
              <a:t>   	mean win percent  50.30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    - Price percent</a:t>
            </a:r>
            <a:r>
              <a:rPr lang="en-US" sz="2000" dirty="0">
                <a:solidFill>
                  <a:schemeClr val="bg1"/>
                </a:solidFill>
              </a:rPr>
              <a:t>: Distribution Curve is </a:t>
            </a:r>
            <a:r>
              <a:rPr lang="en-US" sz="2000" b="1" dirty="0" smtClean="0">
                <a:solidFill>
                  <a:schemeClr val="bg1"/>
                </a:solidFill>
              </a:rPr>
              <a:t>normal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all candies have varying </a:t>
            </a:r>
            <a:r>
              <a:rPr lang="en-US" sz="2000" dirty="0" smtClean="0">
                <a:solidFill>
                  <a:schemeClr val="bg1"/>
                </a:solidFill>
              </a:rPr>
              <a:t>price percent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    - Sugar percent</a:t>
            </a:r>
            <a:r>
              <a:rPr lang="en-US" sz="2000" dirty="0">
                <a:solidFill>
                  <a:schemeClr val="bg1"/>
                </a:solidFill>
              </a:rPr>
              <a:t>: Distribution Curve is </a:t>
            </a:r>
            <a:r>
              <a:rPr lang="en-US" sz="2000" b="1" dirty="0" smtClean="0">
                <a:solidFill>
                  <a:schemeClr val="bg1"/>
                </a:solidFill>
              </a:rPr>
              <a:t>normal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all candies have varying </a:t>
            </a:r>
            <a:r>
              <a:rPr lang="en-US" sz="2000" dirty="0" smtClean="0">
                <a:solidFill>
                  <a:schemeClr val="bg1"/>
                </a:solidFill>
              </a:rPr>
              <a:t>sugar percent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Sugar percent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b="1" dirty="0" smtClean="0">
                <a:solidFill>
                  <a:schemeClr val="bg1"/>
                </a:solidFill>
              </a:rPr>
              <a:t>slightly increasing </a:t>
            </a:r>
            <a:r>
              <a:rPr lang="en-US" sz="2000" dirty="0" smtClean="0">
                <a:solidFill>
                  <a:schemeClr val="bg1"/>
                </a:solidFill>
              </a:rPr>
              <a:t>per price percent(reference </a:t>
            </a:r>
            <a:r>
              <a:rPr lang="en-US" sz="2000" dirty="0">
                <a:solidFill>
                  <a:schemeClr val="bg1"/>
                </a:solidFill>
              </a:rPr>
              <a:t>is scatter plot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Top win percent </a:t>
            </a:r>
            <a:r>
              <a:rPr lang="en-US" sz="2000" dirty="0">
                <a:solidFill>
                  <a:schemeClr val="bg1"/>
                </a:solidFill>
              </a:rPr>
              <a:t>candies having high </a:t>
            </a:r>
            <a:r>
              <a:rPr lang="en-US" sz="2000" dirty="0" smtClean="0">
                <a:solidFill>
                  <a:schemeClr val="bg1"/>
                </a:solidFill>
              </a:rPr>
              <a:t>win percent </a:t>
            </a:r>
            <a:r>
              <a:rPr lang="en-US" sz="2000" b="1" dirty="0" smtClean="0">
                <a:solidFill>
                  <a:schemeClr val="bg1"/>
                </a:solidFill>
              </a:rPr>
              <a:t>84.180,81.866 </a:t>
            </a:r>
            <a:r>
              <a:rPr lang="en-US" sz="2000" b="1" dirty="0">
                <a:solidFill>
                  <a:schemeClr val="bg1"/>
                </a:solidFill>
              </a:rPr>
              <a:t>are </a:t>
            </a:r>
            <a:r>
              <a:rPr lang="en-US" sz="2000" b="1" dirty="0" smtClean="0">
                <a:solidFill>
                  <a:schemeClr val="bg1"/>
                </a:solidFill>
              </a:rPr>
              <a:t>Reeses </a:t>
            </a:r>
            <a:r>
              <a:rPr lang="en-US" sz="2000" b="1" dirty="0">
                <a:solidFill>
                  <a:schemeClr val="bg1"/>
                </a:solidFill>
              </a:rPr>
              <a:t>Peanut Butter, Reeses Miniature</a:t>
            </a:r>
            <a:r>
              <a:rPr lang="en-US" sz="2000" dirty="0">
                <a:solidFill>
                  <a:schemeClr val="bg1"/>
                </a:solidFill>
              </a:rPr>
              <a:t> contain    following flavors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    </a:t>
            </a:r>
            <a:r>
              <a:rPr lang="en-US" sz="2000" dirty="0">
                <a:solidFill>
                  <a:schemeClr val="bg1"/>
                </a:solidFill>
              </a:rPr>
              <a:t>- chocolate, caramel</a:t>
            </a:r>
            <a:r>
              <a:rPr lang="en-US" sz="2000" dirty="0" smtClean="0">
                <a:solidFill>
                  <a:schemeClr val="bg1"/>
                </a:solidFill>
              </a:rPr>
              <a:t>, peanutyalmondy, not </a:t>
            </a:r>
            <a:r>
              <a:rPr lang="en-US" sz="2000" dirty="0">
                <a:solidFill>
                  <a:schemeClr val="bg1"/>
                </a:solidFill>
              </a:rPr>
              <a:t>hard, not bar </a:t>
            </a:r>
            <a:r>
              <a:rPr lang="en-US" sz="2000" dirty="0" smtClean="0">
                <a:solidFill>
                  <a:schemeClr val="bg1"/>
                </a:solidFill>
              </a:rPr>
              <a:t>candies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56" y="250021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17. Conclusions(</a:t>
            </a:r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ontd…)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520" y="926871"/>
            <a:ext cx="108440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Least </a:t>
            </a:r>
            <a:r>
              <a:rPr lang="en-US" sz="2000" dirty="0" smtClean="0">
                <a:solidFill>
                  <a:schemeClr val="bg1"/>
                </a:solidFill>
              </a:rPr>
              <a:t>win percent </a:t>
            </a:r>
            <a:r>
              <a:rPr lang="en-US" sz="2000" dirty="0">
                <a:solidFill>
                  <a:schemeClr val="bg1"/>
                </a:solidFill>
              </a:rPr>
              <a:t>candies </a:t>
            </a:r>
            <a:r>
              <a:rPr lang="en-US" sz="2000" b="1" dirty="0">
                <a:solidFill>
                  <a:schemeClr val="bg1"/>
                </a:solidFill>
              </a:rPr>
              <a:t>22.44,23.41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b="1" dirty="0" smtClean="0">
                <a:solidFill>
                  <a:schemeClr val="bg1"/>
                </a:solidFill>
              </a:rPr>
              <a:t>Nik </a:t>
            </a:r>
            <a:r>
              <a:rPr lang="en-US" sz="2000" b="1" dirty="0">
                <a:solidFill>
                  <a:schemeClr val="bg1"/>
                </a:solidFill>
              </a:rPr>
              <a:t>L </a:t>
            </a:r>
            <a:r>
              <a:rPr lang="en-US" sz="2000" b="1" dirty="0" smtClean="0">
                <a:solidFill>
                  <a:schemeClr val="bg1"/>
                </a:solidFill>
              </a:rPr>
              <a:t>Nip, Boston </a:t>
            </a:r>
            <a:r>
              <a:rPr lang="en-US" sz="2000" b="1" dirty="0">
                <a:solidFill>
                  <a:schemeClr val="bg1"/>
                </a:solidFill>
              </a:rPr>
              <a:t>Baked </a:t>
            </a:r>
            <a:r>
              <a:rPr lang="en-US" sz="2000" b="1" dirty="0" smtClean="0">
                <a:solidFill>
                  <a:schemeClr val="bg1"/>
                </a:solidFill>
              </a:rPr>
              <a:t>Bean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 have </a:t>
            </a:r>
            <a:r>
              <a:rPr lang="en-US" sz="2000" dirty="0">
                <a:solidFill>
                  <a:schemeClr val="bg1"/>
                </a:solidFill>
              </a:rPr>
              <a:t>following </a:t>
            </a:r>
            <a:r>
              <a:rPr lang="en-US" sz="2000" dirty="0" smtClean="0">
                <a:solidFill>
                  <a:schemeClr val="bg1"/>
                </a:solidFill>
              </a:rPr>
              <a:t>flavors	-fruity, pluribus, peanutyalmondy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chocolate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fruity</a:t>
            </a:r>
            <a:r>
              <a:rPr lang="en-US" sz="2000" dirty="0">
                <a:solidFill>
                  <a:schemeClr val="bg1"/>
                </a:solidFill>
              </a:rPr>
              <a:t>, peanutyalmondy, </a:t>
            </a:r>
            <a:r>
              <a:rPr lang="en-US" sz="2000" dirty="0" smtClean="0">
                <a:solidFill>
                  <a:schemeClr val="bg1"/>
                </a:solidFill>
              </a:rPr>
              <a:t>nougat are </a:t>
            </a:r>
            <a:r>
              <a:rPr lang="en-US" sz="2000" b="1" dirty="0">
                <a:solidFill>
                  <a:schemeClr val="bg1"/>
                </a:solidFill>
              </a:rPr>
              <a:t>Independent variables</a:t>
            </a:r>
            <a:r>
              <a:rPr lang="en-US" sz="2000" dirty="0">
                <a:solidFill>
                  <a:schemeClr val="bg1"/>
                </a:solidFill>
              </a:rPr>
              <a:t> contributing to good </a:t>
            </a:r>
            <a:r>
              <a:rPr lang="en-US" sz="2000" dirty="0" smtClean="0">
                <a:solidFill>
                  <a:schemeClr val="bg1"/>
                </a:solidFill>
              </a:rPr>
              <a:t>win percent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Following are correlated variables having good </a:t>
            </a:r>
            <a:r>
              <a:rPr lang="en-US" sz="2000" dirty="0" smtClean="0">
                <a:solidFill>
                  <a:schemeClr val="bg1"/>
                </a:solidFill>
              </a:rPr>
              <a:t>win percent(combined flavors </a:t>
            </a:r>
            <a:r>
              <a:rPr lang="en-US" sz="2000" dirty="0">
                <a:solidFill>
                  <a:schemeClr val="bg1"/>
                </a:solidFill>
              </a:rPr>
              <a:t>liked by people)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- Peanutyalmondy-Non bar candies combination mostly liked by people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	 - </a:t>
            </a:r>
            <a:r>
              <a:rPr lang="en-US" sz="2000" dirty="0">
                <a:solidFill>
                  <a:schemeClr val="bg1"/>
                </a:solidFill>
              </a:rPr>
              <a:t>chocolate-non hard candies combination mostly liked by people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 - </a:t>
            </a:r>
            <a:r>
              <a:rPr lang="en-US" sz="2000" dirty="0">
                <a:solidFill>
                  <a:schemeClr val="bg1"/>
                </a:solidFill>
              </a:rPr>
              <a:t>crispedricewafer-caramel candies combination mostly liked by people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            - </a:t>
            </a:r>
            <a:r>
              <a:rPr lang="en-US" sz="2000" dirty="0">
                <a:solidFill>
                  <a:schemeClr val="bg1"/>
                </a:solidFill>
              </a:rPr>
              <a:t>Nougat-Bar candies combination mostly liked by people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            - </a:t>
            </a:r>
            <a:r>
              <a:rPr lang="en-US" sz="2000" dirty="0">
                <a:solidFill>
                  <a:schemeClr val="bg1"/>
                </a:solidFill>
              </a:rPr>
              <a:t>Bar-chocolate</a:t>
            </a:r>
            <a:r>
              <a:rPr lang="en-US" sz="2000" dirty="0" smtClean="0">
                <a:solidFill>
                  <a:schemeClr val="bg1"/>
                </a:solidFill>
              </a:rPr>
              <a:t>, caramel, crispedricewafer </a:t>
            </a:r>
            <a:r>
              <a:rPr lang="en-US" sz="2000" dirty="0">
                <a:solidFill>
                  <a:schemeClr val="bg1"/>
                </a:solidFill>
              </a:rPr>
              <a:t>candies combination mostly liked by </a:t>
            </a:r>
            <a:r>
              <a:rPr lang="en-US" sz="2000" dirty="0" smtClean="0">
                <a:solidFill>
                  <a:schemeClr val="bg1"/>
                </a:solidFill>
              </a:rPr>
              <a:t>people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Most </a:t>
            </a:r>
            <a:r>
              <a:rPr lang="en-US" sz="2000" dirty="0">
                <a:solidFill>
                  <a:schemeClr val="bg1"/>
                </a:solidFill>
              </a:rPr>
              <a:t>of the hard candies are not liked by people, all hard candies are non bar candies have less </a:t>
            </a:r>
            <a:r>
              <a:rPr lang="en-US" sz="2000" dirty="0" smtClean="0">
                <a:solidFill>
                  <a:schemeClr val="bg1"/>
                </a:solidFill>
              </a:rPr>
              <a:t>win percent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All </a:t>
            </a:r>
            <a:r>
              <a:rPr lang="en-US" sz="2000" dirty="0">
                <a:solidFill>
                  <a:schemeClr val="bg1"/>
                </a:solidFill>
              </a:rPr>
              <a:t>pluribus candies are Non bar Candies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56" y="250021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18. Conclusions(contd..)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673" y="1081441"/>
            <a:ext cx="10992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Predicted </a:t>
            </a:r>
            <a:r>
              <a:rPr lang="en-US" sz="2000" dirty="0" smtClean="0">
                <a:solidFill>
                  <a:schemeClr val="bg1"/>
                </a:solidFill>
              </a:rPr>
              <a:t>win percent </a:t>
            </a:r>
            <a:r>
              <a:rPr lang="en-US" sz="2000" dirty="0">
                <a:solidFill>
                  <a:schemeClr val="bg1"/>
                </a:solidFill>
              </a:rPr>
              <a:t>range for combination of each single flavor presence(1) and </a:t>
            </a:r>
            <a:r>
              <a:rPr lang="en-US" sz="2000" dirty="0" smtClean="0">
                <a:solidFill>
                  <a:schemeClr val="bg1"/>
                </a:solidFill>
              </a:rPr>
              <a:t>price percent </a:t>
            </a:r>
            <a:r>
              <a:rPr lang="en-US" sz="2000" dirty="0">
                <a:solidFill>
                  <a:schemeClr val="bg1"/>
                </a:solidFill>
              </a:rPr>
              <a:t>range(0,0.5,1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chocolate(1)       </a:t>
            </a:r>
            <a:r>
              <a:rPr lang="en-US" sz="2000" dirty="0" smtClean="0">
                <a:solidFill>
                  <a:schemeClr val="bg1"/>
                </a:solidFill>
              </a:rPr>
              <a:t>		 </a:t>
            </a: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smtClean="0">
                <a:solidFill>
                  <a:schemeClr val="bg1"/>
                </a:solidFill>
              </a:rPr>
              <a:t>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50-65(win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fruity(1)           </a:t>
            </a:r>
            <a:r>
              <a:rPr lang="en-US" sz="2000" dirty="0" smtClean="0">
                <a:solidFill>
                  <a:schemeClr val="bg1"/>
                </a:solidFill>
              </a:rPr>
              <a:t>	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39-52(win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caramel(1)          </a:t>
            </a:r>
            <a:r>
              <a:rPr lang="en-US" sz="2000" dirty="0" smtClean="0">
                <a:solidFill>
                  <a:schemeClr val="bg1"/>
                </a:solidFill>
              </a:rPr>
              <a:t> 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43-62(win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peanutyalmondy(1)   </a:t>
            </a:r>
            <a:r>
              <a:rPr lang="en-US" sz="2000" dirty="0" smtClean="0">
                <a:solidFill>
                  <a:schemeClr val="bg1"/>
                </a:solidFill>
              </a:rPr>
              <a:t>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54-68(win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nougat(1)           </a:t>
            </a:r>
            <a:r>
              <a:rPr lang="en-US" sz="2000" dirty="0" smtClean="0">
                <a:solidFill>
                  <a:schemeClr val="bg1"/>
                </a:solidFill>
              </a:rPr>
              <a:t>	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50-68(win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-	 </a:t>
            </a:r>
            <a:r>
              <a:rPr lang="en-US" sz="2000" dirty="0">
                <a:solidFill>
                  <a:schemeClr val="bg1"/>
                </a:solidFill>
              </a:rPr>
              <a:t>crispedricewafer(1) </a:t>
            </a:r>
            <a:r>
              <a:rPr lang="en-US" sz="2000" dirty="0" smtClean="0">
                <a:solidFill>
                  <a:schemeClr val="bg1"/>
                </a:solidFill>
              </a:rPr>
              <a:t>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58-72(win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hard(1)             </a:t>
            </a:r>
            <a:r>
              <a:rPr lang="en-US" sz="2000" dirty="0" smtClean="0">
                <a:solidFill>
                  <a:schemeClr val="bg1"/>
                </a:solidFill>
              </a:rPr>
              <a:t>	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34-51(win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bar(1)              </a:t>
            </a:r>
            <a:r>
              <a:rPr lang="en-US" sz="2000" dirty="0" smtClean="0">
                <a:solidFill>
                  <a:schemeClr val="bg1"/>
                </a:solidFill>
              </a:rPr>
              <a:t>	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55-64(win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	- </a:t>
            </a:r>
            <a:r>
              <a:rPr lang="en-US" sz="2000" dirty="0">
                <a:solidFill>
                  <a:schemeClr val="bg1"/>
                </a:solidFill>
              </a:rPr>
              <a:t>pluribus(1)         </a:t>
            </a:r>
            <a:r>
              <a:rPr lang="en-US" sz="2000" dirty="0" smtClean="0">
                <a:solidFill>
                  <a:schemeClr val="bg1"/>
                </a:solidFill>
              </a:rPr>
              <a:t>		 - price percent(0,0.5,1</a:t>
            </a:r>
            <a:r>
              <a:rPr lang="en-US" sz="2000" dirty="0">
                <a:solidFill>
                  <a:schemeClr val="bg1"/>
                </a:solidFill>
              </a:rPr>
              <a:t>)-&gt; </a:t>
            </a:r>
            <a:r>
              <a:rPr lang="en-US" sz="2000" dirty="0" smtClean="0">
                <a:solidFill>
                  <a:schemeClr val="bg1"/>
                </a:solidFill>
              </a:rPr>
              <a:t>39-56(win percent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Hence, mostly correlated </a:t>
            </a:r>
            <a:r>
              <a:rPr lang="en-US" sz="2000" dirty="0" smtClean="0">
                <a:solidFill>
                  <a:schemeClr val="bg1"/>
                </a:solidFill>
              </a:rPr>
              <a:t>features </a:t>
            </a:r>
            <a:r>
              <a:rPr lang="en-US" sz="2000" dirty="0">
                <a:solidFill>
                  <a:schemeClr val="bg1"/>
                </a:solidFill>
              </a:rPr>
              <a:t>do not fetch for Linear Regression Model, we drop those features in Feature selection like </a:t>
            </a:r>
            <a:r>
              <a:rPr lang="en-US" sz="2000" dirty="0" smtClean="0">
                <a:solidFill>
                  <a:schemeClr val="bg1"/>
                </a:solidFill>
              </a:rPr>
              <a:t>caramel, bar, hard, pluribus, crispedricewafer and </a:t>
            </a:r>
            <a:r>
              <a:rPr lang="en-US" sz="2000" dirty="0">
                <a:solidFill>
                  <a:schemeClr val="bg1"/>
                </a:solidFill>
              </a:rPr>
              <a:t>then run model which on evaluation gives low RMSE value of </a:t>
            </a:r>
            <a:r>
              <a:rPr lang="en-US" sz="2000" dirty="0" smtClean="0">
                <a:solidFill>
                  <a:schemeClr val="bg1"/>
                </a:solidFill>
              </a:rPr>
              <a:t>10.566, </a:t>
            </a:r>
            <a:r>
              <a:rPr lang="en-US" sz="2000" dirty="0">
                <a:solidFill>
                  <a:schemeClr val="bg1"/>
                </a:solidFill>
              </a:rPr>
              <a:t>thus now our model is ready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3826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604742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95836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59" y="1502209"/>
            <a:ext cx="4661284" cy="2807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955" y="213583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1. What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Is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EDA?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96" y="1108441"/>
            <a:ext cx="54885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Exploratory Data Analysis refers to the critical process of performing initial investigations on data so as to </a:t>
            </a:r>
            <a:r>
              <a:rPr lang="en-IN" sz="2000" dirty="0" smtClean="0">
                <a:solidFill>
                  <a:schemeClr val="bg1"/>
                </a:solidFill>
              </a:rPr>
              <a:t>: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D</a:t>
            </a:r>
            <a:r>
              <a:rPr lang="en-IN" sz="2000" dirty="0" smtClean="0">
                <a:solidFill>
                  <a:schemeClr val="bg1"/>
                </a:solidFill>
              </a:rPr>
              <a:t>iscover patterns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Spot anomalies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Test </a:t>
            </a:r>
            <a:r>
              <a:rPr lang="en-IN" sz="2000" dirty="0">
                <a:solidFill>
                  <a:schemeClr val="bg1"/>
                </a:solidFill>
              </a:rPr>
              <a:t>hypothesis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Check </a:t>
            </a:r>
            <a:r>
              <a:rPr lang="en-IN" sz="2000" dirty="0">
                <a:solidFill>
                  <a:schemeClr val="bg1"/>
                </a:solidFill>
              </a:rPr>
              <a:t>assumptions with the help of summary statistics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G</a:t>
            </a:r>
            <a:r>
              <a:rPr lang="en-IN" sz="2000" dirty="0" smtClean="0">
                <a:solidFill>
                  <a:schemeClr val="bg1"/>
                </a:solidFill>
              </a:rPr>
              <a:t>raphical representations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 rot="18464195">
            <a:off x="5544224" y="1691461"/>
            <a:ext cx="2344501" cy="2322138"/>
          </a:xfrm>
          <a:prstGeom prst="flowChartConnector">
            <a:avLst/>
          </a:prstGeom>
          <a:gradFill flip="none" rotWithShape="0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 flipV="1">
            <a:off x="4444105" y="1912151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 flipV="1">
            <a:off x="5862361" y="2128147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451618" y="2466906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5251372" y="255742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338054" y="279639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330696" y="2451900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4740855" y="244776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 flipH="1" flipV="1">
            <a:off x="5428604" y="3061391"/>
            <a:ext cx="2313772" cy="2106538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90856" y="5419199"/>
            <a:ext cx="418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Lakshmi Suvarchala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218264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5970" y="250371"/>
            <a:ext cx="673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CAPSTONE2-EDA &amp; Machine Learning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 flipV="1">
            <a:off x="6619122" y="2335746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 flipV="1">
            <a:off x="3880303" y="2516802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4341883" y="2302522"/>
            <a:ext cx="4012720" cy="2316162"/>
          </a:xfrm>
          <a:prstGeom prst="flowChartConnector">
            <a:avLst/>
          </a:prstGeom>
          <a:gradFill flip="none" rotWithShape="1">
            <a:gsLst>
              <a:gs pos="74348">
                <a:srgbClr val="FC3628"/>
              </a:gs>
              <a:gs pos="85856">
                <a:srgbClr val="FF0000"/>
              </a:gs>
              <a:gs pos="12384">
                <a:srgbClr val="FFFF00"/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5543" y="3012116"/>
            <a:ext cx="338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939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-724486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9" y="265095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2. Proposed Dataset-Candies Win percent during Halloween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474" y="1309360"/>
            <a:ext cx="6169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Data set is collection of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This dataset was scraped from </a:t>
            </a:r>
            <a:r>
              <a:rPr lang="en-IN" sz="2000" dirty="0" smtClean="0">
                <a:solidFill>
                  <a:schemeClr val="bg1"/>
                </a:solidFill>
              </a:rPr>
              <a:t>Five Thirty Eight-Candy Power Ranking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Proposed Dataset is collection  of multiple candies records with specifications like flavors, sugar percent contained in them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Dataset contains 85 entries and 13 columns/variables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3</a:t>
            </a:r>
            <a:r>
              <a:rPr lang="en-US" sz="2000" dirty="0" smtClean="0">
                <a:solidFill>
                  <a:schemeClr val="bg1"/>
                </a:solidFill>
              </a:rPr>
              <a:t> Numeric , 1 Categorical and 9 Boolean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8" y="1309360"/>
            <a:ext cx="3761509" cy="3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688723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549" y="654415"/>
            <a:ext cx="1134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dirty="0" smtClean="0">
                <a:solidFill>
                  <a:schemeClr val="bg1"/>
                </a:solidFill>
              </a:rPr>
              <a:t>. Problem Statement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578" y="1657604"/>
            <a:ext cx="66801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purpose of this research is to</a:t>
            </a:r>
            <a:r>
              <a:rPr lang="en-IN" sz="2000" dirty="0" smtClean="0">
                <a:solidFill>
                  <a:schemeClr val="bg1"/>
                </a:solidFill>
              </a:rPr>
              <a:t>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What’s the best (or at least the most popular) Halloween </a:t>
            </a:r>
            <a:r>
              <a:rPr lang="en-IN" sz="2000" dirty="0" smtClean="0">
                <a:solidFill>
                  <a:schemeClr val="bg1"/>
                </a:solidFill>
              </a:rPr>
              <a:t>candy(win percent)?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Which specified features/columns </a:t>
            </a:r>
            <a:r>
              <a:rPr lang="en-IN" sz="2000" dirty="0">
                <a:solidFill>
                  <a:schemeClr val="bg1"/>
                </a:solidFill>
              </a:rPr>
              <a:t>are associated with higher rankings</a:t>
            </a:r>
            <a:r>
              <a:rPr lang="en-IN" sz="20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Identify how each feature has effect on other features , study the correlations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3" y="1732422"/>
            <a:ext cx="3209381" cy="27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249587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dirty="0" smtClean="0">
                <a:solidFill>
                  <a:schemeClr val="bg1"/>
                </a:solidFill>
              </a:rPr>
              <a:t>. What EDA did I do?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4044" y="618909"/>
            <a:ext cx="64797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Identified count of candies by their specified features presence/absence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Applied Statistical measures on features/variables</a:t>
            </a:r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Grouped data by specific features in the Candy Dataset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Identified relationships among different features/variables like sugar percent Vs price percent, Price percent Vs Win percent,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Identified top ten(10) candies the Halloween Candy Power Ranking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43" y="1475773"/>
            <a:ext cx="3339284" cy="26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481" y="155680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 smtClean="0">
                <a:solidFill>
                  <a:schemeClr val="bg1"/>
                </a:solidFill>
              </a:rPr>
              <a:t>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83" y="1145829"/>
            <a:ext cx="654458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57394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r>
              <a:rPr lang="en-US" sz="3200" dirty="0" smtClean="0">
                <a:solidFill>
                  <a:schemeClr val="bg1"/>
                </a:solidFill>
              </a:rPr>
              <a:t>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86" y="1122363"/>
            <a:ext cx="659222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55" y="126558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  <a:r>
              <a:rPr lang="en-US" sz="3200" dirty="0" smtClean="0">
                <a:solidFill>
                  <a:schemeClr val="bg1"/>
                </a:solidFill>
              </a:rPr>
              <a:t>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2" y="1138648"/>
            <a:ext cx="652553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9" y="491550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  <a:r>
              <a:rPr lang="en-US" sz="3200" dirty="0" smtClean="0">
                <a:solidFill>
                  <a:schemeClr val="bg1"/>
                </a:solidFill>
              </a:rPr>
              <a:t>. 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8" y="1653108"/>
            <a:ext cx="629690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619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154</cp:revision>
  <dcterms:created xsi:type="dcterms:W3CDTF">2019-01-19T14:15:50Z</dcterms:created>
  <dcterms:modified xsi:type="dcterms:W3CDTF">2019-04-27T08:58:08Z</dcterms:modified>
</cp:coreProperties>
</file>