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6" r:id="rId9"/>
    <p:sldId id="267" r:id="rId10"/>
    <p:sldId id="268" r:id="rId11"/>
    <p:sldId id="272" r:id="rId12"/>
    <p:sldId id="273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1D2"/>
    <a:srgbClr val="08C81A"/>
    <a:srgbClr val="943E1C"/>
    <a:srgbClr val="1C0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0643-FDFF-44CB-9073-75983E6DCB3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45F5-C07C-44BA-9CFA-B9A166EE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 rot="18464195">
            <a:off x="4997478" y="1847752"/>
            <a:ext cx="2344501" cy="2322138"/>
          </a:xfrm>
          <a:prstGeom prst="flowChartConnector">
            <a:avLst/>
          </a:prstGeom>
          <a:gradFill flip="none" rotWithShape="0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 flipV="1">
            <a:off x="3956502" y="2083804"/>
            <a:ext cx="2347655" cy="2199930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 flipV="1">
            <a:off x="6037846" y="2105603"/>
            <a:ext cx="2240223" cy="2214869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451618" y="2466906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251372" y="255742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691286" y="258033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330696" y="2451900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740855" y="244776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 flipH="1" flipV="1">
            <a:off x="5900350" y="3175329"/>
            <a:ext cx="2313772" cy="2106538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90856" y="5419199"/>
            <a:ext cx="4183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Lakshmi Suvarchala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218264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5970" y="250371"/>
            <a:ext cx="600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CAPSTONE1-EDA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1" name="Flowchart: Connector 20"/>
          <p:cNvSpPr/>
          <p:nvPr/>
        </p:nvSpPr>
        <p:spPr>
          <a:xfrm flipV="1">
            <a:off x="3774613" y="3228661"/>
            <a:ext cx="2347655" cy="2199930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 flipV="1">
            <a:off x="4844978" y="3718557"/>
            <a:ext cx="2347655" cy="2199930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985969" y="2489214"/>
            <a:ext cx="4328915" cy="2316162"/>
          </a:xfrm>
          <a:prstGeom prst="flowChartConnector">
            <a:avLst/>
          </a:prstGeom>
          <a:gradFill flip="none" rotWithShape="1">
            <a:gsLst>
              <a:gs pos="74348">
                <a:srgbClr val="FC3628"/>
              </a:gs>
              <a:gs pos="85856">
                <a:srgbClr val="FF0000"/>
              </a:gs>
              <a:gs pos="12384">
                <a:srgbClr val="FFFF00"/>
              </a:gs>
              <a:gs pos="48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8513" y="3405987"/>
            <a:ext cx="475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Car Sales –Exploratory </a:t>
            </a:r>
            <a:r>
              <a:rPr lang="en-US" sz="2000" dirty="0" smtClean="0"/>
              <a:t> Data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3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404" y="163655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9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smtClean="0">
                <a:solidFill>
                  <a:schemeClr val="bg1"/>
                </a:solidFill>
              </a:rPr>
              <a:t>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66" y="1043268"/>
            <a:ext cx="7529352" cy="48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734" y="330946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10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smtClean="0">
                <a:solidFill>
                  <a:schemeClr val="bg1"/>
                </a:solidFill>
              </a:rPr>
              <a:t>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9" y="1259261"/>
            <a:ext cx="9136342" cy="45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50" y="294692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11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smtClean="0">
                <a:solidFill>
                  <a:schemeClr val="bg1"/>
                </a:solidFill>
              </a:rPr>
              <a:t>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53" y="1005972"/>
            <a:ext cx="6126362" cy="53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56" y="250021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12. </a:t>
            </a:r>
            <a:r>
              <a:rPr lang="en-US" sz="3200" dirty="0" smtClean="0">
                <a:solidFill>
                  <a:schemeClr val="bg1"/>
                </a:solidFill>
              </a:rPr>
              <a:t>Conclusion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1673" y="1081442"/>
            <a:ext cx="10844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Count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 cars with prescribed specifications in the </a:t>
            </a:r>
            <a:r>
              <a:rPr lang="en-US" b="1" dirty="0">
                <a:solidFill>
                  <a:schemeClr val="bg1"/>
                </a:solidFill>
              </a:rPr>
              <a:t>Ukraine Car </a:t>
            </a:r>
            <a:r>
              <a:rPr lang="en-US" b="1" dirty="0" smtClean="0">
                <a:solidFill>
                  <a:schemeClr val="bg1"/>
                </a:solidFill>
              </a:rPr>
              <a:t>Fleet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Total of </a:t>
            </a:r>
            <a:r>
              <a:rPr lang="en-US" b="1" dirty="0">
                <a:solidFill>
                  <a:schemeClr val="bg1"/>
                </a:solidFill>
              </a:rPr>
              <a:t>9463</a:t>
            </a:r>
            <a:r>
              <a:rPr lang="en-US" dirty="0">
                <a:solidFill>
                  <a:schemeClr val="bg1"/>
                </a:solidFill>
              </a:rPr>
              <a:t> car entries were recorded with ten(10) variables and two(2) extended variables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Volkswagen</a:t>
            </a:r>
            <a:r>
              <a:rPr lang="en-US" dirty="0">
                <a:solidFill>
                  <a:schemeClr val="bg1"/>
                </a:solidFill>
              </a:rPr>
              <a:t> manufacturer cars and models are most available registered cars in the Ukraine Car Fleet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Studied relation between various car features and understood how each feature relates to one another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oted </a:t>
            </a:r>
            <a:r>
              <a:rPr lang="en-US" dirty="0">
                <a:solidFill>
                  <a:schemeClr val="bg1"/>
                </a:solidFill>
              </a:rPr>
              <a:t>top five manufacturers and top model cars in each Manufacture/Car </a:t>
            </a:r>
            <a:r>
              <a:rPr lang="en-US" dirty="0" smtClean="0">
                <a:solidFill>
                  <a:schemeClr val="bg1"/>
                </a:solidFill>
              </a:rPr>
              <a:t>Type in </a:t>
            </a:r>
            <a:r>
              <a:rPr lang="en-US" dirty="0">
                <a:solidFill>
                  <a:schemeClr val="bg1"/>
                </a:solidFill>
              </a:rPr>
              <a:t>the Ukraine Car Fleet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Concluded </a:t>
            </a:r>
            <a:r>
              <a:rPr lang="en-US" dirty="0">
                <a:solidFill>
                  <a:schemeClr val="bg1"/>
                </a:solidFill>
              </a:rPr>
              <a:t>that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rice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car is effected by parameters like 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ngine Type, Engine Volume, Body Type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</a:rPr>
              <a:t>Manufacturing </a:t>
            </a:r>
            <a:r>
              <a:rPr lang="en-US" b="1" dirty="0">
                <a:solidFill>
                  <a:schemeClr val="bg1"/>
                </a:solidFill>
              </a:rPr>
              <a:t>year </a:t>
            </a:r>
            <a:r>
              <a:rPr lang="en-US" b="1" dirty="0" smtClean="0">
                <a:solidFill>
                  <a:schemeClr val="bg1"/>
                </a:solidFill>
              </a:rPr>
              <a:t>,etc.;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Studying all the features and their effect on parameters helps Ukraine Fleet Manager in making decision of </a:t>
            </a:r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brand</a:t>
            </a:r>
            <a:r>
              <a:rPr lang="en-US" dirty="0" smtClean="0">
                <a:solidFill>
                  <a:schemeClr val="bg1"/>
                </a:solidFill>
              </a:rPr>
              <a:t>, new/used </a:t>
            </a:r>
            <a:r>
              <a:rPr lang="en-US" dirty="0">
                <a:solidFill>
                  <a:schemeClr val="bg1"/>
                </a:solidFill>
              </a:rPr>
              <a:t>cars they have to maintain in </a:t>
            </a:r>
            <a:r>
              <a:rPr lang="en-US" dirty="0" smtClean="0">
                <a:solidFill>
                  <a:schemeClr val="bg1"/>
                </a:solidFill>
              </a:rPr>
              <a:t>order to grow the fleet and be a big Car Fleet in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kraine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 rot="18464195">
            <a:off x="5544224" y="1691461"/>
            <a:ext cx="2344501" cy="2322138"/>
          </a:xfrm>
          <a:prstGeom prst="flowChartConnector">
            <a:avLst/>
          </a:prstGeom>
          <a:gradFill flip="none" rotWithShape="0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 flipV="1">
            <a:off x="4444105" y="1912151"/>
            <a:ext cx="2347655" cy="2199930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 flipV="1">
            <a:off x="5862361" y="2128147"/>
            <a:ext cx="2240223" cy="2214869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451618" y="2466906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251372" y="255742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338054" y="279639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330696" y="2451900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740855" y="2447765"/>
            <a:ext cx="2377440" cy="2316162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 flipH="1" flipV="1">
            <a:off x="5428604" y="3061391"/>
            <a:ext cx="2313772" cy="2106538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90856" y="5419199"/>
            <a:ext cx="4183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Lakshmi Suvarchala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218264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5970" y="250371"/>
            <a:ext cx="600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CAPSTONE1-EDA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 flipV="1">
            <a:off x="6619122" y="2335746"/>
            <a:ext cx="2240223" cy="2214869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 flipV="1">
            <a:off x="3880303" y="2516802"/>
            <a:ext cx="2240223" cy="2214869"/>
          </a:xfrm>
          <a:prstGeom prst="flowChartConnector">
            <a:avLst/>
          </a:prstGeom>
          <a:gradFill flip="none" rotWithShape="1">
            <a:gsLst>
              <a:gs pos="18588">
                <a:srgbClr val="F941D2"/>
              </a:gs>
              <a:gs pos="0">
                <a:srgbClr val="FFC000"/>
              </a:gs>
              <a:gs pos="0">
                <a:srgbClr val="7030A0"/>
              </a:gs>
              <a:gs pos="100000">
                <a:srgbClr val="FFC00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100000">
                <a:srgbClr val="4854A5"/>
              </a:gs>
              <a:gs pos="100000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341883" y="2302522"/>
            <a:ext cx="4012720" cy="2316162"/>
          </a:xfrm>
          <a:prstGeom prst="flowChartConnector">
            <a:avLst/>
          </a:prstGeom>
          <a:gradFill flip="none" rotWithShape="1">
            <a:gsLst>
              <a:gs pos="74348">
                <a:srgbClr val="FC3628"/>
              </a:gs>
              <a:gs pos="85856">
                <a:srgbClr val="FF0000"/>
              </a:gs>
              <a:gs pos="12384">
                <a:srgbClr val="FFFF00"/>
              </a:gs>
              <a:gs pos="48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5543" y="3012116"/>
            <a:ext cx="3385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939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604742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95836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59" y="1502209"/>
            <a:ext cx="4661284" cy="2807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955" y="213583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1. What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Is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EDA?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896" y="1108441"/>
            <a:ext cx="54885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Exploratory Data Analysis refers to the critical process of performing initial investigations on data so as to </a:t>
            </a:r>
            <a:r>
              <a:rPr lang="en-IN" sz="2000" dirty="0" smtClean="0">
                <a:solidFill>
                  <a:schemeClr val="bg1"/>
                </a:solidFill>
              </a:rPr>
              <a:t>:</a:t>
            </a: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D</a:t>
            </a:r>
            <a:r>
              <a:rPr lang="en-IN" sz="2000" dirty="0" smtClean="0">
                <a:solidFill>
                  <a:schemeClr val="bg1"/>
                </a:solidFill>
              </a:rPr>
              <a:t>iscover patterns</a:t>
            </a:r>
          </a:p>
          <a:p>
            <a:pPr lvl="1"/>
            <a:endParaRPr lang="en-IN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Spot anomalies</a:t>
            </a:r>
          </a:p>
          <a:p>
            <a:pPr lvl="1"/>
            <a:endParaRPr lang="en-IN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Test </a:t>
            </a:r>
            <a:r>
              <a:rPr lang="en-IN" sz="2000" dirty="0">
                <a:solidFill>
                  <a:schemeClr val="bg1"/>
                </a:solidFill>
              </a:rPr>
              <a:t>hypothesis </a:t>
            </a:r>
            <a:endParaRPr lang="en-IN" sz="2000" dirty="0" smtClean="0">
              <a:solidFill>
                <a:schemeClr val="bg1"/>
              </a:solidFill>
            </a:endParaRPr>
          </a:p>
          <a:p>
            <a:pPr lvl="1"/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Check </a:t>
            </a:r>
            <a:r>
              <a:rPr lang="en-IN" sz="2000" dirty="0">
                <a:solidFill>
                  <a:schemeClr val="bg1"/>
                </a:solidFill>
              </a:rPr>
              <a:t>assumptions with the help of summary statistics </a:t>
            </a:r>
            <a:endParaRPr lang="en-IN" sz="2000" dirty="0" smtClean="0">
              <a:solidFill>
                <a:schemeClr val="bg1"/>
              </a:solidFill>
            </a:endParaRPr>
          </a:p>
          <a:p>
            <a:pPr lvl="1"/>
            <a:endParaRPr lang="en-IN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G</a:t>
            </a:r>
            <a:r>
              <a:rPr lang="en-IN" sz="2000" dirty="0" smtClean="0">
                <a:solidFill>
                  <a:schemeClr val="bg1"/>
                </a:solidFill>
              </a:rPr>
              <a:t>raphical representations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-724486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429" y="265095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2. Proposed Dataset-Car </a:t>
            </a:r>
            <a:r>
              <a:rPr lang="en-US" sz="3200" dirty="0">
                <a:solidFill>
                  <a:schemeClr val="bg1"/>
                </a:solidFill>
              </a:rPr>
              <a:t>Sales in Ukraine </a:t>
            </a:r>
            <a:r>
              <a:rPr lang="en-US" sz="3200" dirty="0" smtClean="0">
                <a:solidFill>
                  <a:schemeClr val="bg1"/>
                </a:solidFill>
              </a:rPr>
              <a:t>Fleet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474" y="1309360"/>
            <a:ext cx="5674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Data set is collection of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Proposed Dataset is collection  of multiple car records with specifications that are available in the Ukraine Car Fleet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Dataset contains 9576 entries and 10 columns/variables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4 Numeric and 6 Categorical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10" y="1561010"/>
            <a:ext cx="4723818" cy="28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623" y="267526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3. Data Cleansing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821305"/>
            <a:ext cx="3273718" cy="2919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68" y="1755743"/>
            <a:ext cx="3421933" cy="298508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506953" y="3545838"/>
            <a:ext cx="2540023" cy="4777"/>
          </a:xfrm>
          <a:prstGeom prst="straightConnector1">
            <a:avLst/>
          </a:prstGeom>
          <a:ln w="57150">
            <a:solidFill>
              <a:schemeClr val="accent6">
                <a:alpha val="99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1594" y="1065221"/>
            <a:ext cx="271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Raw /</a:t>
            </a:r>
            <a:r>
              <a:rPr lang="en-US" sz="2000" b="1" dirty="0" smtClean="0">
                <a:solidFill>
                  <a:schemeClr val="bg1"/>
                </a:solidFill>
              </a:rPr>
              <a:t>Un-Organized</a:t>
            </a:r>
            <a:r>
              <a:rPr lang="en-US" b="1" dirty="0" smtClean="0">
                <a:solidFill>
                  <a:schemeClr val="bg1"/>
                </a:solidFill>
              </a:rPr>
              <a:t> Data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69628" y="1030288"/>
            <a:ext cx="329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Processed /Organized Data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49053" y="-189205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13" y="6719187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452" y="303062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4. Data in Depth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6645" y="1238086"/>
            <a:ext cx="586448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After Cleansing, our proposed dataset is as following: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Number of Entries: 9463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Number of Variables: 12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Numeric Variables: 5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Categorical Variables: 7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Extended Variables: 2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Size in Memory: 887.2 kiB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27" y="1892159"/>
            <a:ext cx="3178629" cy="30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688723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050" y="450743"/>
            <a:ext cx="1134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5. Problem Statement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578" y="1233296"/>
            <a:ext cx="66801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The purpose of this research is to</a:t>
            </a:r>
            <a:r>
              <a:rPr lang="en-IN" sz="2000" dirty="0" smtClean="0">
                <a:solidFill>
                  <a:schemeClr val="bg1"/>
                </a:solidFill>
              </a:rPr>
              <a:t>: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Identify how Fleet can grow based on data</a:t>
            </a:r>
            <a:r>
              <a:rPr lang="en-IN" sz="2000" dirty="0" smtClean="0">
                <a:solidFill>
                  <a:schemeClr val="bg1"/>
                </a:solidFill>
              </a:rPr>
              <a:t>?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Identify </a:t>
            </a:r>
            <a:r>
              <a:rPr lang="en-IN" sz="2000" dirty="0">
                <a:solidFill>
                  <a:schemeClr val="bg1"/>
                </a:solidFill>
              </a:rPr>
              <a:t>how various </a:t>
            </a:r>
            <a:r>
              <a:rPr lang="en-IN" sz="2000" dirty="0" smtClean="0">
                <a:solidFill>
                  <a:schemeClr val="bg1"/>
                </a:solidFill>
              </a:rPr>
              <a:t>brand </a:t>
            </a:r>
            <a:r>
              <a:rPr lang="en-IN" sz="2000" dirty="0">
                <a:solidFill>
                  <a:schemeClr val="bg1"/>
                </a:solidFill>
              </a:rPr>
              <a:t>cars are distributed in Ukraine Fleet </a:t>
            </a:r>
            <a:r>
              <a:rPr lang="en-IN" sz="2000" dirty="0" smtClean="0">
                <a:solidFill>
                  <a:schemeClr val="bg1"/>
                </a:solidFill>
              </a:rPr>
              <a:t>by numbers?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How various car specifications effect the price?(helps in deciding what cars to </a:t>
            </a:r>
            <a:r>
              <a:rPr lang="en-IN" sz="2000" dirty="0" smtClean="0">
                <a:solidFill>
                  <a:schemeClr val="bg1"/>
                </a:solidFill>
              </a:rPr>
              <a:t>buy </a:t>
            </a:r>
            <a:r>
              <a:rPr lang="en-IN" sz="2000" dirty="0">
                <a:solidFill>
                  <a:schemeClr val="bg1"/>
                </a:solidFill>
              </a:rPr>
              <a:t>and maintain in </a:t>
            </a:r>
            <a:r>
              <a:rPr lang="en-IN" sz="2000" dirty="0" smtClean="0">
                <a:solidFill>
                  <a:schemeClr val="bg1"/>
                </a:solidFill>
              </a:rPr>
              <a:t>fleet)</a:t>
            </a: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Identify how car specifications effect each other?(understanding relationship between variables, so that it gives an idea of what type of cars have to be acquired for fleet growth)</a:t>
            </a:r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15" y="1404236"/>
            <a:ext cx="3209381" cy="27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39" y="296402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6. What EDA did I do?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4044" y="618909"/>
            <a:ext cx="62729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Identified count of Registered/Un-Registered Cars in the Fleet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Applied Statistical measures on variables</a:t>
            </a:r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</a:rPr>
              <a:t>Identified unique brands/manufacturers, models, body type, engine type of cars  that are available in the Fleet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Grouped data by specific brand registered cars in the Fleet</a:t>
            </a: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Identified relationships among different variables like Mileage Vs Engine Volume, Price Vs Year, etc..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Identified top ten(10) models of top four(4) Brand cars that are available in the Fleet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43" y="1475773"/>
            <a:ext cx="3339284" cy="26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765" y="276186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smtClean="0">
                <a:solidFill>
                  <a:schemeClr val="bg1"/>
                </a:solidFill>
              </a:rPr>
              <a:t>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15" y="991673"/>
            <a:ext cx="8064274" cy="53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29894"/>
            <a:ext cx="12241053" cy="7582486"/>
          </a:xfrm>
          <a:prstGeom prst="rect">
            <a:avLst/>
          </a:prstGeom>
          <a:gradFill flip="none" rotWithShape="1">
            <a:gsLst>
              <a:gs pos="40701">
                <a:srgbClr val="7030A0"/>
              </a:gs>
              <a:gs pos="48672">
                <a:srgbClr val="7030A0"/>
              </a:gs>
              <a:gs pos="27416">
                <a:srgbClr val="7030A0"/>
              </a:gs>
              <a:gs pos="0">
                <a:schemeClr val="accent1">
                  <a:lumMod val="89000"/>
                </a:schemeClr>
              </a:gs>
              <a:gs pos="0">
                <a:srgbClr val="7030A0"/>
              </a:gs>
              <a:gs pos="84099">
                <a:srgbClr val="1C00C6"/>
              </a:gs>
              <a:gs pos="99000">
                <a:srgbClr val="1C00C6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548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Moving towards Data Science…</a:t>
            </a:r>
            <a:endParaRPr lang="en-IN" sz="1600" b="1" i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523" y="199163"/>
            <a:ext cx="1132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  <a:r>
              <a:rPr lang="en-US" sz="3200" dirty="0" smtClean="0">
                <a:solidFill>
                  <a:schemeClr val="bg1"/>
                </a:solidFill>
              </a:rPr>
              <a:t>Plot Graph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13" y="946750"/>
            <a:ext cx="8193226" cy="531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563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105</cp:revision>
  <dcterms:created xsi:type="dcterms:W3CDTF">2019-01-19T14:15:50Z</dcterms:created>
  <dcterms:modified xsi:type="dcterms:W3CDTF">2019-02-09T15:20:36Z</dcterms:modified>
</cp:coreProperties>
</file>