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2/1/2023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2/1/2023</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17E89CC-1328-4B74-9900-983676C5D53D}"/>
              </a:ext>
            </a:extLst>
          </p:cNvPr>
          <p:cNvSpPr txBox="1"/>
          <p:nvPr/>
        </p:nvSpPr>
        <p:spPr>
          <a:xfrm>
            <a:off x="3590364" y="914401"/>
            <a:ext cx="5011271" cy="646331"/>
          </a:xfrm>
          <a:prstGeom prst="rect">
            <a:avLst/>
          </a:prstGeom>
          <a:noFill/>
        </p:spPr>
        <p:txBody>
          <a:bodyPr wrap="square" rtlCol="0">
            <a:spAutoFit/>
          </a:bodyPr>
          <a:lstStyle/>
          <a:p>
            <a:pPr algn="ctr"/>
            <a:r>
              <a:rPr lang="en-IN" sz="3600" b="1" dirty="0"/>
              <a:t>Capstone Project - 2</a:t>
            </a:r>
          </a:p>
        </p:txBody>
      </p:sp>
      <p:sp>
        <p:nvSpPr>
          <p:cNvPr id="5" name="TextBox 4">
            <a:extLst>
              <a:ext uri="{FF2B5EF4-FFF2-40B4-BE49-F238E27FC236}">
                <a16:creationId xmlns:a16="http://schemas.microsoft.com/office/drawing/2014/main" id="{B67E99D0-95D2-4708-97A9-53237E8B1DB2}"/>
              </a:ext>
            </a:extLst>
          </p:cNvPr>
          <p:cNvSpPr txBox="1"/>
          <p:nvPr/>
        </p:nvSpPr>
        <p:spPr>
          <a:xfrm>
            <a:off x="2447364" y="2705725"/>
            <a:ext cx="9556376" cy="1446550"/>
          </a:xfrm>
          <a:prstGeom prst="rect">
            <a:avLst/>
          </a:prstGeom>
          <a:noFill/>
        </p:spPr>
        <p:txBody>
          <a:bodyPr wrap="square" rtlCol="0">
            <a:spAutoFit/>
          </a:bodyPr>
          <a:lstStyle/>
          <a:p>
            <a:r>
              <a:rPr lang="en-IN" sz="4400" b="1" dirty="0">
                <a:solidFill>
                  <a:srgbClr val="FF0000"/>
                </a:solidFill>
              </a:rPr>
              <a:t>YES BANK STOCK CLOSING PRICE PREDICTION</a:t>
            </a:r>
          </a:p>
        </p:txBody>
      </p:sp>
      <p:sp>
        <p:nvSpPr>
          <p:cNvPr id="6" name="TextBox 5">
            <a:extLst>
              <a:ext uri="{FF2B5EF4-FFF2-40B4-BE49-F238E27FC236}">
                <a16:creationId xmlns:a16="http://schemas.microsoft.com/office/drawing/2014/main" id="{05D4824D-8923-49C5-920F-03D12C775F97}"/>
              </a:ext>
            </a:extLst>
          </p:cNvPr>
          <p:cNvSpPr txBox="1"/>
          <p:nvPr/>
        </p:nvSpPr>
        <p:spPr>
          <a:xfrm>
            <a:off x="7700681" y="4571918"/>
            <a:ext cx="4303059" cy="369332"/>
          </a:xfrm>
          <a:prstGeom prst="rect">
            <a:avLst/>
          </a:prstGeom>
          <a:noFill/>
        </p:spPr>
        <p:txBody>
          <a:bodyPr wrap="square" rtlCol="0">
            <a:spAutoFit/>
          </a:bodyPr>
          <a:lstStyle/>
          <a:p>
            <a:r>
              <a:rPr lang="en-IN" b="1" dirty="0">
                <a:solidFill>
                  <a:srgbClr val="002060"/>
                </a:solidFill>
              </a:rPr>
              <a:t>By- Suvarna </a:t>
            </a:r>
            <a:r>
              <a:rPr lang="en-IN" b="1">
                <a:solidFill>
                  <a:srgbClr val="002060"/>
                </a:solidFill>
              </a:rPr>
              <a:t>Gadakh</a:t>
            </a:r>
            <a:endParaRPr lang="en-IN" b="1" dirty="0">
              <a:solidFill>
                <a:srgbClr val="002060"/>
              </a:solidFill>
            </a:endParaRPr>
          </a:p>
        </p:txBody>
      </p:sp>
    </p:spTree>
    <p:extLst>
      <p:ext uri="{BB962C8B-B14F-4D97-AF65-F5344CB8AC3E}">
        <p14:creationId xmlns:p14="http://schemas.microsoft.com/office/powerpoint/2010/main" val="7972674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8255E70-00C9-4206-B15B-C22CFFA609E9}"/>
              </a:ext>
            </a:extLst>
          </p:cNvPr>
          <p:cNvSpPr txBox="1"/>
          <p:nvPr/>
        </p:nvSpPr>
        <p:spPr>
          <a:xfrm>
            <a:off x="1631576" y="726141"/>
            <a:ext cx="3899647" cy="830997"/>
          </a:xfrm>
          <a:prstGeom prst="rect">
            <a:avLst/>
          </a:prstGeom>
          <a:noFill/>
        </p:spPr>
        <p:txBody>
          <a:bodyPr wrap="square" rtlCol="0">
            <a:spAutoFit/>
          </a:bodyPr>
          <a:lstStyle/>
          <a:p>
            <a:r>
              <a:rPr lang="en-IN" sz="2400" b="1" dirty="0"/>
              <a:t>Model</a:t>
            </a:r>
            <a:r>
              <a:rPr lang="en-IN" sz="2400" dirty="0"/>
              <a:t> </a:t>
            </a:r>
            <a:r>
              <a:rPr lang="en-IN" sz="2400" b="1" dirty="0"/>
              <a:t>Implementation</a:t>
            </a:r>
          </a:p>
          <a:p>
            <a:endParaRPr lang="en-IN" sz="2400" dirty="0"/>
          </a:p>
        </p:txBody>
      </p:sp>
      <p:sp>
        <p:nvSpPr>
          <p:cNvPr id="3" name="TextBox 2">
            <a:extLst>
              <a:ext uri="{FF2B5EF4-FFF2-40B4-BE49-F238E27FC236}">
                <a16:creationId xmlns:a16="http://schemas.microsoft.com/office/drawing/2014/main" id="{622D9569-75F0-4088-9B1C-70F6EF42C879}"/>
              </a:ext>
            </a:extLst>
          </p:cNvPr>
          <p:cNvSpPr txBox="1"/>
          <p:nvPr/>
        </p:nvSpPr>
        <p:spPr>
          <a:xfrm>
            <a:off x="2026023" y="2151529"/>
            <a:ext cx="7010400" cy="2891754"/>
          </a:xfrm>
          <a:prstGeom prst="rect">
            <a:avLst/>
          </a:prstGeom>
          <a:noFill/>
        </p:spPr>
        <p:txBody>
          <a:bodyPr wrap="square" rtlCol="0">
            <a:spAutoFit/>
          </a:bodyPr>
          <a:lstStyle/>
          <a:p>
            <a:pPr marL="342900" indent="-342900">
              <a:lnSpc>
                <a:spcPct val="200000"/>
              </a:lnSpc>
              <a:buAutoNum type="arabicPeriod"/>
            </a:pPr>
            <a:r>
              <a:rPr lang="en-IN" sz="3200" dirty="0"/>
              <a:t>Linear Regression</a:t>
            </a:r>
          </a:p>
          <a:p>
            <a:pPr marL="342900" indent="-342900">
              <a:lnSpc>
                <a:spcPct val="200000"/>
              </a:lnSpc>
              <a:buAutoNum type="arabicPeriod"/>
            </a:pPr>
            <a:r>
              <a:rPr lang="en-IN" sz="3200" dirty="0"/>
              <a:t>Lasso regression</a:t>
            </a:r>
          </a:p>
          <a:p>
            <a:pPr marL="342900" indent="-342900">
              <a:lnSpc>
                <a:spcPct val="200000"/>
              </a:lnSpc>
              <a:buAutoNum type="arabicPeriod"/>
            </a:pPr>
            <a:r>
              <a:rPr lang="en-IN" sz="3200" dirty="0"/>
              <a:t>Ridge regression</a:t>
            </a:r>
          </a:p>
        </p:txBody>
      </p:sp>
    </p:spTree>
    <p:extLst>
      <p:ext uri="{BB962C8B-B14F-4D97-AF65-F5344CB8AC3E}">
        <p14:creationId xmlns:p14="http://schemas.microsoft.com/office/powerpoint/2010/main" val="4909280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DAE89-70D5-4A5D-AFDA-B498F406012B}"/>
              </a:ext>
            </a:extLst>
          </p:cNvPr>
          <p:cNvSpPr>
            <a:spLocks noGrp="1"/>
          </p:cNvSpPr>
          <p:nvPr>
            <p:ph type="title"/>
          </p:nvPr>
        </p:nvSpPr>
        <p:spPr>
          <a:xfrm>
            <a:off x="1875748" y="651004"/>
            <a:ext cx="8911687" cy="1280890"/>
          </a:xfrm>
        </p:spPr>
        <p:txBody>
          <a:bodyPr/>
          <a:lstStyle/>
          <a:p>
            <a:r>
              <a:rPr lang="en-IN" b="1" dirty="0"/>
              <a:t>Linear</a:t>
            </a:r>
            <a:r>
              <a:rPr lang="en-IN" dirty="0"/>
              <a:t> </a:t>
            </a:r>
            <a:r>
              <a:rPr lang="en-IN" b="1" dirty="0"/>
              <a:t>Regression</a:t>
            </a:r>
          </a:p>
        </p:txBody>
      </p:sp>
      <p:sp>
        <p:nvSpPr>
          <p:cNvPr id="3" name="TextBox 2">
            <a:extLst>
              <a:ext uri="{FF2B5EF4-FFF2-40B4-BE49-F238E27FC236}">
                <a16:creationId xmlns:a16="http://schemas.microsoft.com/office/drawing/2014/main" id="{FAB5D326-EADA-4E5E-88C0-952607007BB5}"/>
              </a:ext>
            </a:extLst>
          </p:cNvPr>
          <p:cNvSpPr txBox="1"/>
          <p:nvPr/>
        </p:nvSpPr>
        <p:spPr>
          <a:xfrm>
            <a:off x="2187388" y="1524000"/>
            <a:ext cx="7001436" cy="2585323"/>
          </a:xfrm>
          <a:prstGeom prst="rect">
            <a:avLst/>
          </a:prstGeom>
          <a:noFill/>
        </p:spPr>
        <p:txBody>
          <a:bodyPr wrap="square" rtlCol="0">
            <a:spAutoFit/>
          </a:bodyPr>
          <a:lstStyle/>
          <a:p>
            <a:r>
              <a:rPr lang="en-US" b="1" dirty="0"/>
              <a:t>Simple Linear Regression:</a:t>
            </a:r>
            <a:br>
              <a:rPr lang="en-US" dirty="0"/>
            </a:br>
            <a:r>
              <a:rPr lang="en-US" dirty="0"/>
              <a:t>If a single independent variable is used to predict the value of a numerical dependent variable, then such a Linear Regression algorithm is called Simple Linear Regression.</a:t>
            </a:r>
          </a:p>
          <a:p>
            <a:r>
              <a:rPr lang="en-US" b="1" dirty="0"/>
              <a:t>Multiple Linear regression*:</a:t>
            </a:r>
            <a:br>
              <a:rPr lang="en-US" dirty="0"/>
            </a:br>
            <a:r>
              <a:rPr lang="en-US" dirty="0"/>
              <a:t>If more than one independent variable is used to predict the value of a numerical dependent variable, then such a Linear Regression algorithm is called Multiple Linear Regression.</a:t>
            </a:r>
          </a:p>
          <a:p>
            <a:endParaRPr lang="en-IN" dirty="0"/>
          </a:p>
        </p:txBody>
      </p:sp>
      <p:pic>
        <p:nvPicPr>
          <p:cNvPr id="5" name="Picture 4">
            <a:extLst>
              <a:ext uri="{FF2B5EF4-FFF2-40B4-BE49-F238E27FC236}">
                <a16:creationId xmlns:a16="http://schemas.microsoft.com/office/drawing/2014/main" id="{CD9E6A42-9A97-403C-B041-857CC0C8ED35}"/>
              </a:ext>
            </a:extLst>
          </p:cNvPr>
          <p:cNvPicPr>
            <a:picLocks noChangeAspect="1"/>
          </p:cNvPicPr>
          <p:nvPr/>
        </p:nvPicPr>
        <p:blipFill>
          <a:blip r:embed="rId2"/>
          <a:stretch>
            <a:fillRect/>
          </a:stretch>
        </p:blipFill>
        <p:spPr>
          <a:xfrm>
            <a:off x="4187658" y="3965549"/>
            <a:ext cx="3000895" cy="2736902"/>
          </a:xfrm>
          <a:prstGeom prst="rect">
            <a:avLst/>
          </a:prstGeom>
        </p:spPr>
      </p:pic>
    </p:spTree>
    <p:extLst>
      <p:ext uri="{BB962C8B-B14F-4D97-AF65-F5344CB8AC3E}">
        <p14:creationId xmlns:p14="http://schemas.microsoft.com/office/powerpoint/2010/main" val="14867289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58CF5-4061-4E83-837A-69E8F0B7472F}"/>
              </a:ext>
            </a:extLst>
          </p:cNvPr>
          <p:cNvSpPr>
            <a:spLocks noGrp="1"/>
          </p:cNvSpPr>
          <p:nvPr>
            <p:ph type="title"/>
          </p:nvPr>
        </p:nvSpPr>
        <p:spPr>
          <a:xfrm>
            <a:off x="1640156" y="633075"/>
            <a:ext cx="8911687" cy="1280890"/>
          </a:xfrm>
        </p:spPr>
        <p:txBody>
          <a:bodyPr/>
          <a:lstStyle/>
          <a:p>
            <a:r>
              <a:rPr lang="en-IN" b="1" dirty="0"/>
              <a:t>Ridge Regression</a:t>
            </a:r>
          </a:p>
        </p:txBody>
      </p:sp>
      <p:sp>
        <p:nvSpPr>
          <p:cNvPr id="3" name="TextBox 2">
            <a:extLst>
              <a:ext uri="{FF2B5EF4-FFF2-40B4-BE49-F238E27FC236}">
                <a16:creationId xmlns:a16="http://schemas.microsoft.com/office/drawing/2014/main" id="{1E006279-C1C5-4152-900C-3AD1141FCD89}"/>
              </a:ext>
            </a:extLst>
          </p:cNvPr>
          <p:cNvSpPr txBox="1"/>
          <p:nvPr/>
        </p:nvSpPr>
        <p:spPr>
          <a:xfrm>
            <a:off x="2088776" y="1674674"/>
            <a:ext cx="9233648" cy="1754326"/>
          </a:xfrm>
          <a:prstGeom prst="rect">
            <a:avLst/>
          </a:prstGeom>
          <a:noFill/>
        </p:spPr>
        <p:txBody>
          <a:bodyPr wrap="square" rtlCol="0">
            <a:spAutoFit/>
          </a:bodyPr>
          <a:lstStyle/>
          <a:p>
            <a:r>
              <a:rPr lang="en-US" dirty="0"/>
              <a:t>Ridge regression is a specialized technique used to analyze multiple regression data that is multicollinear in nature. It is a fundamental regularization technique, but it is not used very widely because of the complex science behind it. However, it is fairly easy to explore the science behind ridge regression in r if you have an overall idea of the concept of multiple regression. Regression stays the same, but in regularization, the way the model coefficients are determined is different.</a:t>
            </a:r>
            <a:endParaRPr lang="en-IN" dirty="0"/>
          </a:p>
        </p:txBody>
      </p:sp>
      <p:pic>
        <p:nvPicPr>
          <p:cNvPr id="5" name="Picture 4">
            <a:extLst>
              <a:ext uri="{FF2B5EF4-FFF2-40B4-BE49-F238E27FC236}">
                <a16:creationId xmlns:a16="http://schemas.microsoft.com/office/drawing/2014/main" id="{28D24057-FD1B-4063-A937-3DCA1715A415}"/>
              </a:ext>
            </a:extLst>
          </p:cNvPr>
          <p:cNvPicPr>
            <a:picLocks noChangeAspect="1"/>
          </p:cNvPicPr>
          <p:nvPr/>
        </p:nvPicPr>
        <p:blipFill>
          <a:blip r:embed="rId2"/>
          <a:stretch>
            <a:fillRect/>
          </a:stretch>
        </p:blipFill>
        <p:spPr>
          <a:xfrm>
            <a:off x="3436388" y="3413462"/>
            <a:ext cx="5319221" cy="3444538"/>
          </a:xfrm>
          <a:prstGeom prst="rect">
            <a:avLst/>
          </a:prstGeom>
        </p:spPr>
      </p:pic>
    </p:spTree>
    <p:extLst>
      <p:ext uri="{BB962C8B-B14F-4D97-AF65-F5344CB8AC3E}">
        <p14:creationId xmlns:p14="http://schemas.microsoft.com/office/powerpoint/2010/main" val="13501299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B339F1-D7B4-41C0-8205-206654F1E8A2}"/>
              </a:ext>
            </a:extLst>
          </p:cNvPr>
          <p:cNvSpPr>
            <a:spLocks noGrp="1"/>
          </p:cNvSpPr>
          <p:nvPr>
            <p:ph type="title"/>
          </p:nvPr>
        </p:nvSpPr>
        <p:spPr>
          <a:xfrm>
            <a:off x="1848853" y="597216"/>
            <a:ext cx="8911687" cy="1280890"/>
          </a:xfrm>
        </p:spPr>
        <p:txBody>
          <a:bodyPr/>
          <a:lstStyle/>
          <a:p>
            <a:r>
              <a:rPr lang="en-IN" b="1" dirty="0"/>
              <a:t>Lasso Regression</a:t>
            </a:r>
          </a:p>
        </p:txBody>
      </p:sp>
      <p:sp>
        <p:nvSpPr>
          <p:cNvPr id="3" name="TextBox 2">
            <a:extLst>
              <a:ext uri="{FF2B5EF4-FFF2-40B4-BE49-F238E27FC236}">
                <a16:creationId xmlns:a16="http://schemas.microsoft.com/office/drawing/2014/main" id="{21934AE7-9BE5-4019-80E5-C0E5D7148614}"/>
              </a:ext>
            </a:extLst>
          </p:cNvPr>
          <p:cNvSpPr txBox="1"/>
          <p:nvPr/>
        </p:nvSpPr>
        <p:spPr>
          <a:xfrm>
            <a:off x="2375647" y="1515035"/>
            <a:ext cx="8148918" cy="1477328"/>
          </a:xfrm>
          <a:prstGeom prst="rect">
            <a:avLst/>
          </a:prstGeom>
          <a:noFill/>
        </p:spPr>
        <p:txBody>
          <a:bodyPr wrap="square" rtlCol="0">
            <a:spAutoFit/>
          </a:bodyPr>
          <a:lstStyle/>
          <a:p>
            <a:r>
              <a:rPr lang="en-US" dirty="0"/>
              <a:t>Lasso regression is also called Penalized regression method. This method is usually used in machine learning for the selection of the subset of variables. It provides greater prediction accuracy as compared to other regression models. Lasso Regularization helps to increase model interpretation. </a:t>
            </a:r>
            <a:endParaRPr lang="en-IN" dirty="0"/>
          </a:p>
        </p:txBody>
      </p:sp>
      <p:pic>
        <p:nvPicPr>
          <p:cNvPr id="5" name="Picture 4">
            <a:extLst>
              <a:ext uri="{FF2B5EF4-FFF2-40B4-BE49-F238E27FC236}">
                <a16:creationId xmlns:a16="http://schemas.microsoft.com/office/drawing/2014/main" id="{E10B10AD-52BA-40DF-BBB8-650930D27EEC}"/>
              </a:ext>
            </a:extLst>
          </p:cNvPr>
          <p:cNvPicPr>
            <a:picLocks noChangeAspect="1"/>
          </p:cNvPicPr>
          <p:nvPr/>
        </p:nvPicPr>
        <p:blipFill>
          <a:blip r:embed="rId2"/>
          <a:stretch>
            <a:fillRect/>
          </a:stretch>
        </p:blipFill>
        <p:spPr>
          <a:xfrm>
            <a:off x="3188494" y="3303494"/>
            <a:ext cx="5815012" cy="3429000"/>
          </a:xfrm>
          <a:prstGeom prst="rect">
            <a:avLst/>
          </a:prstGeom>
        </p:spPr>
      </p:pic>
    </p:spTree>
    <p:extLst>
      <p:ext uri="{BB962C8B-B14F-4D97-AF65-F5344CB8AC3E}">
        <p14:creationId xmlns:p14="http://schemas.microsoft.com/office/powerpoint/2010/main" val="17216816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5B9B80-3791-4B0F-B61C-D1E9B9BCC673}"/>
              </a:ext>
            </a:extLst>
          </p:cNvPr>
          <p:cNvSpPr>
            <a:spLocks noGrp="1"/>
          </p:cNvSpPr>
          <p:nvPr>
            <p:ph type="title"/>
          </p:nvPr>
        </p:nvSpPr>
        <p:spPr>
          <a:xfrm>
            <a:off x="1640156" y="615145"/>
            <a:ext cx="8911687" cy="1280890"/>
          </a:xfrm>
        </p:spPr>
        <p:txBody>
          <a:bodyPr/>
          <a:lstStyle/>
          <a:p>
            <a:r>
              <a:rPr lang="en-IN" b="1" dirty="0"/>
              <a:t>Conclusion</a:t>
            </a:r>
            <a:br>
              <a:rPr lang="en-IN" dirty="0"/>
            </a:br>
            <a:endParaRPr lang="en-IN" dirty="0"/>
          </a:p>
        </p:txBody>
      </p:sp>
      <p:sp>
        <p:nvSpPr>
          <p:cNvPr id="3" name="TextBox 2">
            <a:extLst>
              <a:ext uri="{FF2B5EF4-FFF2-40B4-BE49-F238E27FC236}">
                <a16:creationId xmlns:a16="http://schemas.microsoft.com/office/drawing/2014/main" id="{4E08D6CF-DFD8-4D25-973D-CB26D4DB8E13}"/>
              </a:ext>
            </a:extLst>
          </p:cNvPr>
          <p:cNvSpPr txBox="1"/>
          <p:nvPr/>
        </p:nvSpPr>
        <p:spPr>
          <a:xfrm>
            <a:off x="1389530" y="1896035"/>
            <a:ext cx="8077200" cy="5216172"/>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1600" dirty="0"/>
              <a:t>Yes bank share </a:t>
            </a:r>
            <a:r>
              <a:rPr lang="en-US" sz="1600" b="1" dirty="0"/>
              <a:t>Closing</a:t>
            </a:r>
            <a:r>
              <a:rPr lang="en-US" sz="1600" dirty="0"/>
              <a:t> price is the </a:t>
            </a:r>
            <a:r>
              <a:rPr lang="en-US" sz="1600" b="1" dirty="0"/>
              <a:t>minimum</a:t>
            </a:r>
            <a:r>
              <a:rPr lang="en-US" sz="1600" dirty="0"/>
              <a:t> in oct month i.e. 93.81.</a:t>
            </a:r>
          </a:p>
          <a:p>
            <a:pPr marL="285750" indent="-285750">
              <a:lnSpc>
                <a:spcPct val="150000"/>
              </a:lnSpc>
              <a:buFont typeface="Arial" panose="020B0604020202020204" pitchFamily="34" charset="0"/>
              <a:buChar char="•"/>
            </a:pPr>
            <a:r>
              <a:rPr lang="en-US" sz="1600" dirty="0"/>
              <a:t>Yes bank share </a:t>
            </a:r>
            <a:r>
              <a:rPr lang="en-US" sz="1600" b="1" dirty="0"/>
              <a:t>Closing</a:t>
            </a:r>
            <a:r>
              <a:rPr lang="en-US" sz="1600" dirty="0"/>
              <a:t> price is the </a:t>
            </a:r>
            <a:r>
              <a:rPr lang="en-US" sz="1600" b="1" dirty="0"/>
              <a:t>maximum</a:t>
            </a:r>
            <a:r>
              <a:rPr lang="en-US" sz="1600" dirty="0"/>
              <a:t> in Feb month i.e. 114.31.</a:t>
            </a:r>
          </a:p>
          <a:p>
            <a:pPr marL="285750" indent="-285750">
              <a:lnSpc>
                <a:spcPct val="150000"/>
              </a:lnSpc>
              <a:buFont typeface="Arial" panose="020B0604020202020204" pitchFamily="34" charset="0"/>
              <a:buChar char="•"/>
            </a:pPr>
            <a:r>
              <a:rPr lang="en-US" sz="1600" dirty="0"/>
              <a:t>Yes bank's share </a:t>
            </a:r>
            <a:r>
              <a:rPr lang="en-US" sz="1600" b="1" dirty="0"/>
              <a:t>Higher</a:t>
            </a:r>
            <a:r>
              <a:rPr lang="en-US" sz="1600" dirty="0"/>
              <a:t> price is a </a:t>
            </a:r>
            <a:r>
              <a:rPr lang="en-US" sz="1600" b="1" dirty="0"/>
              <a:t>minimum</a:t>
            </a:r>
            <a:r>
              <a:rPr lang="en-US" sz="1600" dirty="0"/>
              <a:t> in nov month i.e. 105.36.</a:t>
            </a:r>
          </a:p>
          <a:p>
            <a:pPr marL="285750" indent="-285750">
              <a:lnSpc>
                <a:spcPct val="150000"/>
              </a:lnSpc>
              <a:buFont typeface="Arial" panose="020B0604020202020204" pitchFamily="34" charset="0"/>
              <a:buChar char="•"/>
            </a:pPr>
            <a:r>
              <a:rPr lang="en-US" sz="1600" dirty="0"/>
              <a:t>Yes bank's share </a:t>
            </a:r>
            <a:r>
              <a:rPr lang="en-US" sz="1600" b="1" dirty="0"/>
              <a:t>Higher</a:t>
            </a:r>
            <a:r>
              <a:rPr lang="en-US" sz="1600" dirty="0"/>
              <a:t> price is the </a:t>
            </a:r>
            <a:r>
              <a:rPr lang="en-US" sz="1600" b="1" dirty="0"/>
              <a:t>maximum</a:t>
            </a:r>
            <a:r>
              <a:rPr lang="en-US" sz="1600" dirty="0"/>
              <a:t> in apr month i.e. 125.86.</a:t>
            </a:r>
          </a:p>
          <a:p>
            <a:pPr marL="285750" indent="-285750">
              <a:lnSpc>
                <a:spcPct val="150000"/>
              </a:lnSpc>
              <a:buFont typeface="Arial" panose="020B0604020202020204" pitchFamily="34" charset="0"/>
              <a:buChar char="•"/>
            </a:pPr>
            <a:r>
              <a:rPr lang="en-US" sz="1600" dirty="0"/>
              <a:t>Yes bank's share </a:t>
            </a:r>
            <a:r>
              <a:rPr lang="en-US" sz="1600" b="1" dirty="0"/>
              <a:t>Lower</a:t>
            </a:r>
            <a:r>
              <a:rPr lang="en-US" sz="1600" dirty="0"/>
              <a:t> price is </a:t>
            </a:r>
            <a:r>
              <a:rPr lang="en-US" sz="1600" b="1" dirty="0"/>
              <a:t>minimum</a:t>
            </a:r>
            <a:r>
              <a:rPr lang="en-US" sz="1600" dirty="0"/>
              <a:t> in oct month i.e. 85.36.</a:t>
            </a:r>
          </a:p>
          <a:p>
            <a:pPr marL="285750" indent="-285750">
              <a:lnSpc>
                <a:spcPct val="150000"/>
              </a:lnSpc>
              <a:buFont typeface="Arial" panose="020B0604020202020204" pitchFamily="34" charset="0"/>
              <a:buChar char="•"/>
            </a:pPr>
            <a:r>
              <a:rPr lang="en-US" sz="1600" dirty="0"/>
              <a:t>Yes bank's share </a:t>
            </a:r>
            <a:r>
              <a:rPr lang="en-US" sz="1600" b="1" dirty="0"/>
              <a:t>Lower</a:t>
            </a:r>
            <a:r>
              <a:rPr lang="en-US" sz="1600" dirty="0"/>
              <a:t> price is the </a:t>
            </a:r>
            <a:r>
              <a:rPr lang="en-US" sz="1600" b="1" dirty="0"/>
              <a:t>maximum</a:t>
            </a:r>
            <a:r>
              <a:rPr lang="en-US" sz="1600" dirty="0"/>
              <a:t> in Jun month i.e. 102.64. Yes, the bank </a:t>
            </a:r>
            <a:r>
              <a:rPr lang="en-US" sz="1600" b="1" dirty="0"/>
              <a:t>closing</a:t>
            </a:r>
            <a:r>
              <a:rPr lang="en-US" sz="1600" dirty="0"/>
              <a:t> price is the </a:t>
            </a:r>
            <a:r>
              <a:rPr lang="en-US" sz="1600" b="1" dirty="0"/>
              <a:t>minimum</a:t>
            </a:r>
            <a:r>
              <a:rPr lang="en-US" sz="1600" dirty="0"/>
              <a:t> in the month Nov, Oct, and sept as compared to other months.</a:t>
            </a:r>
          </a:p>
          <a:p>
            <a:pPr marL="285750" indent="-285750">
              <a:lnSpc>
                <a:spcPct val="150000"/>
              </a:lnSpc>
              <a:buFont typeface="Arial" panose="020B0604020202020204" pitchFamily="34" charset="0"/>
              <a:buChar char="•"/>
            </a:pPr>
            <a:r>
              <a:rPr lang="en-US" sz="1600" dirty="0"/>
              <a:t>In 2005 yes bank's share price ranged from 12.6 to ~14.</a:t>
            </a:r>
          </a:p>
          <a:p>
            <a:pPr marL="285750" indent="-285750">
              <a:lnSpc>
                <a:spcPct val="150000"/>
              </a:lnSpc>
              <a:buFont typeface="Arial" panose="020B0604020202020204" pitchFamily="34" charset="0"/>
              <a:buChar char="•"/>
            </a:pPr>
            <a:r>
              <a:rPr lang="en-US" sz="1600" dirty="0"/>
              <a:t>The Central Bureau of Investigation (CBI) on September 19 filed a charge sheet against Yes Bank co-founder Rana Kapoor in a Rs 466.51 crore bank fraud case, as this news flooded in word stocks price of yes bank rapidly decreased.</a:t>
            </a:r>
          </a:p>
          <a:p>
            <a:pPr marL="285750" indent="-285750">
              <a:lnSpc>
                <a:spcPct val="150000"/>
              </a:lnSpc>
              <a:buFont typeface="Arial" panose="020B0604020202020204" pitchFamily="34" charset="0"/>
              <a:buChar char="•"/>
            </a:pPr>
            <a:endParaRPr lang="en-IN" sz="1600" dirty="0"/>
          </a:p>
        </p:txBody>
      </p:sp>
    </p:spTree>
    <p:extLst>
      <p:ext uri="{BB962C8B-B14F-4D97-AF65-F5344CB8AC3E}">
        <p14:creationId xmlns:p14="http://schemas.microsoft.com/office/powerpoint/2010/main" val="32008137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3F77B42-5209-4A69-863C-3B32202EE5BF}"/>
              </a:ext>
            </a:extLst>
          </p:cNvPr>
          <p:cNvSpPr txBox="1"/>
          <p:nvPr/>
        </p:nvSpPr>
        <p:spPr>
          <a:xfrm>
            <a:off x="1649506" y="663388"/>
            <a:ext cx="4016188" cy="584775"/>
          </a:xfrm>
          <a:prstGeom prst="rect">
            <a:avLst/>
          </a:prstGeom>
          <a:noFill/>
        </p:spPr>
        <p:txBody>
          <a:bodyPr wrap="square" rtlCol="0">
            <a:spAutoFit/>
          </a:bodyPr>
          <a:lstStyle/>
          <a:p>
            <a:r>
              <a:rPr lang="en-IN" sz="3200" b="1" dirty="0"/>
              <a:t>Contents</a:t>
            </a:r>
          </a:p>
        </p:txBody>
      </p:sp>
      <p:sp>
        <p:nvSpPr>
          <p:cNvPr id="3" name="TextBox 2">
            <a:extLst>
              <a:ext uri="{FF2B5EF4-FFF2-40B4-BE49-F238E27FC236}">
                <a16:creationId xmlns:a16="http://schemas.microsoft.com/office/drawing/2014/main" id="{AE62B10F-7767-4567-9EDA-4A8FAA3782E5}"/>
              </a:ext>
            </a:extLst>
          </p:cNvPr>
          <p:cNvSpPr txBox="1"/>
          <p:nvPr/>
        </p:nvSpPr>
        <p:spPr>
          <a:xfrm>
            <a:off x="1649506" y="1523998"/>
            <a:ext cx="7221071" cy="5573770"/>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IN" sz="2000" dirty="0"/>
              <a:t>Problem Statement</a:t>
            </a:r>
          </a:p>
          <a:p>
            <a:pPr marL="285750" indent="-285750">
              <a:lnSpc>
                <a:spcPct val="150000"/>
              </a:lnSpc>
              <a:buFont typeface="Arial" panose="020B0604020202020204" pitchFamily="34" charset="0"/>
              <a:buChar char="•"/>
            </a:pPr>
            <a:r>
              <a:rPr lang="en-IN" sz="2000" dirty="0"/>
              <a:t>Data Understanding</a:t>
            </a:r>
          </a:p>
          <a:p>
            <a:pPr marL="285750" indent="-285750">
              <a:lnSpc>
                <a:spcPct val="150000"/>
              </a:lnSpc>
              <a:buFont typeface="Arial" panose="020B0604020202020204" pitchFamily="34" charset="0"/>
              <a:buChar char="•"/>
            </a:pPr>
            <a:r>
              <a:rPr lang="en-IN" sz="2000" dirty="0"/>
              <a:t>Data set loading</a:t>
            </a:r>
          </a:p>
          <a:p>
            <a:pPr marL="285750" indent="-285750">
              <a:lnSpc>
                <a:spcPct val="150000"/>
              </a:lnSpc>
              <a:buFont typeface="Arial" panose="020B0604020202020204" pitchFamily="34" charset="0"/>
              <a:buChar char="•"/>
            </a:pPr>
            <a:r>
              <a:rPr lang="en-IN" sz="2000" dirty="0"/>
              <a:t>EDA</a:t>
            </a:r>
          </a:p>
          <a:p>
            <a:pPr marL="285750" indent="-285750">
              <a:lnSpc>
                <a:spcPct val="150000"/>
              </a:lnSpc>
              <a:buFont typeface="Arial" panose="020B0604020202020204" pitchFamily="34" charset="0"/>
              <a:buChar char="•"/>
            </a:pPr>
            <a:r>
              <a:rPr lang="en-IN" sz="2000" dirty="0"/>
              <a:t>Feature Engineering</a:t>
            </a:r>
          </a:p>
          <a:p>
            <a:pPr marL="285750" indent="-285750">
              <a:lnSpc>
                <a:spcPct val="150000"/>
              </a:lnSpc>
              <a:buFont typeface="Arial" panose="020B0604020202020204" pitchFamily="34" charset="0"/>
              <a:buChar char="•"/>
            </a:pPr>
            <a:r>
              <a:rPr lang="en-IN" sz="2000" dirty="0"/>
              <a:t>Model Implementation</a:t>
            </a:r>
          </a:p>
          <a:p>
            <a:pPr marL="342900" indent="-342900">
              <a:lnSpc>
                <a:spcPct val="150000"/>
              </a:lnSpc>
              <a:buFont typeface="+mj-lt"/>
              <a:buAutoNum type="arabicPeriod"/>
            </a:pPr>
            <a:r>
              <a:rPr lang="en-IN" sz="2000" dirty="0"/>
              <a:t>Linear Regression</a:t>
            </a:r>
          </a:p>
          <a:p>
            <a:pPr marL="342900" indent="-342900">
              <a:lnSpc>
                <a:spcPct val="150000"/>
              </a:lnSpc>
              <a:buFont typeface="+mj-lt"/>
              <a:buAutoNum type="arabicPeriod"/>
            </a:pPr>
            <a:r>
              <a:rPr lang="en-IN" sz="2000" dirty="0"/>
              <a:t>Lasso Regression</a:t>
            </a:r>
          </a:p>
          <a:p>
            <a:pPr marL="342900" indent="-342900">
              <a:lnSpc>
                <a:spcPct val="150000"/>
              </a:lnSpc>
              <a:buFont typeface="+mj-lt"/>
              <a:buAutoNum type="arabicPeriod"/>
            </a:pPr>
            <a:r>
              <a:rPr lang="en-IN" sz="2000" dirty="0"/>
              <a:t>Ridge Regression</a:t>
            </a:r>
          </a:p>
          <a:p>
            <a:pPr marL="285750" indent="-285750">
              <a:lnSpc>
                <a:spcPct val="150000"/>
              </a:lnSpc>
              <a:buFont typeface="Arial" panose="020B0604020202020204" pitchFamily="34" charset="0"/>
              <a:buChar char="•"/>
            </a:pPr>
            <a:r>
              <a:rPr lang="en-IN" sz="2000" dirty="0"/>
              <a:t>Model Explainability</a:t>
            </a:r>
          </a:p>
          <a:p>
            <a:pPr marL="285750" indent="-285750">
              <a:lnSpc>
                <a:spcPct val="150000"/>
              </a:lnSpc>
              <a:buFont typeface="Arial" panose="020B0604020202020204" pitchFamily="34" charset="0"/>
              <a:buChar char="•"/>
            </a:pPr>
            <a:r>
              <a:rPr lang="en-IN" sz="2000" dirty="0"/>
              <a:t>Conclusion</a:t>
            </a:r>
          </a:p>
          <a:p>
            <a:pPr marL="285750" indent="-285750">
              <a:lnSpc>
                <a:spcPct val="150000"/>
              </a:lnSpc>
              <a:buFont typeface="Arial" panose="020B0604020202020204" pitchFamily="34" charset="0"/>
              <a:buChar char="•"/>
            </a:pPr>
            <a:endParaRPr lang="en-IN" sz="2000" dirty="0"/>
          </a:p>
        </p:txBody>
      </p:sp>
    </p:spTree>
    <p:extLst>
      <p:ext uri="{BB962C8B-B14F-4D97-AF65-F5344CB8AC3E}">
        <p14:creationId xmlns:p14="http://schemas.microsoft.com/office/powerpoint/2010/main" val="9469356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89CFE0D-9013-4D03-B7BA-51312BE0ABEF}"/>
              </a:ext>
            </a:extLst>
          </p:cNvPr>
          <p:cNvSpPr txBox="1"/>
          <p:nvPr/>
        </p:nvSpPr>
        <p:spPr>
          <a:xfrm>
            <a:off x="1775012" y="762000"/>
            <a:ext cx="3567953" cy="738664"/>
          </a:xfrm>
          <a:prstGeom prst="rect">
            <a:avLst/>
          </a:prstGeom>
          <a:noFill/>
        </p:spPr>
        <p:txBody>
          <a:bodyPr wrap="square" rtlCol="0">
            <a:spAutoFit/>
          </a:bodyPr>
          <a:lstStyle/>
          <a:p>
            <a:r>
              <a:rPr lang="en-IN" sz="2400" b="1" dirty="0"/>
              <a:t>Problem Statement</a:t>
            </a:r>
          </a:p>
          <a:p>
            <a:endParaRPr lang="en-IN" dirty="0"/>
          </a:p>
        </p:txBody>
      </p:sp>
      <p:sp>
        <p:nvSpPr>
          <p:cNvPr id="3" name="TextBox 2">
            <a:extLst>
              <a:ext uri="{FF2B5EF4-FFF2-40B4-BE49-F238E27FC236}">
                <a16:creationId xmlns:a16="http://schemas.microsoft.com/office/drawing/2014/main" id="{C312D0A4-0D76-42A6-A59C-9BCFBB70A879}"/>
              </a:ext>
            </a:extLst>
          </p:cNvPr>
          <p:cNvSpPr txBox="1"/>
          <p:nvPr/>
        </p:nvSpPr>
        <p:spPr>
          <a:xfrm>
            <a:off x="1775012" y="3024228"/>
            <a:ext cx="8884023" cy="2308324"/>
          </a:xfrm>
          <a:prstGeom prst="rect">
            <a:avLst/>
          </a:prstGeom>
          <a:noFill/>
        </p:spPr>
        <p:txBody>
          <a:bodyPr wrap="square" rtlCol="0">
            <a:spAutoFit/>
          </a:bodyPr>
          <a:lstStyle/>
          <a:p>
            <a:r>
              <a:rPr lang="en-US" dirty="0"/>
              <a:t>Yes Bank is a well-known bank in the Indian financial domain. Since 2018, it has been in the news because of the fraud case involving Rana Kapoor. Owing to this fact, it was interesting to see how that impacted the stock prices of the company and whether Time series models or any other predictive models can do justice to such situations. This dataset has monthly stock prices of the bank since its inception and includes closing, starting, highest, and lowest stock prices of every month. The main objective is to predict the stock's closing price of the month.</a:t>
            </a:r>
            <a:endParaRPr lang="en-IN" dirty="0"/>
          </a:p>
        </p:txBody>
      </p:sp>
    </p:spTree>
    <p:extLst>
      <p:ext uri="{BB962C8B-B14F-4D97-AF65-F5344CB8AC3E}">
        <p14:creationId xmlns:p14="http://schemas.microsoft.com/office/powerpoint/2010/main" val="16296926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C64F540-EE98-4BB0-AA26-03F44DF8F9BC}"/>
              </a:ext>
            </a:extLst>
          </p:cNvPr>
          <p:cNvSpPr txBox="1"/>
          <p:nvPr/>
        </p:nvSpPr>
        <p:spPr>
          <a:xfrm>
            <a:off x="1694329" y="762000"/>
            <a:ext cx="3872753" cy="738664"/>
          </a:xfrm>
          <a:prstGeom prst="rect">
            <a:avLst/>
          </a:prstGeom>
          <a:noFill/>
        </p:spPr>
        <p:txBody>
          <a:bodyPr wrap="square" rtlCol="0">
            <a:spAutoFit/>
          </a:bodyPr>
          <a:lstStyle/>
          <a:p>
            <a:r>
              <a:rPr lang="en-IN" sz="2400" b="1" dirty="0"/>
              <a:t>Data Understanding</a:t>
            </a:r>
          </a:p>
          <a:p>
            <a:endParaRPr lang="en-IN" dirty="0"/>
          </a:p>
        </p:txBody>
      </p:sp>
      <p:sp>
        <p:nvSpPr>
          <p:cNvPr id="3" name="TextBox 2">
            <a:extLst>
              <a:ext uri="{FF2B5EF4-FFF2-40B4-BE49-F238E27FC236}">
                <a16:creationId xmlns:a16="http://schemas.microsoft.com/office/drawing/2014/main" id="{5C31703D-160E-4C4C-86F0-CCD537246B5C}"/>
              </a:ext>
            </a:extLst>
          </p:cNvPr>
          <p:cNvSpPr txBox="1"/>
          <p:nvPr/>
        </p:nvSpPr>
        <p:spPr>
          <a:xfrm>
            <a:off x="1694329" y="2348752"/>
            <a:ext cx="9323295" cy="3416320"/>
          </a:xfrm>
          <a:prstGeom prst="rect">
            <a:avLst/>
          </a:prstGeom>
          <a:noFill/>
        </p:spPr>
        <p:txBody>
          <a:bodyPr wrap="square" rtlCol="0">
            <a:spAutoFit/>
          </a:bodyPr>
          <a:lstStyle/>
          <a:p>
            <a:r>
              <a:rPr lang="en-US" dirty="0"/>
              <a:t>Yes bank close price prediction project was done by Umesh Pardeshi. In this project, we got single CSV files as input. The CSV files are data_YesBank_StockPrices.csv, this file consists of around 186 rows and 5 columns. As we have a single data set so we decide to work in collaboration with teammates. First, we imported all required libraries for further evaluation Yes Bank is a well-known bank in the Indian financial domain. Since 2018, it has been in the news because of the fraud case involving Rana Kapoor. Owing to this fact, it was interesting to see how that impacted the stock prices of the company and whether Time series models or any other predictive models can do justice to such situations. This dataset has monthly stock prices of the bank since its inception and includes closing, starting, highest, and lowest stock prices of every month. The main objective is to predict the stock's closing price for the month.</a:t>
            </a:r>
            <a:endParaRPr lang="en-IN" dirty="0"/>
          </a:p>
        </p:txBody>
      </p:sp>
    </p:spTree>
    <p:extLst>
      <p:ext uri="{BB962C8B-B14F-4D97-AF65-F5344CB8AC3E}">
        <p14:creationId xmlns:p14="http://schemas.microsoft.com/office/powerpoint/2010/main" val="23919284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1CF9585-A647-4790-BE6C-242C5848F16F}"/>
              </a:ext>
            </a:extLst>
          </p:cNvPr>
          <p:cNvSpPr txBox="1"/>
          <p:nvPr/>
        </p:nvSpPr>
        <p:spPr>
          <a:xfrm>
            <a:off x="1667435" y="690282"/>
            <a:ext cx="3801036" cy="738664"/>
          </a:xfrm>
          <a:prstGeom prst="rect">
            <a:avLst/>
          </a:prstGeom>
          <a:noFill/>
        </p:spPr>
        <p:txBody>
          <a:bodyPr wrap="square" rtlCol="0">
            <a:spAutoFit/>
          </a:bodyPr>
          <a:lstStyle/>
          <a:p>
            <a:r>
              <a:rPr lang="en-IN" sz="2400" b="1" dirty="0"/>
              <a:t>Data set loading</a:t>
            </a:r>
          </a:p>
          <a:p>
            <a:endParaRPr lang="en-IN" b="1" dirty="0"/>
          </a:p>
        </p:txBody>
      </p:sp>
      <p:sp>
        <p:nvSpPr>
          <p:cNvPr id="3" name="TextBox 2">
            <a:extLst>
              <a:ext uri="{FF2B5EF4-FFF2-40B4-BE49-F238E27FC236}">
                <a16:creationId xmlns:a16="http://schemas.microsoft.com/office/drawing/2014/main" id="{E07BBDE3-BC51-4A7D-96FD-81F42E4807F6}"/>
              </a:ext>
            </a:extLst>
          </p:cNvPr>
          <p:cNvSpPr txBox="1"/>
          <p:nvPr/>
        </p:nvSpPr>
        <p:spPr>
          <a:xfrm>
            <a:off x="1667435" y="1649506"/>
            <a:ext cx="9278471" cy="369332"/>
          </a:xfrm>
          <a:prstGeom prst="rect">
            <a:avLst/>
          </a:prstGeom>
          <a:noFill/>
        </p:spPr>
        <p:txBody>
          <a:bodyPr wrap="square" rtlCol="0">
            <a:spAutoFit/>
          </a:bodyPr>
          <a:lstStyle/>
          <a:p>
            <a:r>
              <a:rPr lang="en-IN" dirty="0"/>
              <a:t>We have loaded data using panda’s </a:t>
            </a:r>
            <a:r>
              <a:rPr lang="en-IN" dirty="0" err="1"/>
              <a:t>read_csv</a:t>
            </a:r>
            <a:r>
              <a:rPr lang="en-IN" dirty="0"/>
              <a:t> function.</a:t>
            </a:r>
          </a:p>
        </p:txBody>
      </p:sp>
      <p:pic>
        <p:nvPicPr>
          <p:cNvPr id="5" name="Picture 4">
            <a:extLst>
              <a:ext uri="{FF2B5EF4-FFF2-40B4-BE49-F238E27FC236}">
                <a16:creationId xmlns:a16="http://schemas.microsoft.com/office/drawing/2014/main" id="{7193C690-BA0C-4540-B565-7DCACF9B7AE4}"/>
              </a:ext>
            </a:extLst>
          </p:cNvPr>
          <p:cNvPicPr>
            <a:picLocks noChangeAspect="1"/>
          </p:cNvPicPr>
          <p:nvPr/>
        </p:nvPicPr>
        <p:blipFill>
          <a:blip r:embed="rId2"/>
          <a:stretch>
            <a:fillRect/>
          </a:stretch>
        </p:blipFill>
        <p:spPr>
          <a:xfrm>
            <a:off x="2166347" y="2239398"/>
            <a:ext cx="6281519" cy="3260994"/>
          </a:xfrm>
          <a:prstGeom prst="rect">
            <a:avLst/>
          </a:prstGeom>
        </p:spPr>
      </p:pic>
    </p:spTree>
    <p:extLst>
      <p:ext uri="{BB962C8B-B14F-4D97-AF65-F5344CB8AC3E}">
        <p14:creationId xmlns:p14="http://schemas.microsoft.com/office/powerpoint/2010/main" val="19552491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67B127C-B569-48F3-98C9-71CBB555B2BF}"/>
              </a:ext>
            </a:extLst>
          </p:cNvPr>
          <p:cNvSpPr txBox="1"/>
          <p:nvPr/>
        </p:nvSpPr>
        <p:spPr>
          <a:xfrm>
            <a:off x="1819835" y="717175"/>
            <a:ext cx="3065929" cy="830997"/>
          </a:xfrm>
          <a:prstGeom prst="rect">
            <a:avLst/>
          </a:prstGeom>
          <a:noFill/>
        </p:spPr>
        <p:txBody>
          <a:bodyPr wrap="square" rtlCol="0">
            <a:spAutoFit/>
          </a:bodyPr>
          <a:lstStyle/>
          <a:p>
            <a:r>
              <a:rPr lang="en-IN" sz="2400" b="1" dirty="0"/>
              <a:t>EDA</a:t>
            </a:r>
          </a:p>
          <a:p>
            <a:endParaRPr lang="en-IN" sz="2400" b="1" dirty="0"/>
          </a:p>
        </p:txBody>
      </p:sp>
      <p:sp>
        <p:nvSpPr>
          <p:cNvPr id="3" name="TextBox 2">
            <a:extLst>
              <a:ext uri="{FF2B5EF4-FFF2-40B4-BE49-F238E27FC236}">
                <a16:creationId xmlns:a16="http://schemas.microsoft.com/office/drawing/2014/main" id="{C78C3B3E-0431-4FC2-B736-F2AB7F2D6DE4}"/>
              </a:ext>
            </a:extLst>
          </p:cNvPr>
          <p:cNvSpPr txBox="1"/>
          <p:nvPr/>
        </p:nvSpPr>
        <p:spPr>
          <a:xfrm>
            <a:off x="1819835" y="1223664"/>
            <a:ext cx="9126071" cy="369332"/>
          </a:xfrm>
          <a:prstGeom prst="rect">
            <a:avLst/>
          </a:prstGeom>
          <a:noFill/>
        </p:spPr>
        <p:txBody>
          <a:bodyPr wrap="square" rtlCol="0">
            <a:spAutoFit/>
          </a:bodyPr>
          <a:lstStyle/>
          <a:p>
            <a:r>
              <a:rPr lang="en-US" dirty="0"/>
              <a:t>1. Stock Open mean price as on month</a:t>
            </a:r>
          </a:p>
        </p:txBody>
      </p:sp>
      <p:pic>
        <p:nvPicPr>
          <p:cNvPr id="5" name="Picture 4">
            <a:extLst>
              <a:ext uri="{FF2B5EF4-FFF2-40B4-BE49-F238E27FC236}">
                <a16:creationId xmlns:a16="http://schemas.microsoft.com/office/drawing/2014/main" id="{AF3A7213-7366-4E32-A074-82D947C21F6E}"/>
              </a:ext>
            </a:extLst>
          </p:cNvPr>
          <p:cNvPicPr>
            <a:picLocks noChangeAspect="1"/>
          </p:cNvPicPr>
          <p:nvPr/>
        </p:nvPicPr>
        <p:blipFill>
          <a:blip r:embed="rId2"/>
          <a:stretch>
            <a:fillRect/>
          </a:stretch>
        </p:blipFill>
        <p:spPr>
          <a:xfrm>
            <a:off x="5048159" y="2099485"/>
            <a:ext cx="2095682" cy="3932261"/>
          </a:xfrm>
          <a:prstGeom prst="rect">
            <a:avLst/>
          </a:prstGeom>
        </p:spPr>
      </p:pic>
    </p:spTree>
    <p:extLst>
      <p:ext uri="{BB962C8B-B14F-4D97-AF65-F5344CB8AC3E}">
        <p14:creationId xmlns:p14="http://schemas.microsoft.com/office/powerpoint/2010/main" val="22357868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67B127C-B569-48F3-98C9-71CBB555B2BF}"/>
              </a:ext>
            </a:extLst>
          </p:cNvPr>
          <p:cNvSpPr txBox="1"/>
          <p:nvPr/>
        </p:nvSpPr>
        <p:spPr>
          <a:xfrm>
            <a:off x="1819835" y="717175"/>
            <a:ext cx="3065929" cy="830997"/>
          </a:xfrm>
          <a:prstGeom prst="rect">
            <a:avLst/>
          </a:prstGeom>
          <a:noFill/>
        </p:spPr>
        <p:txBody>
          <a:bodyPr wrap="square" rtlCol="0">
            <a:spAutoFit/>
          </a:bodyPr>
          <a:lstStyle/>
          <a:p>
            <a:r>
              <a:rPr lang="en-IN" sz="2400" b="1" dirty="0"/>
              <a:t>EDA</a:t>
            </a:r>
          </a:p>
          <a:p>
            <a:endParaRPr lang="en-IN" sz="2400" b="1" dirty="0"/>
          </a:p>
        </p:txBody>
      </p:sp>
      <p:sp>
        <p:nvSpPr>
          <p:cNvPr id="3" name="TextBox 2">
            <a:extLst>
              <a:ext uri="{FF2B5EF4-FFF2-40B4-BE49-F238E27FC236}">
                <a16:creationId xmlns:a16="http://schemas.microsoft.com/office/drawing/2014/main" id="{C78C3B3E-0431-4FC2-B736-F2AB7F2D6DE4}"/>
              </a:ext>
            </a:extLst>
          </p:cNvPr>
          <p:cNvSpPr txBox="1"/>
          <p:nvPr/>
        </p:nvSpPr>
        <p:spPr>
          <a:xfrm>
            <a:off x="1819835" y="1223664"/>
            <a:ext cx="9126071" cy="646331"/>
          </a:xfrm>
          <a:prstGeom prst="rect">
            <a:avLst/>
          </a:prstGeom>
          <a:noFill/>
        </p:spPr>
        <p:txBody>
          <a:bodyPr wrap="square" rtlCol="0">
            <a:spAutoFit/>
          </a:bodyPr>
          <a:lstStyle/>
          <a:p>
            <a:r>
              <a:rPr lang="en-US" dirty="0"/>
              <a:t>2. Stock High mean price as on month</a:t>
            </a:r>
          </a:p>
          <a:p>
            <a:endParaRPr lang="en-US" dirty="0"/>
          </a:p>
        </p:txBody>
      </p:sp>
      <p:pic>
        <p:nvPicPr>
          <p:cNvPr id="6" name="Picture 5">
            <a:extLst>
              <a:ext uri="{FF2B5EF4-FFF2-40B4-BE49-F238E27FC236}">
                <a16:creationId xmlns:a16="http://schemas.microsoft.com/office/drawing/2014/main" id="{E2E9EA11-8AEF-4F5A-B30E-FA983C3E9DE7}"/>
              </a:ext>
            </a:extLst>
          </p:cNvPr>
          <p:cNvPicPr>
            <a:picLocks noChangeAspect="1"/>
          </p:cNvPicPr>
          <p:nvPr/>
        </p:nvPicPr>
        <p:blipFill>
          <a:blip r:embed="rId2"/>
          <a:stretch>
            <a:fillRect/>
          </a:stretch>
        </p:blipFill>
        <p:spPr>
          <a:xfrm>
            <a:off x="5071021" y="2168393"/>
            <a:ext cx="2049958" cy="3901778"/>
          </a:xfrm>
          <a:prstGeom prst="rect">
            <a:avLst/>
          </a:prstGeom>
        </p:spPr>
      </p:pic>
    </p:spTree>
    <p:extLst>
      <p:ext uri="{BB962C8B-B14F-4D97-AF65-F5344CB8AC3E}">
        <p14:creationId xmlns:p14="http://schemas.microsoft.com/office/powerpoint/2010/main" val="40771216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67B127C-B569-48F3-98C9-71CBB555B2BF}"/>
              </a:ext>
            </a:extLst>
          </p:cNvPr>
          <p:cNvSpPr txBox="1"/>
          <p:nvPr/>
        </p:nvSpPr>
        <p:spPr>
          <a:xfrm>
            <a:off x="1819835" y="717175"/>
            <a:ext cx="3065929" cy="830997"/>
          </a:xfrm>
          <a:prstGeom prst="rect">
            <a:avLst/>
          </a:prstGeom>
          <a:noFill/>
        </p:spPr>
        <p:txBody>
          <a:bodyPr wrap="square" rtlCol="0">
            <a:spAutoFit/>
          </a:bodyPr>
          <a:lstStyle/>
          <a:p>
            <a:r>
              <a:rPr lang="en-IN" sz="2400" b="1" dirty="0"/>
              <a:t>EDA</a:t>
            </a:r>
          </a:p>
          <a:p>
            <a:endParaRPr lang="en-IN" sz="2400" b="1" dirty="0"/>
          </a:p>
        </p:txBody>
      </p:sp>
      <p:sp>
        <p:nvSpPr>
          <p:cNvPr id="3" name="TextBox 2">
            <a:extLst>
              <a:ext uri="{FF2B5EF4-FFF2-40B4-BE49-F238E27FC236}">
                <a16:creationId xmlns:a16="http://schemas.microsoft.com/office/drawing/2014/main" id="{C78C3B3E-0431-4FC2-B736-F2AB7F2D6DE4}"/>
              </a:ext>
            </a:extLst>
          </p:cNvPr>
          <p:cNvSpPr txBox="1"/>
          <p:nvPr/>
        </p:nvSpPr>
        <p:spPr>
          <a:xfrm>
            <a:off x="1819835" y="1223664"/>
            <a:ext cx="9126071" cy="646331"/>
          </a:xfrm>
          <a:prstGeom prst="rect">
            <a:avLst/>
          </a:prstGeom>
          <a:noFill/>
        </p:spPr>
        <p:txBody>
          <a:bodyPr wrap="square" rtlCol="0">
            <a:spAutoFit/>
          </a:bodyPr>
          <a:lstStyle/>
          <a:p>
            <a:r>
              <a:rPr lang="en-US" dirty="0"/>
              <a:t>3. Stock Low mean price as on month</a:t>
            </a:r>
          </a:p>
          <a:p>
            <a:endParaRPr lang="en-US" dirty="0"/>
          </a:p>
        </p:txBody>
      </p:sp>
      <p:pic>
        <p:nvPicPr>
          <p:cNvPr id="5" name="Picture 4">
            <a:extLst>
              <a:ext uri="{FF2B5EF4-FFF2-40B4-BE49-F238E27FC236}">
                <a16:creationId xmlns:a16="http://schemas.microsoft.com/office/drawing/2014/main" id="{E33806EF-CF33-47FE-9F4C-D94BAFF2B427}"/>
              </a:ext>
            </a:extLst>
          </p:cNvPr>
          <p:cNvPicPr>
            <a:picLocks noChangeAspect="1"/>
          </p:cNvPicPr>
          <p:nvPr/>
        </p:nvPicPr>
        <p:blipFill>
          <a:blip r:embed="rId2"/>
          <a:stretch>
            <a:fillRect/>
          </a:stretch>
        </p:blipFill>
        <p:spPr>
          <a:xfrm>
            <a:off x="5051969" y="2236079"/>
            <a:ext cx="2088061" cy="3856054"/>
          </a:xfrm>
          <a:prstGeom prst="rect">
            <a:avLst/>
          </a:prstGeom>
        </p:spPr>
      </p:pic>
    </p:spTree>
    <p:extLst>
      <p:ext uri="{BB962C8B-B14F-4D97-AF65-F5344CB8AC3E}">
        <p14:creationId xmlns:p14="http://schemas.microsoft.com/office/powerpoint/2010/main" val="38820913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67B127C-B569-48F3-98C9-71CBB555B2BF}"/>
              </a:ext>
            </a:extLst>
          </p:cNvPr>
          <p:cNvSpPr txBox="1"/>
          <p:nvPr/>
        </p:nvSpPr>
        <p:spPr>
          <a:xfrm>
            <a:off x="1757082" y="735104"/>
            <a:ext cx="3065929" cy="830997"/>
          </a:xfrm>
          <a:prstGeom prst="rect">
            <a:avLst/>
          </a:prstGeom>
          <a:noFill/>
        </p:spPr>
        <p:txBody>
          <a:bodyPr wrap="square" rtlCol="0">
            <a:spAutoFit/>
          </a:bodyPr>
          <a:lstStyle/>
          <a:p>
            <a:r>
              <a:rPr lang="en-IN" sz="2400" b="1" dirty="0"/>
              <a:t>EDA</a:t>
            </a:r>
          </a:p>
          <a:p>
            <a:endParaRPr lang="en-IN" sz="2400" b="1" dirty="0"/>
          </a:p>
        </p:txBody>
      </p:sp>
      <p:sp>
        <p:nvSpPr>
          <p:cNvPr id="3" name="TextBox 2">
            <a:extLst>
              <a:ext uri="{FF2B5EF4-FFF2-40B4-BE49-F238E27FC236}">
                <a16:creationId xmlns:a16="http://schemas.microsoft.com/office/drawing/2014/main" id="{C78C3B3E-0431-4FC2-B736-F2AB7F2D6DE4}"/>
              </a:ext>
            </a:extLst>
          </p:cNvPr>
          <p:cNvSpPr txBox="1"/>
          <p:nvPr/>
        </p:nvSpPr>
        <p:spPr>
          <a:xfrm>
            <a:off x="2026023" y="1251900"/>
            <a:ext cx="9126071" cy="923330"/>
          </a:xfrm>
          <a:prstGeom prst="rect">
            <a:avLst/>
          </a:prstGeom>
          <a:noFill/>
        </p:spPr>
        <p:txBody>
          <a:bodyPr wrap="square" rtlCol="0">
            <a:spAutoFit/>
          </a:bodyPr>
          <a:lstStyle/>
          <a:p>
            <a:r>
              <a:rPr lang="en-US" dirty="0"/>
              <a:t>4. stock open, close, high and lower  price as on year 2005</a:t>
            </a:r>
          </a:p>
          <a:p>
            <a:endParaRPr lang="en-US" dirty="0"/>
          </a:p>
          <a:p>
            <a:endParaRPr lang="en-US" dirty="0"/>
          </a:p>
        </p:txBody>
      </p:sp>
      <p:pic>
        <p:nvPicPr>
          <p:cNvPr id="6" name="Picture 5">
            <a:extLst>
              <a:ext uri="{FF2B5EF4-FFF2-40B4-BE49-F238E27FC236}">
                <a16:creationId xmlns:a16="http://schemas.microsoft.com/office/drawing/2014/main" id="{4DEF4260-F9C4-4D44-AF39-E35D2ED3FF58}"/>
              </a:ext>
            </a:extLst>
          </p:cNvPr>
          <p:cNvPicPr>
            <a:picLocks noChangeAspect="1"/>
          </p:cNvPicPr>
          <p:nvPr/>
        </p:nvPicPr>
        <p:blipFill>
          <a:blip r:embed="rId2"/>
          <a:stretch>
            <a:fillRect/>
          </a:stretch>
        </p:blipFill>
        <p:spPr>
          <a:xfrm>
            <a:off x="3989293" y="2593810"/>
            <a:ext cx="4213413" cy="3351579"/>
          </a:xfrm>
          <a:prstGeom prst="rect">
            <a:avLst/>
          </a:prstGeom>
        </p:spPr>
      </p:pic>
    </p:spTree>
    <p:extLst>
      <p:ext uri="{BB962C8B-B14F-4D97-AF65-F5344CB8AC3E}">
        <p14:creationId xmlns:p14="http://schemas.microsoft.com/office/powerpoint/2010/main" val="1427218230"/>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128</TotalTime>
  <Words>848</Words>
  <Application>Microsoft Office PowerPoint</Application>
  <PresentationFormat>Widescreen</PresentationFormat>
  <Paragraphs>49</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Century Gothic</vt:lpstr>
      <vt:lpstr>Wingdings 3</vt:lpstr>
      <vt:lpstr>Wisp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Linear Regression</vt:lpstr>
      <vt:lpstr>Ridge Regression</vt:lpstr>
      <vt:lpstr>Lasso Regression</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umesh pardeshi</dc:creator>
  <cp:lastModifiedBy>umesh pardeshi</cp:lastModifiedBy>
  <cp:revision>7</cp:revision>
  <dcterms:created xsi:type="dcterms:W3CDTF">2023-01-22T20:46:29Z</dcterms:created>
  <dcterms:modified xsi:type="dcterms:W3CDTF">2023-01-31T19:22:26Z</dcterms:modified>
</cp:coreProperties>
</file>