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0" r:id="rId11"/>
    <p:sldId id="271" r:id="rId12"/>
    <p:sldId id="272" r:id="rId13"/>
    <p:sldId id="273" r:id="rId14"/>
    <p:sldId id="265" r:id="rId15"/>
    <p:sldId id="266" r:id="rId16"/>
    <p:sldId id="267" r:id="rId17"/>
    <p:sldId id="268" r:id="rId18"/>
    <p:sldId id="269" r:id="rId19"/>
  </p:sldIdLst>
  <p:sldSz cx="18288000" cy="10287000"/>
  <p:notesSz cx="6858000" cy="9144000"/>
  <p:embeddedFontLst>
    <p:embeddedFont>
      <p:font typeface="Calibri" pitchFamily="34" charset="0"/>
      <p:regular r:id="rId20"/>
      <p:bold r:id="rId21"/>
      <p:italic r:id="rId22"/>
      <p:boldItalic r:id="rId23"/>
    </p:embeddedFont>
    <p:embeddedFont>
      <p:font typeface="Times New Roman Bold"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62" d="100"/>
          <a:sy n="62" d="100"/>
        </p:scale>
        <p:origin x="-274" y="-1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8.png"/><Relationship Id="rId18" Type="http://schemas.openxmlformats.org/officeDocument/2006/relationships/image" Target="../media/image18.svg"/><Relationship Id="rId26" Type="http://schemas.openxmlformats.org/officeDocument/2006/relationships/image" Target="../media/image26.svg"/><Relationship Id="rId3" Type="http://schemas.openxmlformats.org/officeDocument/2006/relationships/image" Target="../media/image3.png"/><Relationship Id="rId21" Type="http://schemas.openxmlformats.org/officeDocument/2006/relationships/image" Target="../media/image12.png"/><Relationship Id="rId7" Type="http://schemas.openxmlformats.org/officeDocument/2006/relationships/image" Target="../media/image5.png"/><Relationship Id="rId12" Type="http://schemas.openxmlformats.org/officeDocument/2006/relationships/image" Target="../media/image12.svg"/><Relationship Id="rId17" Type="http://schemas.openxmlformats.org/officeDocument/2006/relationships/image" Target="../media/image10.png"/><Relationship Id="rId25"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6.svg"/><Relationship Id="rId20" Type="http://schemas.openxmlformats.org/officeDocument/2006/relationships/image" Target="../media/image20.svg"/><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7.png"/><Relationship Id="rId24" Type="http://schemas.openxmlformats.org/officeDocument/2006/relationships/image" Target="../media/image24.svg"/><Relationship Id="rId5" Type="http://schemas.openxmlformats.org/officeDocument/2006/relationships/image" Target="../media/image4.png"/><Relationship Id="rId15" Type="http://schemas.openxmlformats.org/officeDocument/2006/relationships/image" Target="../media/image9.png"/><Relationship Id="rId23" Type="http://schemas.openxmlformats.org/officeDocument/2006/relationships/image" Target="../media/image13.png"/><Relationship Id="rId10" Type="http://schemas.openxmlformats.org/officeDocument/2006/relationships/image" Target="../media/image10.svg"/><Relationship Id="rId19" Type="http://schemas.openxmlformats.org/officeDocument/2006/relationships/image" Target="../media/image11.png"/><Relationship Id="rId4" Type="http://schemas.openxmlformats.org/officeDocument/2006/relationships/image" Target="../media/image4.svg"/><Relationship Id="rId9" Type="http://schemas.openxmlformats.org/officeDocument/2006/relationships/image" Target="../media/image6.png"/><Relationship Id="rId14" Type="http://schemas.openxmlformats.org/officeDocument/2006/relationships/image" Target="../media/image14.svg"/><Relationship Id="rId22" Type="http://schemas.openxmlformats.org/officeDocument/2006/relationships/image" Target="../media/image22.svg"/><Relationship Id="rId27"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929714"/>
            <a:ext cx="18288000" cy="1600704"/>
            <a:chOff x="0" y="0"/>
            <a:chExt cx="5095428" cy="421861"/>
          </a:xfrm>
        </p:grpSpPr>
        <p:sp>
          <p:nvSpPr>
            <p:cNvPr id="3" name="Freeform 3"/>
            <p:cNvSpPr/>
            <p:nvPr/>
          </p:nvSpPr>
          <p:spPr>
            <a:xfrm>
              <a:off x="0" y="0"/>
              <a:ext cx="5095428" cy="421861"/>
            </a:xfrm>
            <a:custGeom>
              <a:avLst/>
              <a:gdLst/>
              <a:ahLst/>
              <a:cxnLst/>
              <a:rect l="l" t="t" r="r" b="b"/>
              <a:pathLst>
                <a:path w="5095428" h="421861">
                  <a:moveTo>
                    <a:pt x="20409" y="0"/>
                  </a:moveTo>
                  <a:lnTo>
                    <a:pt x="5075020" y="0"/>
                  </a:lnTo>
                  <a:cubicBezTo>
                    <a:pt x="5086291" y="0"/>
                    <a:pt x="5095428" y="9137"/>
                    <a:pt x="5095428" y="20409"/>
                  </a:cubicBezTo>
                  <a:lnTo>
                    <a:pt x="5095428" y="401452"/>
                  </a:lnTo>
                  <a:cubicBezTo>
                    <a:pt x="5095428" y="406865"/>
                    <a:pt x="5093278" y="412056"/>
                    <a:pt x="5089451" y="415883"/>
                  </a:cubicBezTo>
                  <a:cubicBezTo>
                    <a:pt x="5085623" y="419711"/>
                    <a:pt x="5080432" y="421861"/>
                    <a:pt x="5075020" y="421861"/>
                  </a:cubicBezTo>
                  <a:lnTo>
                    <a:pt x="20409" y="421861"/>
                  </a:lnTo>
                  <a:cubicBezTo>
                    <a:pt x="14996" y="421861"/>
                    <a:pt x="9805" y="419711"/>
                    <a:pt x="5978" y="415883"/>
                  </a:cubicBezTo>
                  <a:cubicBezTo>
                    <a:pt x="2150" y="412056"/>
                    <a:pt x="0" y="406865"/>
                    <a:pt x="0" y="401452"/>
                  </a:cubicBezTo>
                  <a:lnTo>
                    <a:pt x="0" y="20409"/>
                  </a:lnTo>
                  <a:cubicBezTo>
                    <a:pt x="0" y="14996"/>
                    <a:pt x="2150" y="9805"/>
                    <a:pt x="5978" y="5978"/>
                  </a:cubicBezTo>
                  <a:cubicBezTo>
                    <a:pt x="9805" y="2150"/>
                    <a:pt x="14996" y="0"/>
                    <a:pt x="20409" y="0"/>
                  </a:cubicBezTo>
                  <a:close/>
                </a:path>
              </a:pathLst>
            </a:custGeom>
            <a:solidFill>
              <a:srgbClr val="346CFC"/>
            </a:solidFill>
            <a:ln w="47625" cap="rnd">
              <a:solidFill>
                <a:srgbClr val="000000"/>
              </a:solidFill>
              <a:prstDash val="solid"/>
              <a:round/>
            </a:ln>
          </p:spPr>
        </p:sp>
        <p:sp>
          <p:nvSpPr>
            <p:cNvPr id="4" name="TextBox 4"/>
            <p:cNvSpPr txBox="1"/>
            <p:nvPr/>
          </p:nvSpPr>
          <p:spPr>
            <a:xfrm>
              <a:off x="0" y="-76200"/>
              <a:ext cx="5095428" cy="498061"/>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0" y="9075843"/>
            <a:ext cx="1203445" cy="1211157"/>
          </a:xfrm>
          <a:custGeom>
            <a:avLst/>
            <a:gdLst/>
            <a:ahLst/>
            <a:cxnLst/>
            <a:rect l="l" t="t" r="r" b="b"/>
            <a:pathLst>
              <a:path w="1203445" h="1211157">
                <a:moveTo>
                  <a:pt x="0" y="0"/>
                </a:moveTo>
                <a:lnTo>
                  <a:pt x="1203445" y="0"/>
                </a:lnTo>
                <a:lnTo>
                  <a:pt x="1203445" y="1211157"/>
                </a:lnTo>
                <a:lnTo>
                  <a:pt x="0" y="1211157"/>
                </a:lnTo>
                <a:lnTo>
                  <a:pt x="0" y="0"/>
                </a:lnTo>
                <a:close/>
              </a:path>
            </a:pathLst>
          </a:custGeom>
          <a:blipFill>
            <a:blip r:embed="rId2"/>
            <a:stretch>
              <a:fillRect t="-5106" b="-5106"/>
            </a:stretch>
          </a:blipFill>
        </p:spPr>
      </p:sp>
      <p:sp>
        <p:nvSpPr>
          <p:cNvPr id="6" name="Freeform 6"/>
          <p:cNvSpPr/>
          <p:nvPr/>
        </p:nvSpPr>
        <p:spPr>
          <a:xfrm>
            <a:off x="16100289" y="493245"/>
            <a:ext cx="1502041" cy="1502041"/>
          </a:xfrm>
          <a:custGeom>
            <a:avLst/>
            <a:gdLst/>
            <a:ahLst/>
            <a:cxnLst/>
            <a:rect l="l" t="t" r="r" b="b"/>
            <a:pathLst>
              <a:path w="1502041" h="1502041">
                <a:moveTo>
                  <a:pt x="0" y="0"/>
                </a:moveTo>
                <a:lnTo>
                  <a:pt x="1502042" y="0"/>
                </a:lnTo>
                <a:lnTo>
                  <a:pt x="1502042" y="1502041"/>
                </a:lnTo>
                <a:lnTo>
                  <a:pt x="0" y="1502041"/>
                </a:lnTo>
                <a:lnTo>
                  <a:pt x="0" y="0"/>
                </a:lnTo>
                <a:close/>
              </a:path>
            </a:pathLst>
          </a:custGeom>
          <a:blipFill>
            <a:blip r:embed="rId3"/>
            <a:stretch>
              <a:fillRect/>
            </a:stretch>
          </a:blipFill>
        </p:spPr>
      </p:sp>
      <p:sp>
        <p:nvSpPr>
          <p:cNvPr id="7" name="Freeform 7"/>
          <p:cNvSpPr/>
          <p:nvPr/>
        </p:nvSpPr>
        <p:spPr>
          <a:xfrm>
            <a:off x="601723" y="467268"/>
            <a:ext cx="1516788" cy="1526508"/>
          </a:xfrm>
          <a:custGeom>
            <a:avLst/>
            <a:gdLst/>
            <a:ahLst/>
            <a:cxnLst/>
            <a:rect l="l" t="t" r="r" b="b"/>
            <a:pathLst>
              <a:path w="1516788" h="1526508">
                <a:moveTo>
                  <a:pt x="0" y="0"/>
                </a:moveTo>
                <a:lnTo>
                  <a:pt x="1516787" y="0"/>
                </a:lnTo>
                <a:lnTo>
                  <a:pt x="1516787" y="1526508"/>
                </a:lnTo>
                <a:lnTo>
                  <a:pt x="0" y="1526508"/>
                </a:lnTo>
                <a:lnTo>
                  <a:pt x="0" y="0"/>
                </a:lnTo>
                <a:close/>
              </a:path>
            </a:pathLst>
          </a:custGeom>
          <a:blipFill>
            <a:blip r:embed="rId2"/>
            <a:stretch>
              <a:fillRect t="-5106" b="-5106"/>
            </a:stretch>
          </a:blipFill>
        </p:spPr>
      </p:sp>
      <p:sp>
        <p:nvSpPr>
          <p:cNvPr id="8" name="TextBox 8"/>
          <p:cNvSpPr txBox="1"/>
          <p:nvPr/>
        </p:nvSpPr>
        <p:spPr>
          <a:xfrm>
            <a:off x="5999909" y="9155968"/>
            <a:ext cx="6288183" cy="874902"/>
          </a:xfrm>
          <a:prstGeom prst="rect">
            <a:avLst/>
          </a:prstGeom>
        </p:spPr>
        <p:txBody>
          <a:bodyPr lIns="0" tIns="0" rIns="0" bIns="0" rtlCol="0" anchor="t">
            <a:spAutoFit/>
          </a:bodyPr>
          <a:lstStyle/>
          <a:p>
            <a:pPr algn="ctr">
              <a:lnSpc>
                <a:spcPts val="6377"/>
              </a:lnSpc>
            </a:pPr>
            <a:r>
              <a:rPr lang="en-US" sz="4555" b="1">
                <a:solidFill>
                  <a:srgbClr val="FFFFFF"/>
                </a:solidFill>
                <a:latin typeface="Times New Roman Bold"/>
                <a:ea typeface="Times New Roman Bold"/>
                <a:cs typeface="Times New Roman Bold"/>
                <a:sym typeface="Times New Roman Bold"/>
              </a:rPr>
              <a:t>Dept of MCA</a:t>
            </a:r>
          </a:p>
        </p:txBody>
      </p:sp>
      <p:sp>
        <p:nvSpPr>
          <p:cNvPr id="9" name="TextBox 9"/>
          <p:cNvSpPr txBox="1"/>
          <p:nvPr/>
        </p:nvSpPr>
        <p:spPr>
          <a:xfrm>
            <a:off x="17259300" y="9232663"/>
            <a:ext cx="686061" cy="715214"/>
          </a:xfrm>
          <a:prstGeom prst="rect">
            <a:avLst/>
          </a:prstGeom>
        </p:spPr>
        <p:txBody>
          <a:bodyPr lIns="0" tIns="0" rIns="0" bIns="0" rtlCol="0" anchor="t">
            <a:spAutoFit/>
          </a:bodyPr>
          <a:lstStyle/>
          <a:p>
            <a:pPr algn="ctr">
              <a:lnSpc>
                <a:spcPts val="5203"/>
              </a:lnSpc>
            </a:pPr>
            <a:r>
              <a:rPr lang="en-US" sz="3716" b="1">
                <a:solidFill>
                  <a:srgbClr val="FFFFFF"/>
                </a:solidFill>
                <a:latin typeface="Times New Roman Bold"/>
                <a:ea typeface="Times New Roman Bold"/>
                <a:cs typeface="Times New Roman Bold"/>
                <a:sym typeface="Times New Roman Bold"/>
              </a:rPr>
              <a:t>01</a:t>
            </a:r>
          </a:p>
        </p:txBody>
      </p:sp>
      <p:sp>
        <p:nvSpPr>
          <p:cNvPr id="10" name="TextBox 10"/>
          <p:cNvSpPr txBox="1"/>
          <p:nvPr/>
        </p:nvSpPr>
        <p:spPr>
          <a:xfrm>
            <a:off x="2409178" y="468330"/>
            <a:ext cx="13131235" cy="1684527"/>
          </a:xfrm>
          <a:prstGeom prst="rect">
            <a:avLst/>
          </a:prstGeom>
        </p:spPr>
        <p:txBody>
          <a:bodyPr lIns="0" tIns="0" rIns="0" bIns="0" rtlCol="0" anchor="t">
            <a:spAutoFit/>
          </a:bodyPr>
          <a:lstStyle/>
          <a:p>
            <a:pPr algn="ctr">
              <a:lnSpc>
                <a:spcPts val="6377"/>
              </a:lnSpc>
            </a:pPr>
            <a:r>
              <a:rPr lang="en-US" sz="4555" b="1">
                <a:solidFill>
                  <a:srgbClr val="000000"/>
                </a:solidFill>
                <a:latin typeface="Times New Roman Bold"/>
                <a:ea typeface="Times New Roman Bold"/>
                <a:cs typeface="Times New Roman Bold"/>
                <a:sym typeface="Times New Roman Bold"/>
              </a:rPr>
              <a:t>AUDISANKARA COLLEGE OF ENGINEERING &amp; TECHNOLOGY :: GUDUR</a:t>
            </a:r>
          </a:p>
        </p:txBody>
      </p:sp>
      <p:sp>
        <p:nvSpPr>
          <p:cNvPr id="11" name="TextBox 11"/>
          <p:cNvSpPr txBox="1"/>
          <p:nvPr/>
        </p:nvSpPr>
        <p:spPr>
          <a:xfrm>
            <a:off x="2612603" y="2354003"/>
            <a:ext cx="13131235" cy="874902"/>
          </a:xfrm>
          <a:prstGeom prst="rect">
            <a:avLst/>
          </a:prstGeom>
        </p:spPr>
        <p:txBody>
          <a:bodyPr lIns="0" tIns="0" rIns="0" bIns="0" rtlCol="0" anchor="t">
            <a:spAutoFit/>
          </a:bodyPr>
          <a:lstStyle/>
          <a:p>
            <a:pPr algn="ctr">
              <a:lnSpc>
                <a:spcPts val="6377"/>
              </a:lnSpc>
            </a:pPr>
            <a:r>
              <a:rPr lang="en-US" sz="4555" b="1">
                <a:solidFill>
                  <a:srgbClr val="346CFC"/>
                </a:solidFill>
                <a:latin typeface="Times New Roman Bold"/>
                <a:ea typeface="Times New Roman Bold"/>
                <a:cs typeface="Times New Roman Bold"/>
                <a:sym typeface="Times New Roman Bold"/>
              </a:rPr>
              <a:t>Department of Master of Computer Applications</a:t>
            </a:r>
          </a:p>
        </p:txBody>
      </p:sp>
      <p:sp>
        <p:nvSpPr>
          <p:cNvPr id="12" name="TextBox 12"/>
          <p:cNvSpPr txBox="1"/>
          <p:nvPr/>
        </p:nvSpPr>
        <p:spPr>
          <a:xfrm>
            <a:off x="2612603" y="3857400"/>
            <a:ext cx="12478444" cy="1274316"/>
          </a:xfrm>
          <a:prstGeom prst="rect">
            <a:avLst/>
          </a:prstGeom>
        </p:spPr>
        <p:txBody>
          <a:bodyPr lIns="0" tIns="0" rIns="0" bIns="0" rtlCol="0" anchor="t">
            <a:spAutoFit/>
          </a:bodyPr>
          <a:lstStyle/>
          <a:p>
            <a:pPr algn="ctr">
              <a:lnSpc>
                <a:spcPts val="4837"/>
              </a:lnSpc>
            </a:pPr>
            <a:r>
              <a:rPr lang="en-US" sz="3455">
                <a:solidFill>
                  <a:srgbClr val="26685A"/>
                </a:solidFill>
                <a:latin typeface="Times New Roman"/>
                <a:ea typeface="Times New Roman"/>
                <a:cs typeface="Times New Roman"/>
                <a:sym typeface="Times New Roman"/>
              </a:rPr>
              <a:t>SMART ARTIFICIAL INTELLIGENCE-BASED </a:t>
            </a:r>
          </a:p>
          <a:p>
            <a:pPr algn="ctr">
              <a:lnSpc>
                <a:spcPts val="4837"/>
              </a:lnSpc>
            </a:pPr>
            <a:r>
              <a:rPr lang="en-US" sz="3455">
                <a:solidFill>
                  <a:srgbClr val="26685A"/>
                </a:solidFill>
                <a:latin typeface="Times New Roman"/>
                <a:ea typeface="Times New Roman"/>
                <a:cs typeface="Times New Roman"/>
                <a:sym typeface="Times New Roman"/>
              </a:rPr>
              <a:t>ONLINE PROCTORING SYSTEM</a:t>
            </a:r>
          </a:p>
        </p:txBody>
      </p:sp>
      <p:sp>
        <p:nvSpPr>
          <p:cNvPr id="13" name="TextBox 13"/>
          <p:cNvSpPr txBox="1"/>
          <p:nvPr/>
        </p:nvSpPr>
        <p:spPr>
          <a:xfrm>
            <a:off x="954174" y="5798466"/>
            <a:ext cx="3316858" cy="581025"/>
          </a:xfrm>
          <a:prstGeom prst="rect">
            <a:avLst/>
          </a:prstGeom>
        </p:spPr>
        <p:txBody>
          <a:bodyPr lIns="0" tIns="0" rIns="0" bIns="0" rtlCol="0" anchor="t">
            <a:spAutoFit/>
          </a:bodyPr>
          <a:lstStyle/>
          <a:p>
            <a:pPr algn="ctr">
              <a:lnSpc>
                <a:spcPts val="4200"/>
              </a:lnSpc>
            </a:pPr>
            <a:r>
              <a:rPr lang="en-US" sz="3000" b="1">
                <a:solidFill>
                  <a:srgbClr val="000000"/>
                </a:solidFill>
                <a:latin typeface="Times New Roman Bold"/>
                <a:ea typeface="Times New Roman Bold"/>
                <a:cs typeface="Times New Roman Bold"/>
                <a:sym typeface="Times New Roman Bold"/>
              </a:rPr>
              <a:t>SUBMITTED BY:</a:t>
            </a:r>
          </a:p>
        </p:txBody>
      </p:sp>
      <p:sp>
        <p:nvSpPr>
          <p:cNvPr id="14" name="TextBox 14"/>
          <p:cNvSpPr txBox="1"/>
          <p:nvPr/>
        </p:nvSpPr>
        <p:spPr>
          <a:xfrm>
            <a:off x="750749" y="6493078"/>
            <a:ext cx="3316858" cy="1114425"/>
          </a:xfrm>
          <a:prstGeom prst="rect">
            <a:avLst/>
          </a:prstGeom>
        </p:spPr>
        <p:txBody>
          <a:bodyPr lIns="0" tIns="0" rIns="0" bIns="0" rtlCol="0" anchor="t">
            <a:spAutoFit/>
          </a:bodyPr>
          <a:lstStyle/>
          <a:p>
            <a:pPr algn="ctr">
              <a:lnSpc>
                <a:spcPts val="4200"/>
              </a:lnSpc>
            </a:pPr>
            <a:r>
              <a:rPr lang="en-US" sz="3000">
                <a:solidFill>
                  <a:srgbClr val="000000"/>
                </a:solidFill>
                <a:latin typeface="Times New Roman"/>
                <a:ea typeface="Times New Roman"/>
                <a:cs typeface="Times New Roman"/>
                <a:sym typeface="Times New Roman"/>
              </a:rPr>
              <a:t>P. Suvarna Sai</a:t>
            </a:r>
          </a:p>
          <a:p>
            <a:pPr algn="ctr">
              <a:lnSpc>
                <a:spcPts val="4200"/>
              </a:lnSpc>
            </a:pPr>
            <a:r>
              <a:rPr lang="en-US" sz="3000">
                <a:solidFill>
                  <a:srgbClr val="000000"/>
                </a:solidFill>
                <a:latin typeface="Times New Roman"/>
                <a:ea typeface="Times New Roman"/>
                <a:cs typeface="Times New Roman"/>
                <a:sym typeface="Times New Roman"/>
              </a:rPr>
              <a:t>23G21F00061</a:t>
            </a:r>
          </a:p>
        </p:txBody>
      </p:sp>
      <p:sp>
        <p:nvSpPr>
          <p:cNvPr id="15" name="TextBox 15"/>
          <p:cNvSpPr txBox="1"/>
          <p:nvPr/>
        </p:nvSpPr>
        <p:spPr>
          <a:xfrm>
            <a:off x="13514300" y="5798466"/>
            <a:ext cx="3316858" cy="581025"/>
          </a:xfrm>
          <a:prstGeom prst="rect">
            <a:avLst/>
          </a:prstGeom>
        </p:spPr>
        <p:txBody>
          <a:bodyPr lIns="0" tIns="0" rIns="0" bIns="0" rtlCol="0" anchor="t">
            <a:spAutoFit/>
          </a:bodyPr>
          <a:lstStyle/>
          <a:p>
            <a:pPr algn="ctr">
              <a:lnSpc>
                <a:spcPts val="4200"/>
              </a:lnSpc>
            </a:pPr>
            <a:r>
              <a:rPr lang="en-US" sz="3000" b="1">
                <a:solidFill>
                  <a:srgbClr val="000000"/>
                </a:solidFill>
                <a:latin typeface="Times New Roman Bold"/>
                <a:ea typeface="Times New Roman Bold"/>
                <a:cs typeface="Times New Roman Bold"/>
                <a:sym typeface="Times New Roman Bold"/>
              </a:rPr>
              <a:t>GUIDED BY:</a:t>
            </a:r>
          </a:p>
        </p:txBody>
      </p:sp>
      <p:sp>
        <p:nvSpPr>
          <p:cNvPr id="16" name="TextBox 16"/>
          <p:cNvSpPr txBox="1"/>
          <p:nvPr/>
        </p:nvSpPr>
        <p:spPr>
          <a:xfrm>
            <a:off x="13405553" y="6493078"/>
            <a:ext cx="3833594" cy="1615827"/>
          </a:xfrm>
          <a:prstGeom prst="rect">
            <a:avLst/>
          </a:prstGeom>
        </p:spPr>
        <p:txBody>
          <a:bodyPr lIns="0" tIns="0" rIns="0" bIns="0" rtlCol="0" anchor="t">
            <a:spAutoFit/>
          </a:bodyPr>
          <a:lstStyle/>
          <a:p>
            <a:pPr algn="ctr">
              <a:lnSpc>
                <a:spcPts val="4200"/>
              </a:lnSpc>
            </a:pPr>
            <a:r>
              <a:rPr lang="en-US" sz="3000" dirty="0">
                <a:solidFill>
                  <a:srgbClr val="000000"/>
                </a:solidFill>
                <a:latin typeface="Times New Roman"/>
                <a:ea typeface="Times New Roman"/>
                <a:cs typeface="Times New Roman"/>
                <a:sym typeface="Times New Roman"/>
              </a:rPr>
              <a:t>V. </a:t>
            </a:r>
            <a:r>
              <a:rPr lang="en-US" sz="3000" dirty="0" smtClean="0">
                <a:solidFill>
                  <a:srgbClr val="000000"/>
                </a:solidFill>
                <a:latin typeface="Times New Roman"/>
                <a:ea typeface="Times New Roman"/>
                <a:cs typeface="Times New Roman"/>
                <a:sym typeface="Times New Roman"/>
              </a:rPr>
              <a:t>Chandrasekhar</a:t>
            </a:r>
            <a:r>
              <a:rPr lang="en-US" sz="3000" dirty="0">
                <a:solidFill>
                  <a:srgbClr val="000000"/>
                </a:solidFill>
                <a:latin typeface="Times New Roman"/>
                <a:ea typeface="Times New Roman"/>
                <a:cs typeface="Times New Roman"/>
                <a:sym typeface="Times New Roman"/>
              </a:rPr>
              <a:t>,</a:t>
            </a:r>
          </a:p>
          <a:p>
            <a:pPr algn="ctr">
              <a:lnSpc>
                <a:spcPts val="4200"/>
              </a:lnSpc>
            </a:pPr>
            <a:r>
              <a:rPr lang="en-US" sz="3000" dirty="0">
                <a:solidFill>
                  <a:srgbClr val="000000"/>
                </a:solidFill>
                <a:latin typeface="Times New Roman"/>
                <a:ea typeface="Times New Roman"/>
                <a:cs typeface="Times New Roman"/>
                <a:sym typeface="Times New Roman"/>
              </a:rPr>
              <a:t>Associate Professor,</a:t>
            </a:r>
          </a:p>
          <a:p>
            <a:pPr algn="ctr">
              <a:lnSpc>
                <a:spcPts val="4200"/>
              </a:lnSpc>
            </a:pPr>
            <a:r>
              <a:rPr lang="en-US" sz="3000" dirty="0">
                <a:solidFill>
                  <a:srgbClr val="000000"/>
                </a:solidFill>
                <a:latin typeface="Times New Roman"/>
                <a:ea typeface="Times New Roman"/>
                <a:cs typeface="Times New Roman"/>
                <a:sym typeface="Times New Roman"/>
              </a:rPr>
              <a:t>Department of MCA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928665"/>
            <a:ext cx="18288000" cy="1601753"/>
            <a:chOff x="0" y="0"/>
            <a:chExt cx="5095428" cy="421861"/>
          </a:xfrm>
        </p:grpSpPr>
        <p:sp>
          <p:nvSpPr>
            <p:cNvPr id="3" name="Freeform 3"/>
            <p:cNvSpPr/>
            <p:nvPr/>
          </p:nvSpPr>
          <p:spPr>
            <a:xfrm>
              <a:off x="0" y="0"/>
              <a:ext cx="5095428" cy="421861"/>
            </a:xfrm>
            <a:custGeom>
              <a:avLst/>
              <a:gdLst/>
              <a:ahLst/>
              <a:cxnLst/>
              <a:rect l="l" t="t" r="r" b="b"/>
              <a:pathLst>
                <a:path w="5095428" h="421861">
                  <a:moveTo>
                    <a:pt x="20409" y="0"/>
                  </a:moveTo>
                  <a:lnTo>
                    <a:pt x="5075020" y="0"/>
                  </a:lnTo>
                  <a:cubicBezTo>
                    <a:pt x="5086291" y="0"/>
                    <a:pt x="5095428" y="9137"/>
                    <a:pt x="5095428" y="20409"/>
                  </a:cubicBezTo>
                  <a:lnTo>
                    <a:pt x="5095428" y="401452"/>
                  </a:lnTo>
                  <a:cubicBezTo>
                    <a:pt x="5095428" y="406865"/>
                    <a:pt x="5093278" y="412056"/>
                    <a:pt x="5089451" y="415883"/>
                  </a:cubicBezTo>
                  <a:cubicBezTo>
                    <a:pt x="5085623" y="419711"/>
                    <a:pt x="5080432" y="421861"/>
                    <a:pt x="5075020" y="421861"/>
                  </a:cubicBezTo>
                  <a:lnTo>
                    <a:pt x="20409" y="421861"/>
                  </a:lnTo>
                  <a:cubicBezTo>
                    <a:pt x="14996" y="421861"/>
                    <a:pt x="9805" y="419711"/>
                    <a:pt x="5978" y="415883"/>
                  </a:cubicBezTo>
                  <a:cubicBezTo>
                    <a:pt x="2150" y="412056"/>
                    <a:pt x="0" y="406865"/>
                    <a:pt x="0" y="401452"/>
                  </a:cubicBezTo>
                  <a:lnTo>
                    <a:pt x="0" y="20409"/>
                  </a:lnTo>
                  <a:cubicBezTo>
                    <a:pt x="0" y="14996"/>
                    <a:pt x="2150" y="9805"/>
                    <a:pt x="5978" y="5978"/>
                  </a:cubicBezTo>
                  <a:cubicBezTo>
                    <a:pt x="9805" y="2150"/>
                    <a:pt x="14996" y="0"/>
                    <a:pt x="20409" y="0"/>
                  </a:cubicBezTo>
                  <a:close/>
                </a:path>
              </a:pathLst>
            </a:custGeom>
            <a:solidFill>
              <a:srgbClr val="346CFC"/>
            </a:solidFill>
            <a:ln w="47625" cap="rnd">
              <a:solidFill>
                <a:srgbClr val="000000"/>
              </a:solidFill>
              <a:prstDash val="solid"/>
              <a:round/>
            </a:ln>
          </p:spPr>
        </p:sp>
        <p:sp>
          <p:nvSpPr>
            <p:cNvPr id="4" name="TextBox 4"/>
            <p:cNvSpPr txBox="1"/>
            <p:nvPr/>
          </p:nvSpPr>
          <p:spPr>
            <a:xfrm>
              <a:off x="0" y="-76200"/>
              <a:ext cx="5095428" cy="498061"/>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0" y="9075843"/>
            <a:ext cx="1203445" cy="1211157"/>
          </a:xfrm>
          <a:custGeom>
            <a:avLst/>
            <a:gdLst/>
            <a:ahLst/>
            <a:cxnLst/>
            <a:rect l="l" t="t" r="r" b="b"/>
            <a:pathLst>
              <a:path w="1203445" h="1211157">
                <a:moveTo>
                  <a:pt x="0" y="0"/>
                </a:moveTo>
                <a:lnTo>
                  <a:pt x="1203445" y="0"/>
                </a:lnTo>
                <a:lnTo>
                  <a:pt x="1203445" y="1211157"/>
                </a:lnTo>
                <a:lnTo>
                  <a:pt x="0" y="1211157"/>
                </a:lnTo>
                <a:lnTo>
                  <a:pt x="0" y="0"/>
                </a:lnTo>
                <a:close/>
              </a:path>
            </a:pathLst>
          </a:custGeom>
          <a:blipFill>
            <a:blip r:embed="rId2"/>
            <a:stretch>
              <a:fillRect t="-5106" b="-5106"/>
            </a:stretch>
          </a:blipFill>
        </p:spPr>
      </p:sp>
      <p:sp>
        <p:nvSpPr>
          <p:cNvPr id="24" name="TextBox 24"/>
          <p:cNvSpPr txBox="1"/>
          <p:nvPr/>
        </p:nvSpPr>
        <p:spPr>
          <a:xfrm>
            <a:off x="5999909" y="9140706"/>
            <a:ext cx="6288183" cy="874902"/>
          </a:xfrm>
          <a:prstGeom prst="rect">
            <a:avLst/>
          </a:prstGeom>
        </p:spPr>
        <p:txBody>
          <a:bodyPr lIns="0" tIns="0" rIns="0" bIns="0" rtlCol="0" anchor="t">
            <a:spAutoFit/>
          </a:bodyPr>
          <a:lstStyle/>
          <a:p>
            <a:pPr algn="ctr">
              <a:lnSpc>
                <a:spcPts val="6377"/>
              </a:lnSpc>
            </a:pPr>
            <a:r>
              <a:rPr lang="en-US" sz="4555" b="1">
                <a:solidFill>
                  <a:srgbClr val="FFFFFF"/>
                </a:solidFill>
                <a:latin typeface="Times New Roman Bold"/>
                <a:ea typeface="Times New Roman Bold"/>
                <a:cs typeface="Times New Roman Bold"/>
                <a:sym typeface="Times New Roman Bold"/>
              </a:rPr>
              <a:t>Dept of MCA</a:t>
            </a:r>
          </a:p>
        </p:txBody>
      </p:sp>
      <p:sp>
        <p:nvSpPr>
          <p:cNvPr id="25" name="TextBox 25"/>
          <p:cNvSpPr txBox="1"/>
          <p:nvPr/>
        </p:nvSpPr>
        <p:spPr>
          <a:xfrm>
            <a:off x="17259300" y="9232663"/>
            <a:ext cx="686061" cy="634982"/>
          </a:xfrm>
          <a:prstGeom prst="rect">
            <a:avLst/>
          </a:prstGeom>
        </p:spPr>
        <p:txBody>
          <a:bodyPr lIns="0" tIns="0" rIns="0" bIns="0" rtlCol="0" anchor="t">
            <a:spAutoFit/>
          </a:bodyPr>
          <a:lstStyle/>
          <a:p>
            <a:pPr algn="ctr">
              <a:lnSpc>
                <a:spcPts val="5203"/>
              </a:lnSpc>
            </a:pPr>
            <a:r>
              <a:rPr lang="en-IN" sz="3716" b="1" dirty="0" smtClean="0">
                <a:solidFill>
                  <a:srgbClr val="FFFFFF"/>
                </a:solidFill>
                <a:latin typeface="Times New Roman Bold"/>
                <a:ea typeface="Times New Roman Bold"/>
                <a:cs typeface="Times New Roman Bold"/>
                <a:sym typeface="Times New Roman Bold"/>
              </a:rPr>
              <a:t>10</a:t>
            </a:r>
            <a:endParaRPr lang="en-US" sz="3716" b="1" dirty="0">
              <a:solidFill>
                <a:srgbClr val="FFFFFF"/>
              </a:solidFill>
              <a:latin typeface="Times New Roman Bold"/>
              <a:ea typeface="Times New Roman Bold"/>
              <a:cs typeface="Times New Roman Bold"/>
              <a:sym typeface="Times New Roman Bold"/>
            </a:endParaRPr>
          </a:p>
        </p:txBody>
      </p:sp>
      <p:sp>
        <p:nvSpPr>
          <p:cNvPr id="26" name="TextBox 26"/>
          <p:cNvSpPr txBox="1"/>
          <p:nvPr/>
        </p:nvSpPr>
        <p:spPr>
          <a:xfrm>
            <a:off x="5413159" y="838200"/>
            <a:ext cx="7461682" cy="781689"/>
          </a:xfrm>
          <a:prstGeom prst="rect">
            <a:avLst/>
          </a:prstGeom>
        </p:spPr>
        <p:txBody>
          <a:bodyPr lIns="0" tIns="0" rIns="0" bIns="0" rtlCol="0" anchor="t">
            <a:spAutoFit/>
          </a:bodyPr>
          <a:lstStyle/>
          <a:p>
            <a:pPr algn="ctr">
              <a:lnSpc>
                <a:spcPts val="6408"/>
              </a:lnSpc>
            </a:pPr>
            <a:r>
              <a:rPr lang="en-IN" sz="4577" b="1" dirty="0" smtClean="0">
                <a:solidFill>
                  <a:srgbClr val="FF1E1B"/>
                </a:solidFill>
                <a:latin typeface="Times New Roman Bold"/>
                <a:ea typeface="Times New Roman Bold"/>
                <a:cs typeface="Times New Roman Bold"/>
                <a:sym typeface="Times New Roman Bold"/>
              </a:rPr>
              <a:t>USE CASE DIAGRAM</a:t>
            </a:r>
            <a:endParaRPr lang="en-US" sz="4577" b="1" dirty="0">
              <a:solidFill>
                <a:srgbClr val="FF1E1B"/>
              </a:solidFill>
              <a:latin typeface="Times New Roman Bold"/>
              <a:ea typeface="Times New Roman Bold"/>
              <a:cs typeface="Times New Roman Bold"/>
              <a:sym typeface="Times New Roman Bold"/>
            </a:endParaRPr>
          </a:p>
        </p:txBody>
      </p:sp>
      <p:sp>
        <p:nvSpPr>
          <p:cNvPr id="1026" name="Rectangle 2"/>
          <p:cNvSpPr>
            <a:spLocks noChangeArrowheads="1"/>
          </p:cNvSpPr>
          <p:nvPr/>
        </p:nvSpPr>
        <p:spPr bwMode="auto">
          <a:xfrm>
            <a:off x="0" y="0"/>
            <a:ext cx="18288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7" descr="Screenshot 2025-04-23 231228.png"/>
          <p:cNvPicPr>
            <a:picLocks noChangeAspect="1" noChangeArrowheads="1"/>
          </p:cNvPicPr>
          <p:nvPr/>
        </p:nvPicPr>
        <p:blipFill>
          <a:blip r:embed="rId3"/>
          <a:srcRect/>
          <a:stretch>
            <a:fillRect/>
          </a:stretch>
        </p:blipFill>
        <p:spPr bwMode="auto">
          <a:xfrm>
            <a:off x="5714976" y="1785914"/>
            <a:ext cx="8072494" cy="6740957"/>
          </a:xfrm>
          <a:prstGeom prst="rect">
            <a:avLst/>
          </a:prstGeom>
          <a:noFill/>
        </p:spPr>
      </p:pic>
      <p:sp>
        <p:nvSpPr>
          <p:cNvPr id="1027" name="Rectangle 3"/>
          <p:cNvSpPr>
            <a:spLocks noChangeArrowheads="1"/>
          </p:cNvSpPr>
          <p:nvPr/>
        </p:nvSpPr>
        <p:spPr bwMode="auto">
          <a:xfrm>
            <a:off x="0" y="6232525"/>
            <a:ext cx="18288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928665"/>
            <a:ext cx="18288000" cy="1601753"/>
            <a:chOff x="0" y="0"/>
            <a:chExt cx="5095428" cy="421861"/>
          </a:xfrm>
        </p:grpSpPr>
        <p:sp>
          <p:nvSpPr>
            <p:cNvPr id="3" name="Freeform 3"/>
            <p:cNvSpPr/>
            <p:nvPr/>
          </p:nvSpPr>
          <p:spPr>
            <a:xfrm>
              <a:off x="0" y="0"/>
              <a:ext cx="5095428" cy="421861"/>
            </a:xfrm>
            <a:custGeom>
              <a:avLst/>
              <a:gdLst/>
              <a:ahLst/>
              <a:cxnLst/>
              <a:rect l="l" t="t" r="r" b="b"/>
              <a:pathLst>
                <a:path w="5095428" h="421861">
                  <a:moveTo>
                    <a:pt x="20409" y="0"/>
                  </a:moveTo>
                  <a:lnTo>
                    <a:pt x="5075020" y="0"/>
                  </a:lnTo>
                  <a:cubicBezTo>
                    <a:pt x="5086291" y="0"/>
                    <a:pt x="5095428" y="9137"/>
                    <a:pt x="5095428" y="20409"/>
                  </a:cubicBezTo>
                  <a:lnTo>
                    <a:pt x="5095428" y="401452"/>
                  </a:lnTo>
                  <a:cubicBezTo>
                    <a:pt x="5095428" y="406865"/>
                    <a:pt x="5093278" y="412056"/>
                    <a:pt x="5089451" y="415883"/>
                  </a:cubicBezTo>
                  <a:cubicBezTo>
                    <a:pt x="5085623" y="419711"/>
                    <a:pt x="5080432" y="421861"/>
                    <a:pt x="5075020" y="421861"/>
                  </a:cubicBezTo>
                  <a:lnTo>
                    <a:pt x="20409" y="421861"/>
                  </a:lnTo>
                  <a:cubicBezTo>
                    <a:pt x="14996" y="421861"/>
                    <a:pt x="9805" y="419711"/>
                    <a:pt x="5978" y="415883"/>
                  </a:cubicBezTo>
                  <a:cubicBezTo>
                    <a:pt x="2150" y="412056"/>
                    <a:pt x="0" y="406865"/>
                    <a:pt x="0" y="401452"/>
                  </a:cubicBezTo>
                  <a:lnTo>
                    <a:pt x="0" y="20409"/>
                  </a:lnTo>
                  <a:cubicBezTo>
                    <a:pt x="0" y="14996"/>
                    <a:pt x="2150" y="9805"/>
                    <a:pt x="5978" y="5978"/>
                  </a:cubicBezTo>
                  <a:cubicBezTo>
                    <a:pt x="9805" y="2150"/>
                    <a:pt x="14996" y="0"/>
                    <a:pt x="20409" y="0"/>
                  </a:cubicBezTo>
                  <a:close/>
                </a:path>
              </a:pathLst>
            </a:custGeom>
            <a:solidFill>
              <a:srgbClr val="346CFC"/>
            </a:solidFill>
            <a:ln w="47625" cap="rnd">
              <a:solidFill>
                <a:srgbClr val="000000"/>
              </a:solidFill>
              <a:prstDash val="solid"/>
              <a:round/>
            </a:ln>
          </p:spPr>
        </p:sp>
        <p:sp>
          <p:nvSpPr>
            <p:cNvPr id="4" name="TextBox 4"/>
            <p:cNvSpPr txBox="1"/>
            <p:nvPr/>
          </p:nvSpPr>
          <p:spPr>
            <a:xfrm>
              <a:off x="0" y="-76200"/>
              <a:ext cx="5095428" cy="498061"/>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0" y="9075843"/>
            <a:ext cx="1203445" cy="1211157"/>
          </a:xfrm>
          <a:custGeom>
            <a:avLst/>
            <a:gdLst/>
            <a:ahLst/>
            <a:cxnLst/>
            <a:rect l="l" t="t" r="r" b="b"/>
            <a:pathLst>
              <a:path w="1203445" h="1211157">
                <a:moveTo>
                  <a:pt x="0" y="0"/>
                </a:moveTo>
                <a:lnTo>
                  <a:pt x="1203445" y="0"/>
                </a:lnTo>
                <a:lnTo>
                  <a:pt x="1203445" y="1211157"/>
                </a:lnTo>
                <a:lnTo>
                  <a:pt x="0" y="1211157"/>
                </a:lnTo>
                <a:lnTo>
                  <a:pt x="0" y="0"/>
                </a:lnTo>
                <a:close/>
              </a:path>
            </a:pathLst>
          </a:custGeom>
          <a:blipFill>
            <a:blip r:embed="rId2"/>
            <a:stretch>
              <a:fillRect t="-5106" b="-5106"/>
            </a:stretch>
          </a:blipFill>
        </p:spPr>
      </p:sp>
      <p:sp>
        <p:nvSpPr>
          <p:cNvPr id="24" name="TextBox 24"/>
          <p:cNvSpPr txBox="1"/>
          <p:nvPr/>
        </p:nvSpPr>
        <p:spPr>
          <a:xfrm>
            <a:off x="5999909" y="9140706"/>
            <a:ext cx="6288183" cy="874902"/>
          </a:xfrm>
          <a:prstGeom prst="rect">
            <a:avLst/>
          </a:prstGeom>
        </p:spPr>
        <p:txBody>
          <a:bodyPr lIns="0" tIns="0" rIns="0" bIns="0" rtlCol="0" anchor="t">
            <a:spAutoFit/>
          </a:bodyPr>
          <a:lstStyle/>
          <a:p>
            <a:pPr algn="ctr">
              <a:lnSpc>
                <a:spcPts val="6377"/>
              </a:lnSpc>
            </a:pPr>
            <a:r>
              <a:rPr lang="en-US" sz="4555" b="1">
                <a:solidFill>
                  <a:srgbClr val="FFFFFF"/>
                </a:solidFill>
                <a:latin typeface="Times New Roman Bold"/>
                <a:ea typeface="Times New Roman Bold"/>
                <a:cs typeface="Times New Roman Bold"/>
                <a:sym typeface="Times New Roman Bold"/>
              </a:rPr>
              <a:t>Dept of MCA</a:t>
            </a:r>
          </a:p>
        </p:txBody>
      </p:sp>
      <p:sp>
        <p:nvSpPr>
          <p:cNvPr id="25" name="TextBox 25"/>
          <p:cNvSpPr txBox="1"/>
          <p:nvPr/>
        </p:nvSpPr>
        <p:spPr>
          <a:xfrm>
            <a:off x="17259300" y="9232663"/>
            <a:ext cx="686061" cy="634982"/>
          </a:xfrm>
          <a:prstGeom prst="rect">
            <a:avLst/>
          </a:prstGeom>
        </p:spPr>
        <p:txBody>
          <a:bodyPr lIns="0" tIns="0" rIns="0" bIns="0" rtlCol="0" anchor="t">
            <a:spAutoFit/>
          </a:bodyPr>
          <a:lstStyle/>
          <a:p>
            <a:pPr algn="ctr">
              <a:lnSpc>
                <a:spcPts val="5203"/>
              </a:lnSpc>
            </a:pPr>
            <a:r>
              <a:rPr lang="en-IN" sz="3716" b="1" dirty="0" smtClean="0">
                <a:solidFill>
                  <a:srgbClr val="FFFFFF"/>
                </a:solidFill>
                <a:latin typeface="Times New Roman Bold"/>
                <a:ea typeface="Times New Roman Bold"/>
                <a:cs typeface="Times New Roman Bold"/>
                <a:sym typeface="Times New Roman Bold"/>
              </a:rPr>
              <a:t>11</a:t>
            </a:r>
            <a:endParaRPr lang="en-US" sz="3716" b="1" dirty="0">
              <a:solidFill>
                <a:srgbClr val="FFFFFF"/>
              </a:solidFill>
              <a:latin typeface="Times New Roman Bold"/>
              <a:ea typeface="Times New Roman Bold"/>
              <a:cs typeface="Times New Roman Bold"/>
              <a:sym typeface="Times New Roman Bold"/>
            </a:endParaRPr>
          </a:p>
        </p:txBody>
      </p:sp>
      <p:sp>
        <p:nvSpPr>
          <p:cNvPr id="26" name="TextBox 26"/>
          <p:cNvSpPr txBox="1"/>
          <p:nvPr/>
        </p:nvSpPr>
        <p:spPr>
          <a:xfrm>
            <a:off x="5413159" y="838200"/>
            <a:ext cx="7461682" cy="781689"/>
          </a:xfrm>
          <a:prstGeom prst="rect">
            <a:avLst/>
          </a:prstGeom>
        </p:spPr>
        <p:txBody>
          <a:bodyPr lIns="0" tIns="0" rIns="0" bIns="0" rtlCol="0" anchor="t">
            <a:spAutoFit/>
          </a:bodyPr>
          <a:lstStyle/>
          <a:p>
            <a:pPr algn="ctr">
              <a:lnSpc>
                <a:spcPts val="6408"/>
              </a:lnSpc>
            </a:pPr>
            <a:r>
              <a:rPr lang="en-IN" sz="4577" b="1" dirty="0" smtClean="0">
                <a:solidFill>
                  <a:srgbClr val="FF1E1B"/>
                </a:solidFill>
                <a:latin typeface="Times New Roman Bold"/>
                <a:ea typeface="Times New Roman Bold"/>
                <a:cs typeface="Times New Roman Bold"/>
                <a:sym typeface="Times New Roman Bold"/>
              </a:rPr>
              <a:t>CLASS DIAGRAM</a:t>
            </a:r>
            <a:endParaRPr lang="en-US" sz="4577" b="1" dirty="0">
              <a:solidFill>
                <a:srgbClr val="FF1E1B"/>
              </a:solidFill>
              <a:latin typeface="Times New Roman Bold"/>
              <a:ea typeface="Times New Roman Bold"/>
              <a:cs typeface="Times New Roman Bold"/>
              <a:sym typeface="Times New Roman Bold"/>
            </a:endParaRPr>
          </a:p>
        </p:txBody>
      </p:sp>
      <p:sp>
        <p:nvSpPr>
          <p:cNvPr id="1026" name="Rectangle 2"/>
          <p:cNvSpPr>
            <a:spLocks noChangeArrowheads="1"/>
          </p:cNvSpPr>
          <p:nvPr/>
        </p:nvSpPr>
        <p:spPr bwMode="auto">
          <a:xfrm>
            <a:off x="0" y="0"/>
            <a:ext cx="18288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6232525"/>
            <a:ext cx="18288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30722" name="Picture 2"/>
          <p:cNvPicPr>
            <a:picLocks noChangeAspect="1" noChangeArrowheads="1"/>
          </p:cNvPicPr>
          <p:nvPr/>
        </p:nvPicPr>
        <p:blipFill>
          <a:blip r:embed="rId3"/>
          <a:srcRect/>
          <a:stretch>
            <a:fillRect/>
          </a:stretch>
        </p:blipFill>
        <p:spPr bwMode="auto">
          <a:xfrm>
            <a:off x="3357522" y="1643038"/>
            <a:ext cx="11144328" cy="707807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928665"/>
            <a:ext cx="18288000" cy="1601753"/>
            <a:chOff x="0" y="0"/>
            <a:chExt cx="5095428" cy="421861"/>
          </a:xfrm>
        </p:grpSpPr>
        <p:sp>
          <p:nvSpPr>
            <p:cNvPr id="3" name="Freeform 3"/>
            <p:cNvSpPr/>
            <p:nvPr/>
          </p:nvSpPr>
          <p:spPr>
            <a:xfrm>
              <a:off x="0" y="0"/>
              <a:ext cx="5095428" cy="421861"/>
            </a:xfrm>
            <a:custGeom>
              <a:avLst/>
              <a:gdLst/>
              <a:ahLst/>
              <a:cxnLst/>
              <a:rect l="l" t="t" r="r" b="b"/>
              <a:pathLst>
                <a:path w="5095428" h="421861">
                  <a:moveTo>
                    <a:pt x="20409" y="0"/>
                  </a:moveTo>
                  <a:lnTo>
                    <a:pt x="5075020" y="0"/>
                  </a:lnTo>
                  <a:cubicBezTo>
                    <a:pt x="5086291" y="0"/>
                    <a:pt x="5095428" y="9137"/>
                    <a:pt x="5095428" y="20409"/>
                  </a:cubicBezTo>
                  <a:lnTo>
                    <a:pt x="5095428" y="401452"/>
                  </a:lnTo>
                  <a:cubicBezTo>
                    <a:pt x="5095428" y="406865"/>
                    <a:pt x="5093278" y="412056"/>
                    <a:pt x="5089451" y="415883"/>
                  </a:cubicBezTo>
                  <a:cubicBezTo>
                    <a:pt x="5085623" y="419711"/>
                    <a:pt x="5080432" y="421861"/>
                    <a:pt x="5075020" y="421861"/>
                  </a:cubicBezTo>
                  <a:lnTo>
                    <a:pt x="20409" y="421861"/>
                  </a:lnTo>
                  <a:cubicBezTo>
                    <a:pt x="14996" y="421861"/>
                    <a:pt x="9805" y="419711"/>
                    <a:pt x="5978" y="415883"/>
                  </a:cubicBezTo>
                  <a:cubicBezTo>
                    <a:pt x="2150" y="412056"/>
                    <a:pt x="0" y="406865"/>
                    <a:pt x="0" y="401452"/>
                  </a:cubicBezTo>
                  <a:lnTo>
                    <a:pt x="0" y="20409"/>
                  </a:lnTo>
                  <a:cubicBezTo>
                    <a:pt x="0" y="14996"/>
                    <a:pt x="2150" y="9805"/>
                    <a:pt x="5978" y="5978"/>
                  </a:cubicBezTo>
                  <a:cubicBezTo>
                    <a:pt x="9805" y="2150"/>
                    <a:pt x="14996" y="0"/>
                    <a:pt x="20409" y="0"/>
                  </a:cubicBezTo>
                  <a:close/>
                </a:path>
              </a:pathLst>
            </a:custGeom>
            <a:solidFill>
              <a:srgbClr val="346CFC"/>
            </a:solidFill>
            <a:ln w="47625" cap="rnd">
              <a:solidFill>
                <a:srgbClr val="000000"/>
              </a:solidFill>
              <a:prstDash val="solid"/>
              <a:round/>
            </a:ln>
          </p:spPr>
        </p:sp>
        <p:sp>
          <p:nvSpPr>
            <p:cNvPr id="4" name="TextBox 4"/>
            <p:cNvSpPr txBox="1"/>
            <p:nvPr/>
          </p:nvSpPr>
          <p:spPr>
            <a:xfrm>
              <a:off x="0" y="-76200"/>
              <a:ext cx="5095428" cy="498061"/>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0" y="9075843"/>
            <a:ext cx="1203445" cy="1211157"/>
          </a:xfrm>
          <a:custGeom>
            <a:avLst/>
            <a:gdLst/>
            <a:ahLst/>
            <a:cxnLst/>
            <a:rect l="l" t="t" r="r" b="b"/>
            <a:pathLst>
              <a:path w="1203445" h="1211157">
                <a:moveTo>
                  <a:pt x="0" y="0"/>
                </a:moveTo>
                <a:lnTo>
                  <a:pt x="1203445" y="0"/>
                </a:lnTo>
                <a:lnTo>
                  <a:pt x="1203445" y="1211157"/>
                </a:lnTo>
                <a:lnTo>
                  <a:pt x="0" y="1211157"/>
                </a:lnTo>
                <a:lnTo>
                  <a:pt x="0" y="0"/>
                </a:lnTo>
                <a:close/>
              </a:path>
            </a:pathLst>
          </a:custGeom>
          <a:blipFill>
            <a:blip r:embed="rId2"/>
            <a:stretch>
              <a:fillRect t="-5106" b="-5106"/>
            </a:stretch>
          </a:blipFill>
        </p:spPr>
      </p:sp>
      <p:sp>
        <p:nvSpPr>
          <p:cNvPr id="24" name="TextBox 24"/>
          <p:cNvSpPr txBox="1"/>
          <p:nvPr/>
        </p:nvSpPr>
        <p:spPr>
          <a:xfrm>
            <a:off x="5999909" y="9140706"/>
            <a:ext cx="6288183" cy="874902"/>
          </a:xfrm>
          <a:prstGeom prst="rect">
            <a:avLst/>
          </a:prstGeom>
        </p:spPr>
        <p:txBody>
          <a:bodyPr lIns="0" tIns="0" rIns="0" bIns="0" rtlCol="0" anchor="t">
            <a:spAutoFit/>
          </a:bodyPr>
          <a:lstStyle/>
          <a:p>
            <a:pPr algn="ctr">
              <a:lnSpc>
                <a:spcPts val="6377"/>
              </a:lnSpc>
            </a:pPr>
            <a:r>
              <a:rPr lang="en-US" sz="4555" b="1">
                <a:solidFill>
                  <a:srgbClr val="FFFFFF"/>
                </a:solidFill>
                <a:latin typeface="Times New Roman Bold"/>
                <a:ea typeface="Times New Roman Bold"/>
                <a:cs typeface="Times New Roman Bold"/>
                <a:sym typeface="Times New Roman Bold"/>
              </a:rPr>
              <a:t>Dept of MCA</a:t>
            </a:r>
          </a:p>
        </p:txBody>
      </p:sp>
      <p:sp>
        <p:nvSpPr>
          <p:cNvPr id="25" name="TextBox 25"/>
          <p:cNvSpPr txBox="1"/>
          <p:nvPr/>
        </p:nvSpPr>
        <p:spPr>
          <a:xfrm>
            <a:off x="17259300" y="9232663"/>
            <a:ext cx="686061" cy="634982"/>
          </a:xfrm>
          <a:prstGeom prst="rect">
            <a:avLst/>
          </a:prstGeom>
        </p:spPr>
        <p:txBody>
          <a:bodyPr lIns="0" tIns="0" rIns="0" bIns="0" rtlCol="0" anchor="t">
            <a:spAutoFit/>
          </a:bodyPr>
          <a:lstStyle/>
          <a:p>
            <a:pPr algn="ctr">
              <a:lnSpc>
                <a:spcPts val="5203"/>
              </a:lnSpc>
            </a:pPr>
            <a:r>
              <a:rPr lang="en-IN" sz="3716" b="1" dirty="0" smtClean="0">
                <a:solidFill>
                  <a:srgbClr val="FFFFFF"/>
                </a:solidFill>
                <a:latin typeface="Times New Roman Bold"/>
                <a:ea typeface="Times New Roman Bold"/>
                <a:cs typeface="Times New Roman Bold"/>
                <a:sym typeface="Times New Roman Bold"/>
              </a:rPr>
              <a:t>12</a:t>
            </a:r>
            <a:endParaRPr lang="en-US" sz="3716" b="1" dirty="0">
              <a:solidFill>
                <a:srgbClr val="FFFFFF"/>
              </a:solidFill>
              <a:latin typeface="Times New Roman Bold"/>
              <a:ea typeface="Times New Roman Bold"/>
              <a:cs typeface="Times New Roman Bold"/>
              <a:sym typeface="Times New Roman Bold"/>
            </a:endParaRPr>
          </a:p>
        </p:txBody>
      </p:sp>
      <p:sp>
        <p:nvSpPr>
          <p:cNvPr id="26" name="TextBox 26"/>
          <p:cNvSpPr txBox="1"/>
          <p:nvPr/>
        </p:nvSpPr>
        <p:spPr>
          <a:xfrm>
            <a:off x="5413159" y="838200"/>
            <a:ext cx="7461682" cy="820738"/>
          </a:xfrm>
          <a:prstGeom prst="rect">
            <a:avLst/>
          </a:prstGeom>
        </p:spPr>
        <p:txBody>
          <a:bodyPr lIns="0" tIns="0" rIns="0" bIns="0" rtlCol="0" anchor="t">
            <a:spAutoFit/>
          </a:bodyPr>
          <a:lstStyle/>
          <a:p>
            <a:pPr algn="ctr">
              <a:lnSpc>
                <a:spcPts val="6408"/>
              </a:lnSpc>
            </a:pPr>
            <a:r>
              <a:rPr lang="en-IN" sz="4577" b="1" dirty="0" smtClean="0">
                <a:solidFill>
                  <a:srgbClr val="FF1E1B"/>
                </a:solidFill>
                <a:latin typeface="Times New Roman Bold"/>
                <a:ea typeface="Times New Roman Bold"/>
                <a:cs typeface="Times New Roman Bold"/>
                <a:sym typeface="Times New Roman Bold"/>
              </a:rPr>
              <a:t>SEQUENCE</a:t>
            </a:r>
            <a:r>
              <a:rPr lang="en-IN" sz="4577" b="1" dirty="0" smtClean="0">
                <a:solidFill>
                  <a:srgbClr val="FF1E1B"/>
                </a:solidFill>
                <a:latin typeface="Times New Roman Bold"/>
                <a:ea typeface="Times New Roman Bold"/>
                <a:cs typeface="Times New Roman Bold"/>
                <a:sym typeface="Times New Roman Bold"/>
              </a:rPr>
              <a:t> DIAGRAM</a:t>
            </a:r>
            <a:endParaRPr lang="en-US" sz="4577" b="1" dirty="0">
              <a:solidFill>
                <a:srgbClr val="FF1E1B"/>
              </a:solidFill>
              <a:latin typeface="Times New Roman Bold"/>
              <a:ea typeface="Times New Roman Bold"/>
              <a:cs typeface="Times New Roman Bold"/>
              <a:sym typeface="Times New Roman Bold"/>
            </a:endParaRPr>
          </a:p>
        </p:txBody>
      </p:sp>
      <p:sp>
        <p:nvSpPr>
          <p:cNvPr id="1026" name="Rectangle 2"/>
          <p:cNvSpPr>
            <a:spLocks noChangeArrowheads="1"/>
          </p:cNvSpPr>
          <p:nvPr/>
        </p:nvSpPr>
        <p:spPr bwMode="auto">
          <a:xfrm>
            <a:off x="0" y="0"/>
            <a:ext cx="18288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6232525"/>
            <a:ext cx="18288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2" name="Picture 11" descr="Screenshot (1223).png"/>
          <p:cNvPicPr/>
          <p:nvPr/>
        </p:nvPicPr>
        <p:blipFill>
          <a:blip r:embed="rId3"/>
          <a:srcRect l="33402" t="18754" r="33572" b="8352"/>
          <a:stretch>
            <a:fillRect/>
          </a:stretch>
        </p:blipFill>
        <p:spPr>
          <a:xfrm>
            <a:off x="6518770" y="1885950"/>
            <a:ext cx="5250460" cy="6515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928665"/>
            <a:ext cx="18288000" cy="1601753"/>
            <a:chOff x="0" y="0"/>
            <a:chExt cx="5095428" cy="421861"/>
          </a:xfrm>
        </p:grpSpPr>
        <p:sp>
          <p:nvSpPr>
            <p:cNvPr id="3" name="Freeform 3"/>
            <p:cNvSpPr/>
            <p:nvPr/>
          </p:nvSpPr>
          <p:spPr>
            <a:xfrm>
              <a:off x="0" y="0"/>
              <a:ext cx="5095428" cy="421861"/>
            </a:xfrm>
            <a:custGeom>
              <a:avLst/>
              <a:gdLst/>
              <a:ahLst/>
              <a:cxnLst/>
              <a:rect l="l" t="t" r="r" b="b"/>
              <a:pathLst>
                <a:path w="5095428" h="421861">
                  <a:moveTo>
                    <a:pt x="20409" y="0"/>
                  </a:moveTo>
                  <a:lnTo>
                    <a:pt x="5075020" y="0"/>
                  </a:lnTo>
                  <a:cubicBezTo>
                    <a:pt x="5086291" y="0"/>
                    <a:pt x="5095428" y="9137"/>
                    <a:pt x="5095428" y="20409"/>
                  </a:cubicBezTo>
                  <a:lnTo>
                    <a:pt x="5095428" y="401452"/>
                  </a:lnTo>
                  <a:cubicBezTo>
                    <a:pt x="5095428" y="406865"/>
                    <a:pt x="5093278" y="412056"/>
                    <a:pt x="5089451" y="415883"/>
                  </a:cubicBezTo>
                  <a:cubicBezTo>
                    <a:pt x="5085623" y="419711"/>
                    <a:pt x="5080432" y="421861"/>
                    <a:pt x="5075020" y="421861"/>
                  </a:cubicBezTo>
                  <a:lnTo>
                    <a:pt x="20409" y="421861"/>
                  </a:lnTo>
                  <a:cubicBezTo>
                    <a:pt x="14996" y="421861"/>
                    <a:pt x="9805" y="419711"/>
                    <a:pt x="5978" y="415883"/>
                  </a:cubicBezTo>
                  <a:cubicBezTo>
                    <a:pt x="2150" y="412056"/>
                    <a:pt x="0" y="406865"/>
                    <a:pt x="0" y="401452"/>
                  </a:cubicBezTo>
                  <a:lnTo>
                    <a:pt x="0" y="20409"/>
                  </a:lnTo>
                  <a:cubicBezTo>
                    <a:pt x="0" y="14996"/>
                    <a:pt x="2150" y="9805"/>
                    <a:pt x="5978" y="5978"/>
                  </a:cubicBezTo>
                  <a:cubicBezTo>
                    <a:pt x="9805" y="2150"/>
                    <a:pt x="14996" y="0"/>
                    <a:pt x="20409" y="0"/>
                  </a:cubicBezTo>
                  <a:close/>
                </a:path>
              </a:pathLst>
            </a:custGeom>
            <a:solidFill>
              <a:srgbClr val="346CFC"/>
            </a:solidFill>
            <a:ln w="47625" cap="rnd">
              <a:solidFill>
                <a:srgbClr val="000000"/>
              </a:solidFill>
              <a:prstDash val="solid"/>
              <a:round/>
            </a:ln>
          </p:spPr>
        </p:sp>
        <p:sp>
          <p:nvSpPr>
            <p:cNvPr id="4" name="TextBox 4"/>
            <p:cNvSpPr txBox="1"/>
            <p:nvPr/>
          </p:nvSpPr>
          <p:spPr>
            <a:xfrm>
              <a:off x="0" y="-76200"/>
              <a:ext cx="5095428" cy="498061"/>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0" y="9075843"/>
            <a:ext cx="1203445" cy="1211157"/>
          </a:xfrm>
          <a:custGeom>
            <a:avLst/>
            <a:gdLst/>
            <a:ahLst/>
            <a:cxnLst/>
            <a:rect l="l" t="t" r="r" b="b"/>
            <a:pathLst>
              <a:path w="1203445" h="1211157">
                <a:moveTo>
                  <a:pt x="0" y="0"/>
                </a:moveTo>
                <a:lnTo>
                  <a:pt x="1203445" y="0"/>
                </a:lnTo>
                <a:lnTo>
                  <a:pt x="1203445" y="1211157"/>
                </a:lnTo>
                <a:lnTo>
                  <a:pt x="0" y="1211157"/>
                </a:lnTo>
                <a:lnTo>
                  <a:pt x="0" y="0"/>
                </a:lnTo>
                <a:close/>
              </a:path>
            </a:pathLst>
          </a:custGeom>
          <a:blipFill>
            <a:blip r:embed="rId2"/>
            <a:stretch>
              <a:fillRect t="-5106" b="-5106"/>
            </a:stretch>
          </a:blipFill>
        </p:spPr>
      </p:sp>
      <p:sp>
        <p:nvSpPr>
          <p:cNvPr id="24" name="TextBox 24"/>
          <p:cNvSpPr txBox="1"/>
          <p:nvPr/>
        </p:nvSpPr>
        <p:spPr>
          <a:xfrm>
            <a:off x="5999909" y="9140706"/>
            <a:ext cx="6288183" cy="874902"/>
          </a:xfrm>
          <a:prstGeom prst="rect">
            <a:avLst/>
          </a:prstGeom>
        </p:spPr>
        <p:txBody>
          <a:bodyPr lIns="0" tIns="0" rIns="0" bIns="0" rtlCol="0" anchor="t">
            <a:spAutoFit/>
          </a:bodyPr>
          <a:lstStyle/>
          <a:p>
            <a:pPr algn="ctr">
              <a:lnSpc>
                <a:spcPts val="6377"/>
              </a:lnSpc>
            </a:pPr>
            <a:r>
              <a:rPr lang="en-US" sz="4555" b="1">
                <a:solidFill>
                  <a:srgbClr val="FFFFFF"/>
                </a:solidFill>
                <a:latin typeface="Times New Roman Bold"/>
                <a:ea typeface="Times New Roman Bold"/>
                <a:cs typeface="Times New Roman Bold"/>
                <a:sym typeface="Times New Roman Bold"/>
              </a:rPr>
              <a:t>Dept of MCA</a:t>
            </a:r>
          </a:p>
        </p:txBody>
      </p:sp>
      <p:sp>
        <p:nvSpPr>
          <p:cNvPr id="25" name="TextBox 25"/>
          <p:cNvSpPr txBox="1"/>
          <p:nvPr/>
        </p:nvSpPr>
        <p:spPr>
          <a:xfrm>
            <a:off x="17259300" y="9232663"/>
            <a:ext cx="686061" cy="634982"/>
          </a:xfrm>
          <a:prstGeom prst="rect">
            <a:avLst/>
          </a:prstGeom>
        </p:spPr>
        <p:txBody>
          <a:bodyPr lIns="0" tIns="0" rIns="0" bIns="0" rtlCol="0" anchor="t">
            <a:spAutoFit/>
          </a:bodyPr>
          <a:lstStyle/>
          <a:p>
            <a:pPr algn="ctr">
              <a:lnSpc>
                <a:spcPts val="5203"/>
              </a:lnSpc>
            </a:pPr>
            <a:r>
              <a:rPr lang="en-IN" sz="3716" b="1" dirty="0" smtClean="0">
                <a:solidFill>
                  <a:srgbClr val="FFFFFF"/>
                </a:solidFill>
                <a:latin typeface="Times New Roman Bold"/>
                <a:ea typeface="Times New Roman Bold"/>
                <a:cs typeface="Times New Roman Bold"/>
                <a:sym typeface="Times New Roman Bold"/>
              </a:rPr>
              <a:t>13</a:t>
            </a:r>
            <a:endParaRPr lang="en-US" sz="3716" b="1" dirty="0">
              <a:solidFill>
                <a:srgbClr val="FFFFFF"/>
              </a:solidFill>
              <a:latin typeface="Times New Roman Bold"/>
              <a:ea typeface="Times New Roman Bold"/>
              <a:cs typeface="Times New Roman Bold"/>
              <a:sym typeface="Times New Roman Bold"/>
            </a:endParaRPr>
          </a:p>
        </p:txBody>
      </p:sp>
      <p:sp>
        <p:nvSpPr>
          <p:cNvPr id="26" name="TextBox 26"/>
          <p:cNvSpPr txBox="1"/>
          <p:nvPr/>
        </p:nvSpPr>
        <p:spPr>
          <a:xfrm>
            <a:off x="5413159" y="838200"/>
            <a:ext cx="7461682" cy="781689"/>
          </a:xfrm>
          <a:prstGeom prst="rect">
            <a:avLst/>
          </a:prstGeom>
        </p:spPr>
        <p:txBody>
          <a:bodyPr lIns="0" tIns="0" rIns="0" bIns="0" rtlCol="0" anchor="t">
            <a:spAutoFit/>
          </a:bodyPr>
          <a:lstStyle/>
          <a:p>
            <a:pPr algn="ctr">
              <a:lnSpc>
                <a:spcPts val="6408"/>
              </a:lnSpc>
            </a:pPr>
            <a:r>
              <a:rPr lang="en-IN" sz="4577" b="1" dirty="0" smtClean="0">
                <a:solidFill>
                  <a:srgbClr val="FF1E1B"/>
                </a:solidFill>
                <a:latin typeface="Times New Roman Bold"/>
                <a:ea typeface="Times New Roman Bold"/>
                <a:cs typeface="Times New Roman Bold"/>
                <a:sym typeface="Times New Roman Bold"/>
              </a:rPr>
              <a:t>ACTIVITY </a:t>
            </a:r>
            <a:r>
              <a:rPr lang="en-IN" sz="4577" b="1" dirty="0" smtClean="0">
                <a:solidFill>
                  <a:srgbClr val="FF1E1B"/>
                </a:solidFill>
                <a:latin typeface="Times New Roman Bold"/>
                <a:ea typeface="Times New Roman Bold"/>
                <a:cs typeface="Times New Roman Bold"/>
                <a:sym typeface="Times New Roman Bold"/>
              </a:rPr>
              <a:t>DIAGRAM</a:t>
            </a:r>
            <a:endParaRPr lang="en-US" sz="4577" b="1" dirty="0">
              <a:solidFill>
                <a:srgbClr val="FF1E1B"/>
              </a:solidFill>
              <a:latin typeface="Times New Roman Bold"/>
              <a:ea typeface="Times New Roman Bold"/>
              <a:cs typeface="Times New Roman Bold"/>
              <a:sym typeface="Times New Roman Bold"/>
            </a:endParaRPr>
          </a:p>
        </p:txBody>
      </p:sp>
      <p:sp>
        <p:nvSpPr>
          <p:cNvPr id="1026" name="Rectangle 2"/>
          <p:cNvSpPr>
            <a:spLocks noChangeArrowheads="1"/>
          </p:cNvSpPr>
          <p:nvPr/>
        </p:nvSpPr>
        <p:spPr bwMode="auto">
          <a:xfrm>
            <a:off x="0" y="0"/>
            <a:ext cx="18288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7" name="Rectangle 3"/>
          <p:cNvSpPr>
            <a:spLocks noChangeArrowheads="1"/>
          </p:cNvSpPr>
          <p:nvPr/>
        </p:nvSpPr>
        <p:spPr bwMode="auto">
          <a:xfrm>
            <a:off x="0" y="6232525"/>
            <a:ext cx="18288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3" name="Picture 12" descr="Screenshot (1224).png"/>
          <p:cNvPicPr/>
          <p:nvPr/>
        </p:nvPicPr>
        <p:blipFill>
          <a:blip r:embed="rId3"/>
          <a:srcRect l="61147" t="18935" r="15560" b="8284"/>
          <a:stretch>
            <a:fillRect/>
          </a:stretch>
        </p:blipFill>
        <p:spPr>
          <a:xfrm>
            <a:off x="7216140" y="1767840"/>
            <a:ext cx="3855720" cy="67513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928665"/>
            <a:ext cx="18288000" cy="1601753"/>
            <a:chOff x="0" y="0"/>
            <a:chExt cx="5095428" cy="421861"/>
          </a:xfrm>
        </p:grpSpPr>
        <p:sp>
          <p:nvSpPr>
            <p:cNvPr id="3" name="Freeform 3"/>
            <p:cNvSpPr/>
            <p:nvPr/>
          </p:nvSpPr>
          <p:spPr>
            <a:xfrm>
              <a:off x="0" y="0"/>
              <a:ext cx="5095428" cy="421861"/>
            </a:xfrm>
            <a:custGeom>
              <a:avLst/>
              <a:gdLst/>
              <a:ahLst/>
              <a:cxnLst/>
              <a:rect l="l" t="t" r="r" b="b"/>
              <a:pathLst>
                <a:path w="5095428" h="421861">
                  <a:moveTo>
                    <a:pt x="20409" y="0"/>
                  </a:moveTo>
                  <a:lnTo>
                    <a:pt x="5075020" y="0"/>
                  </a:lnTo>
                  <a:cubicBezTo>
                    <a:pt x="5086291" y="0"/>
                    <a:pt x="5095428" y="9137"/>
                    <a:pt x="5095428" y="20409"/>
                  </a:cubicBezTo>
                  <a:lnTo>
                    <a:pt x="5095428" y="401452"/>
                  </a:lnTo>
                  <a:cubicBezTo>
                    <a:pt x="5095428" y="406865"/>
                    <a:pt x="5093278" y="412056"/>
                    <a:pt x="5089451" y="415883"/>
                  </a:cubicBezTo>
                  <a:cubicBezTo>
                    <a:pt x="5085623" y="419711"/>
                    <a:pt x="5080432" y="421861"/>
                    <a:pt x="5075020" y="421861"/>
                  </a:cubicBezTo>
                  <a:lnTo>
                    <a:pt x="20409" y="421861"/>
                  </a:lnTo>
                  <a:cubicBezTo>
                    <a:pt x="14996" y="421861"/>
                    <a:pt x="9805" y="419711"/>
                    <a:pt x="5978" y="415883"/>
                  </a:cubicBezTo>
                  <a:cubicBezTo>
                    <a:pt x="2150" y="412056"/>
                    <a:pt x="0" y="406865"/>
                    <a:pt x="0" y="401452"/>
                  </a:cubicBezTo>
                  <a:lnTo>
                    <a:pt x="0" y="20409"/>
                  </a:lnTo>
                  <a:cubicBezTo>
                    <a:pt x="0" y="14996"/>
                    <a:pt x="2150" y="9805"/>
                    <a:pt x="5978" y="5978"/>
                  </a:cubicBezTo>
                  <a:cubicBezTo>
                    <a:pt x="9805" y="2150"/>
                    <a:pt x="14996" y="0"/>
                    <a:pt x="20409" y="0"/>
                  </a:cubicBezTo>
                  <a:close/>
                </a:path>
              </a:pathLst>
            </a:custGeom>
            <a:solidFill>
              <a:srgbClr val="346CFC"/>
            </a:solidFill>
            <a:ln w="47625" cap="rnd">
              <a:solidFill>
                <a:srgbClr val="000000"/>
              </a:solidFill>
              <a:prstDash val="solid"/>
              <a:round/>
            </a:ln>
          </p:spPr>
        </p:sp>
        <p:sp>
          <p:nvSpPr>
            <p:cNvPr id="4" name="TextBox 4"/>
            <p:cNvSpPr txBox="1"/>
            <p:nvPr/>
          </p:nvSpPr>
          <p:spPr>
            <a:xfrm>
              <a:off x="0" y="-76200"/>
              <a:ext cx="5095428" cy="498061"/>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0" y="9075843"/>
            <a:ext cx="1203445" cy="1211157"/>
          </a:xfrm>
          <a:custGeom>
            <a:avLst/>
            <a:gdLst/>
            <a:ahLst/>
            <a:cxnLst/>
            <a:rect l="l" t="t" r="r" b="b"/>
            <a:pathLst>
              <a:path w="1203445" h="1211157">
                <a:moveTo>
                  <a:pt x="0" y="0"/>
                </a:moveTo>
                <a:lnTo>
                  <a:pt x="1203445" y="0"/>
                </a:lnTo>
                <a:lnTo>
                  <a:pt x="1203445" y="1211157"/>
                </a:lnTo>
                <a:lnTo>
                  <a:pt x="0" y="1211157"/>
                </a:lnTo>
                <a:lnTo>
                  <a:pt x="0" y="0"/>
                </a:lnTo>
                <a:close/>
              </a:path>
            </a:pathLst>
          </a:custGeom>
          <a:blipFill>
            <a:blip r:embed="rId2"/>
            <a:stretch>
              <a:fillRect t="-5106" b="-5106"/>
            </a:stretch>
          </a:blipFill>
        </p:spPr>
      </p:sp>
      <p:sp>
        <p:nvSpPr>
          <p:cNvPr id="6" name="TextBox 6"/>
          <p:cNvSpPr txBox="1"/>
          <p:nvPr/>
        </p:nvSpPr>
        <p:spPr>
          <a:xfrm>
            <a:off x="5999909" y="9140706"/>
            <a:ext cx="6288183" cy="874902"/>
          </a:xfrm>
          <a:prstGeom prst="rect">
            <a:avLst/>
          </a:prstGeom>
        </p:spPr>
        <p:txBody>
          <a:bodyPr lIns="0" tIns="0" rIns="0" bIns="0" rtlCol="0" anchor="t">
            <a:spAutoFit/>
          </a:bodyPr>
          <a:lstStyle/>
          <a:p>
            <a:pPr algn="ctr">
              <a:lnSpc>
                <a:spcPts val="6377"/>
              </a:lnSpc>
            </a:pPr>
            <a:r>
              <a:rPr lang="en-US" sz="4555" b="1">
                <a:solidFill>
                  <a:srgbClr val="FFFFFF"/>
                </a:solidFill>
                <a:latin typeface="Times New Roman Bold"/>
                <a:ea typeface="Times New Roman Bold"/>
                <a:cs typeface="Times New Roman Bold"/>
                <a:sym typeface="Times New Roman Bold"/>
              </a:rPr>
              <a:t>Dept of MCA</a:t>
            </a:r>
          </a:p>
        </p:txBody>
      </p:sp>
      <p:sp>
        <p:nvSpPr>
          <p:cNvPr id="7" name="TextBox 7"/>
          <p:cNvSpPr txBox="1"/>
          <p:nvPr/>
        </p:nvSpPr>
        <p:spPr>
          <a:xfrm>
            <a:off x="17259300" y="9232663"/>
            <a:ext cx="686061" cy="634982"/>
          </a:xfrm>
          <a:prstGeom prst="rect">
            <a:avLst/>
          </a:prstGeom>
        </p:spPr>
        <p:txBody>
          <a:bodyPr lIns="0" tIns="0" rIns="0" bIns="0" rtlCol="0" anchor="t">
            <a:spAutoFit/>
          </a:bodyPr>
          <a:lstStyle/>
          <a:p>
            <a:pPr algn="ctr">
              <a:lnSpc>
                <a:spcPts val="5203"/>
              </a:lnSpc>
            </a:pPr>
            <a:r>
              <a:rPr lang="en-US" sz="3716" b="1" dirty="0" smtClean="0">
                <a:solidFill>
                  <a:srgbClr val="FFFFFF"/>
                </a:solidFill>
                <a:latin typeface="Times New Roman Bold"/>
                <a:ea typeface="Times New Roman Bold"/>
                <a:cs typeface="Times New Roman Bold"/>
                <a:sym typeface="Times New Roman Bold"/>
              </a:rPr>
              <a:t>14</a:t>
            </a:r>
            <a:endParaRPr lang="en-US" sz="3716" b="1" dirty="0">
              <a:solidFill>
                <a:srgbClr val="FFFFFF"/>
              </a:solidFill>
              <a:latin typeface="Times New Roman Bold"/>
              <a:ea typeface="Times New Roman Bold"/>
              <a:cs typeface="Times New Roman Bold"/>
              <a:sym typeface="Times New Roman Bold"/>
            </a:endParaRPr>
          </a:p>
        </p:txBody>
      </p:sp>
      <p:sp>
        <p:nvSpPr>
          <p:cNvPr id="8" name="TextBox 8"/>
          <p:cNvSpPr txBox="1"/>
          <p:nvPr/>
        </p:nvSpPr>
        <p:spPr>
          <a:xfrm>
            <a:off x="7391482" y="838200"/>
            <a:ext cx="3505035" cy="883859"/>
          </a:xfrm>
          <a:prstGeom prst="rect">
            <a:avLst/>
          </a:prstGeom>
        </p:spPr>
        <p:txBody>
          <a:bodyPr lIns="0" tIns="0" rIns="0" bIns="0" rtlCol="0" anchor="t">
            <a:spAutoFit/>
          </a:bodyPr>
          <a:lstStyle/>
          <a:p>
            <a:pPr algn="ctr">
              <a:lnSpc>
                <a:spcPts val="6408"/>
              </a:lnSpc>
            </a:pPr>
            <a:r>
              <a:rPr lang="en-US" sz="4577" b="1">
                <a:solidFill>
                  <a:srgbClr val="FF1E1B"/>
                </a:solidFill>
                <a:latin typeface="Times New Roman Bold"/>
                <a:ea typeface="Times New Roman Bold"/>
                <a:cs typeface="Times New Roman Bold"/>
                <a:sym typeface="Times New Roman Bold"/>
              </a:rPr>
              <a:t>MODULES</a:t>
            </a:r>
          </a:p>
        </p:txBody>
      </p:sp>
      <p:sp>
        <p:nvSpPr>
          <p:cNvPr id="9" name="TextBox 9"/>
          <p:cNvSpPr txBox="1"/>
          <p:nvPr/>
        </p:nvSpPr>
        <p:spPr>
          <a:xfrm>
            <a:off x="1028700" y="1986522"/>
            <a:ext cx="14619692" cy="2460503"/>
          </a:xfrm>
          <a:prstGeom prst="rect">
            <a:avLst/>
          </a:prstGeom>
        </p:spPr>
        <p:txBody>
          <a:bodyPr lIns="0" tIns="0" rIns="0" bIns="0" rtlCol="0" anchor="t">
            <a:spAutoFit/>
          </a:bodyPr>
          <a:lstStyle/>
          <a:p>
            <a:pPr algn="just">
              <a:lnSpc>
                <a:spcPts val="6625"/>
              </a:lnSpc>
            </a:pPr>
            <a:r>
              <a:rPr lang="en-US" sz="3640" b="1">
                <a:solidFill>
                  <a:srgbClr val="000000"/>
                </a:solidFill>
                <a:latin typeface="Times New Roman Bold"/>
                <a:ea typeface="Times New Roman Bold"/>
                <a:cs typeface="Times New Roman Bold"/>
                <a:sym typeface="Times New Roman Bold"/>
              </a:rPr>
              <a:t>User Interface Module:</a:t>
            </a:r>
          </a:p>
          <a:p>
            <a:pPr marL="764343" lvl="1" indent="-382171" algn="just">
              <a:lnSpc>
                <a:spcPts val="6443"/>
              </a:lnSpc>
              <a:buFont typeface="Arial"/>
              <a:buChar char="•"/>
            </a:pPr>
            <a:r>
              <a:rPr lang="en-US" sz="3540">
                <a:solidFill>
                  <a:srgbClr val="000000"/>
                </a:solidFill>
                <a:latin typeface="Times New Roman"/>
                <a:ea typeface="Times New Roman"/>
                <a:cs typeface="Times New Roman"/>
                <a:sym typeface="Times New Roman"/>
              </a:rPr>
              <a:t>Provides a friendly interface for students to log in and take exams</a:t>
            </a:r>
          </a:p>
          <a:p>
            <a:pPr marL="764343" lvl="1" indent="-382171" algn="just">
              <a:lnSpc>
                <a:spcPts val="6443"/>
              </a:lnSpc>
              <a:buFont typeface="Arial"/>
              <a:buChar char="•"/>
            </a:pPr>
            <a:r>
              <a:rPr lang="en-US" sz="3540">
                <a:solidFill>
                  <a:srgbClr val="000000"/>
                </a:solidFill>
                <a:latin typeface="Times New Roman"/>
                <a:ea typeface="Times New Roman"/>
                <a:cs typeface="Times New Roman"/>
                <a:sym typeface="Times New Roman"/>
              </a:rPr>
              <a:t>Collects webcam and microphone access permissions from the user</a:t>
            </a:r>
          </a:p>
        </p:txBody>
      </p:sp>
      <p:sp>
        <p:nvSpPr>
          <p:cNvPr id="10" name="TextBox 10"/>
          <p:cNvSpPr txBox="1"/>
          <p:nvPr/>
        </p:nvSpPr>
        <p:spPr>
          <a:xfrm>
            <a:off x="1028700" y="4713725"/>
            <a:ext cx="15355278" cy="2929827"/>
          </a:xfrm>
          <a:prstGeom prst="rect">
            <a:avLst/>
          </a:prstGeom>
        </p:spPr>
        <p:txBody>
          <a:bodyPr lIns="0" tIns="0" rIns="0" bIns="0" rtlCol="0" anchor="t">
            <a:spAutoFit/>
          </a:bodyPr>
          <a:lstStyle/>
          <a:p>
            <a:pPr algn="just">
              <a:lnSpc>
                <a:spcPts val="6625"/>
              </a:lnSpc>
            </a:pPr>
            <a:r>
              <a:rPr lang="en-US" sz="3640" b="1" dirty="0">
                <a:solidFill>
                  <a:srgbClr val="000000"/>
                </a:solidFill>
                <a:latin typeface="Times New Roman Bold"/>
                <a:ea typeface="Times New Roman Bold"/>
                <a:cs typeface="Times New Roman Bold"/>
                <a:sym typeface="Times New Roman Bold"/>
              </a:rPr>
              <a:t>Face Detection Module:</a:t>
            </a:r>
          </a:p>
          <a:p>
            <a:pPr marL="764343" lvl="1" indent="-382171" algn="just">
              <a:lnSpc>
                <a:spcPts val="6443"/>
              </a:lnSpc>
              <a:buFont typeface="Arial"/>
              <a:buChar char="•"/>
            </a:pPr>
            <a:r>
              <a:rPr lang="en-US" sz="3540" dirty="0">
                <a:solidFill>
                  <a:srgbClr val="000000"/>
                </a:solidFill>
                <a:latin typeface="Times New Roman"/>
                <a:ea typeface="Times New Roman"/>
                <a:cs typeface="Times New Roman"/>
                <a:sym typeface="Times New Roman"/>
              </a:rPr>
              <a:t>Captures and verifies the student’s face at login using stored face data.</a:t>
            </a:r>
          </a:p>
          <a:p>
            <a:pPr marL="764343" lvl="1" indent="-382171" algn="just">
              <a:lnSpc>
                <a:spcPts val="4602"/>
              </a:lnSpc>
              <a:buFont typeface="Arial"/>
              <a:buChar char="•"/>
            </a:pPr>
            <a:r>
              <a:rPr lang="en-US" sz="3540" dirty="0">
                <a:solidFill>
                  <a:srgbClr val="000000"/>
                </a:solidFill>
                <a:latin typeface="Times New Roman"/>
                <a:ea typeface="Times New Roman"/>
                <a:cs typeface="Times New Roman"/>
                <a:sym typeface="Times New Roman"/>
              </a:rPr>
              <a:t>Continuously monitors the face during the exam to ensure the same person remains.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928665"/>
            <a:ext cx="18288000" cy="1601753"/>
            <a:chOff x="0" y="0"/>
            <a:chExt cx="5095428" cy="421861"/>
          </a:xfrm>
        </p:grpSpPr>
        <p:sp>
          <p:nvSpPr>
            <p:cNvPr id="3" name="Freeform 3"/>
            <p:cNvSpPr/>
            <p:nvPr/>
          </p:nvSpPr>
          <p:spPr>
            <a:xfrm>
              <a:off x="0" y="0"/>
              <a:ext cx="5095428" cy="421861"/>
            </a:xfrm>
            <a:custGeom>
              <a:avLst/>
              <a:gdLst/>
              <a:ahLst/>
              <a:cxnLst/>
              <a:rect l="l" t="t" r="r" b="b"/>
              <a:pathLst>
                <a:path w="5095428" h="421861">
                  <a:moveTo>
                    <a:pt x="20409" y="0"/>
                  </a:moveTo>
                  <a:lnTo>
                    <a:pt x="5075020" y="0"/>
                  </a:lnTo>
                  <a:cubicBezTo>
                    <a:pt x="5086291" y="0"/>
                    <a:pt x="5095428" y="9137"/>
                    <a:pt x="5095428" y="20409"/>
                  </a:cubicBezTo>
                  <a:lnTo>
                    <a:pt x="5095428" y="401452"/>
                  </a:lnTo>
                  <a:cubicBezTo>
                    <a:pt x="5095428" y="406865"/>
                    <a:pt x="5093278" y="412056"/>
                    <a:pt x="5089451" y="415883"/>
                  </a:cubicBezTo>
                  <a:cubicBezTo>
                    <a:pt x="5085623" y="419711"/>
                    <a:pt x="5080432" y="421861"/>
                    <a:pt x="5075020" y="421861"/>
                  </a:cubicBezTo>
                  <a:lnTo>
                    <a:pt x="20409" y="421861"/>
                  </a:lnTo>
                  <a:cubicBezTo>
                    <a:pt x="14996" y="421861"/>
                    <a:pt x="9805" y="419711"/>
                    <a:pt x="5978" y="415883"/>
                  </a:cubicBezTo>
                  <a:cubicBezTo>
                    <a:pt x="2150" y="412056"/>
                    <a:pt x="0" y="406865"/>
                    <a:pt x="0" y="401452"/>
                  </a:cubicBezTo>
                  <a:lnTo>
                    <a:pt x="0" y="20409"/>
                  </a:lnTo>
                  <a:cubicBezTo>
                    <a:pt x="0" y="14996"/>
                    <a:pt x="2150" y="9805"/>
                    <a:pt x="5978" y="5978"/>
                  </a:cubicBezTo>
                  <a:cubicBezTo>
                    <a:pt x="9805" y="2150"/>
                    <a:pt x="14996" y="0"/>
                    <a:pt x="20409" y="0"/>
                  </a:cubicBezTo>
                  <a:close/>
                </a:path>
              </a:pathLst>
            </a:custGeom>
            <a:solidFill>
              <a:srgbClr val="346CFC"/>
            </a:solidFill>
            <a:ln w="47625" cap="rnd">
              <a:solidFill>
                <a:srgbClr val="000000"/>
              </a:solidFill>
              <a:prstDash val="solid"/>
              <a:round/>
            </a:ln>
          </p:spPr>
        </p:sp>
        <p:sp>
          <p:nvSpPr>
            <p:cNvPr id="4" name="TextBox 4"/>
            <p:cNvSpPr txBox="1"/>
            <p:nvPr/>
          </p:nvSpPr>
          <p:spPr>
            <a:xfrm>
              <a:off x="0" y="-76200"/>
              <a:ext cx="5095428" cy="498061"/>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0" y="9075843"/>
            <a:ext cx="1203445" cy="1211157"/>
          </a:xfrm>
          <a:custGeom>
            <a:avLst/>
            <a:gdLst/>
            <a:ahLst/>
            <a:cxnLst/>
            <a:rect l="l" t="t" r="r" b="b"/>
            <a:pathLst>
              <a:path w="1203445" h="1211157">
                <a:moveTo>
                  <a:pt x="0" y="0"/>
                </a:moveTo>
                <a:lnTo>
                  <a:pt x="1203445" y="0"/>
                </a:lnTo>
                <a:lnTo>
                  <a:pt x="1203445" y="1211157"/>
                </a:lnTo>
                <a:lnTo>
                  <a:pt x="0" y="1211157"/>
                </a:lnTo>
                <a:lnTo>
                  <a:pt x="0" y="0"/>
                </a:lnTo>
                <a:close/>
              </a:path>
            </a:pathLst>
          </a:custGeom>
          <a:blipFill>
            <a:blip r:embed="rId2"/>
            <a:stretch>
              <a:fillRect t="-5106" b="-5106"/>
            </a:stretch>
          </a:blipFill>
        </p:spPr>
      </p:sp>
      <p:sp>
        <p:nvSpPr>
          <p:cNvPr id="6" name="TextBox 6"/>
          <p:cNvSpPr txBox="1"/>
          <p:nvPr/>
        </p:nvSpPr>
        <p:spPr>
          <a:xfrm>
            <a:off x="5999909" y="9140706"/>
            <a:ext cx="6288183" cy="874902"/>
          </a:xfrm>
          <a:prstGeom prst="rect">
            <a:avLst/>
          </a:prstGeom>
        </p:spPr>
        <p:txBody>
          <a:bodyPr lIns="0" tIns="0" rIns="0" bIns="0" rtlCol="0" anchor="t">
            <a:spAutoFit/>
          </a:bodyPr>
          <a:lstStyle/>
          <a:p>
            <a:pPr algn="ctr">
              <a:lnSpc>
                <a:spcPts val="6377"/>
              </a:lnSpc>
            </a:pPr>
            <a:r>
              <a:rPr lang="en-US" sz="4555" b="1">
                <a:solidFill>
                  <a:srgbClr val="FFFFFF"/>
                </a:solidFill>
                <a:latin typeface="Times New Roman Bold"/>
                <a:ea typeface="Times New Roman Bold"/>
                <a:cs typeface="Times New Roman Bold"/>
                <a:sym typeface="Times New Roman Bold"/>
              </a:rPr>
              <a:t>Dept of MCA</a:t>
            </a:r>
          </a:p>
        </p:txBody>
      </p:sp>
      <p:sp>
        <p:nvSpPr>
          <p:cNvPr id="7" name="TextBox 7"/>
          <p:cNvSpPr txBox="1"/>
          <p:nvPr/>
        </p:nvSpPr>
        <p:spPr>
          <a:xfrm>
            <a:off x="17259300" y="9232663"/>
            <a:ext cx="686061" cy="634982"/>
          </a:xfrm>
          <a:prstGeom prst="rect">
            <a:avLst/>
          </a:prstGeom>
        </p:spPr>
        <p:txBody>
          <a:bodyPr lIns="0" tIns="0" rIns="0" bIns="0" rtlCol="0" anchor="t">
            <a:spAutoFit/>
          </a:bodyPr>
          <a:lstStyle/>
          <a:p>
            <a:pPr algn="ctr">
              <a:lnSpc>
                <a:spcPts val="5203"/>
              </a:lnSpc>
            </a:pPr>
            <a:r>
              <a:rPr lang="en-US" sz="3716" b="1" dirty="0" smtClean="0">
                <a:solidFill>
                  <a:srgbClr val="FFFFFF"/>
                </a:solidFill>
                <a:latin typeface="Times New Roman Bold"/>
                <a:ea typeface="Times New Roman Bold"/>
                <a:cs typeface="Times New Roman Bold"/>
                <a:sym typeface="Times New Roman Bold"/>
              </a:rPr>
              <a:t>15</a:t>
            </a:r>
            <a:endParaRPr lang="en-US" sz="3716" b="1" dirty="0">
              <a:solidFill>
                <a:srgbClr val="FFFFFF"/>
              </a:solidFill>
              <a:latin typeface="Times New Roman Bold"/>
              <a:ea typeface="Times New Roman Bold"/>
              <a:cs typeface="Times New Roman Bold"/>
              <a:sym typeface="Times New Roman Bold"/>
            </a:endParaRPr>
          </a:p>
        </p:txBody>
      </p:sp>
      <p:sp>
        <p:nvSpPr>
          <p:cNvPr id="8" name="TextBox 8"/>
          <p:cNvSpPr txBox="1"/>
          <p:nvPr/>
        </p:nvSpPr>
        <p:spPr>
          <a:xfrm>
            <a:off x="7391482" y="838200"/>
            <a:ext cx="3505035" cy="883859"/>
          </a:xfrm>
          <a:prstGeom prst="rect">
            <a:avLst/>
          </a:prstGeom>
        </p:spPr>
        <p:txBody>
          <a:bodyPr lIns="0" tIns="0" rIns="0" bIns="0" rtlCol="0" anchor="t">
            <a:spAutoFit/>
          </a:bodyPr>
          <a:lstStyle/>
          <a:p>
            <a:pPr algn="ctr">
              <a:lnSpc>
                <a:spcPts val="6408"/>
              </a:lnSpc>
            </a:pPr>
            <a:r>
              <a:rPr lang="en-US" sz="4577" b="1">
                <a:solidFill>
                  <a:srgbClr val="FF1E1B"/>
                </a:solidFill>
                <a:latin typeface="Times New Roman Bold"/>
                <a:ea typeface="Times New Roman Bold"/>
                <a:cs typeface="Times New Roman Bold"/>
                <a:sym typeface="Times New Roman Bold"/>
              </a:rPr>
              <a:t>MODULES</a:t>
            </a:r>
          </a:p>
        </p:txBody>
      </p:sp>
      <p:sp>
        <p:nvSpPr>
          <p:cNvPr id="9" name="TextBox 9"/>
          <p:cNvSpPr txBox="1"/>
          <p:nvPr/>
        </p:nvSpPr>
        <p:spPr>
          <a:xfrm>
            <a:off x="1028700" y="1986522"/>
            <a:ext cx="14619692" cy="2812928"/>
          </a:xfrm>
          <a:prstGeom prst="rect">
            <a:avLst/>
          </a:prstGeom>
        </p:spPr>
        <p:txBody>
          <a:bodyPr lIns="0" tIns="0" rIns="0" bIns="0" rtlCol="0" anchor="t">
            <a:spAutoFit/>
          </a:bodyPr>
          <a:lstStyle/>
          <a:p>
            <a:pPr algn="just">
              <a:lnSpc>
                <a:spcPts val="6625"/>
              </a:lnSpc>
            </a:pPr>
            <a:r>
              <a:rPr lang="en-US" sz="3640" b="1">
                <a:solidFill>
                  <a:srgbClr val="000000"/>
                </a:solidFill>
                <a:latin typeface="Times New Roman Bold"/>
                <a:ea typeface="Times New Roman Bold"/>
                <a:cs typeface="Times New Roman Bold"/>
                <a:sym typeface="Times New Roman Bold"/>
              </a:rPr>
              <a:t>Behavior Monitoring Module:</a:t>
            </a:r>
          </a:p>
          <a:p>
            <a:pPr marL="764343" lvl="1" indent="-382171" algn="just">
              <a:lnSpc>
                <a:spcPts val="4602"/>
              </a:lnSpc>
              <a:buFont typeface="Arial"/>
              <a:buChar char="•"/>
            </a:pPr>
            <a:r>
              <a:rPr lang="en-US" sz="3540">
                <a:solidFill>
                  <a:srgbClr val="000000"/>
                </a:solidFill>
                <a:latin typeface="Times New Roman"/>
                <a:ea typeface="Times New Roman"/>
                <a:cs typeface="Times New Roman"/>
                <a:sym typeface="Times New Roman"/>
              </a:rPr>
              <a:t>Tracks eye and head movements to check for distractions or cheating behavior</a:t>
            </a:r>
          </a:p>
          <a:p>
            <a:pPr marL="764343" lvl="1" indent="-382171" algn="just">
              <a:lnSpc>
                <a:spcPts val="6443"/>
              </a:lnSpc>
              <a:buFont typeface="Arial"/>
              <a:buChar char="•"/>
            </a:pPr>
            <a:r>
              <a:rPr lang="en-US" sz="3540">
                <a:solidFill>
                  <a:srgbClr val="000000"/>
                </a:solidFill>
                <a:latin typeface="Times New Roman"/>
                <a:ea typeface="Times New Roman"/>
                <a:cs typeface="Times New Roman"/>
                <a:sym typeface="Times New Roman"/>
              </a:rPr>
              <a:t>Monitors mouth movements to detect speaking during the exam</a:t>
            </a:r>
          </a:p>
        </p:txBody>
      </p:sp>
      <p:sp>
        <p:nvSpPr>
          <p:cNvPr id="10" name="TextBox 10"/>
          <p:cNvSpPr txBox="1"/>
          <p:nvPr/>
        </p:nvSpPr>
        <p:spPr>
          <a:xfrm>
            <a:off x="1028700" y="4713725"/>
            <a:ext cx="15355278" cy="3622553"/>
          </a:xfrm>
          <a:prstGeom prst="rect">
            <a:avLst/>
          </a:prstGeom>
        </p:spPr>
        <p:txBody>
          <a:bodyPr lIns="0" tIns="0" rIns="0" bIns="0" rtlCol="0" anchor="t">
            <a:spAutoFit/>
          </a:bodyPr>
          <a:lstStyle/>
          <a:p>
            <a:pPr algn="just">
              <a:lnSpc>
                <a:spcPts val="6625"/>
              </a:lnSpc>
            </a:pPr>
            <a:r>
              <a:rPr lang="en-US" sz="3640" b="1">
                <a:solidFill>
                  <a:srgbClr val="000000"/>
                </a:solidFill>
                <a:latin typeface="Times New Roman Bold"/>
                <a:ea typeface="Times New Roman Bold"/>
                <a:cs typeface="Times New Roman Bold"/>
                <a:sym typeface="Times New Roman Bold"/>
              </a:rPr>
              <a:t>Object and Person Detection Module:</a:t>
            </a:r>
          </a:p>
          <a:p>
            <a:pPr marL="764343" lvl="1" indent="-382171" algn="just">
              <a:lnSpc>
                <a:spcPts val="4602"/>
              </a:lnSpc>
              <a:buFont typeface="Arial"/>
              <a:buChar char="•"/>
            </a:pPr>
            <a:r>
              <a:rPr lang="en-US" sz="3540">
                <a:solidFill>
                  <a:srgbClr val="000000"/>
                </a:solidFill>
                <a:latin typeface="Times New Roman"/>
                <a:ea typeface="Times New Roman"/>
                <a:cs typeface="Times New Roman"/>
                <a:sym typeface="Times New Roman"/>
              </a:rPr>
              <a:t>Uses YOLOv3 to detect mobile phones, books, or any unauthorized materials</a:t>
            </a:r>
          </a:p>
          <a:p>
            <a:pPr marL="764343" lvl="1" indent="-382171" algn="just">
              <a:lnSpc>
                <a:spcPts val="6443"/>
              </a:lnSpc>
              <a:buFont typeface="Arial"/>
              <a:buChar char="•"/>
            </a:pPr>
            <a:r>
              <a:rPr lang="en-US" sz="3540">
                <a:solidFill>
                  <a:srgbClr val="000000"/>
                </a:solidFill>
                <a:latin typeface="Times New Roman"/>
                <a:ea typeface="Times New Roman"/>
                <a:cs typeface="Times New Roman"/>
                <a:sym typeface="Times New Roman"/>
              </a:rPr>
              <a:t>Detects if more than one person is present in the video frame</a:t>
            </a:r>
          </a:p>
          <a:p>
            <a:pPr marL="764343" lvl="1" indent="-382171" algn="just">
              <a:lnSpc>
                <a:spcPts val="6443"/>
              </a:lnSpc>
              <a:buFont typeface="Arial"/>
              <a:buChar char="•"/>
            </a:pPr>
            <a:r>
              <a:rPr lang="en-US" sz="3540">
                <a:solidFill>
                  <a:srgbClr val="000000"/>
                </a:solidFill>
                <a:latin typeface="Times New Roman"/>
                <a:ea typeface="Times New Roman"/>
                <a:cs typeface="Times New Roman"/>
                <a:sym typeface="Times New Roman"/>
              </a:rPr>
              <a:t>Triggers an alert when suspicious objects or persons are identified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928665"/>
            <a:ext cx="18288000" cy="1601753"/>
            <a:chOff x="0" y="0"/>
            <a:chExt cx="5095428" cy="421861"/>
          </a:xfrm>
        </p:grpSpPr>
        <p:sp>
          <p:nvSpPr>
            <p:cNvPr id="3" name="Freeform 3"/>
            <p:cNvSpPr/>
            <p:nvPr/>
          </p:nvSpPr>
          <p:spPr>
            <a:xfrm>
              <a:off x="0" y="0"/>
              <a:ext cx="5095428" cy="421861"/>
            </a:xfrm>
            <a:custGeom>
              <a:avLst/>
              <a:gdLst/>
              <a:ahLst/>
              <a:cxnLst/>
              <a:rect l="l" t="t" r="r" b="b"/>
              <a:pathLst>
                <a:path w="5095428" h="421861">
                  <a:moveTo>
                    <a:pt x="20409" y="0"/>
                  </a:moveTo>
                  <a:lnTo>
                    <a:pt x="5075020" y="0"/>
                  </a:lnTo>
                  <a:cubicBezTo>
                    <a:pt x="5086291" y="0"/>
                    <a:pt x="5095428" y="9137"/>
                    <a:pt x="5095428" y="20409"/>
                  </a:cubicBezTo>
                  <a:lnTo>
                    <a:pt x="5095428" y="401452"/>
                  </a:lnTo>
                  <a:cubicBezTo>
                    <a:pt x="5095428" y="406865"/>
                    <a:pt x="5093278" y="412056"/>
                    <a:pt x="5089451" y="415883"/>
                  </a:cubicBezTo>
                  <a:cubicBezTo>
                    <a:pt x="5085623" y="419711"/>
                    <a:pt x="5080432" y="421861"/>
                    <a:pt x="5075020" y="421861"/>
                  </a:cubicBezTo>
                  <a:lnTo>
                    <a:pt x="20409" y="421861"/>
                  </a:lnTo>
                  <a:cubicBezTo>
                    <a:pt x="14996" y="421861"/>
                    <a:pt x="9805" y="419711"/>
                    <a:pt x="5978" y="415883"/>
                  </a:cubicBezTo>
                  <a:cubicBezTo>
                    <a:pt x="2150" y="412056"/>
                    <a:pt x="0" y="406865"/>
                    <a:pt x="0" y="401452"/>
                  </a:cubicBezTo>
                  <a:lnTo>
                    <a:pt x="0" y="20409"/>
                  </a:lnTo>
                  <a:cubicBezTo>
                    <a:pt x="0" y="14996"/>
                    <a:pt x="2150" y="9805"/>
                    <a:pt x="5978" y="5978"/>
                  </a:cubicBezTo>
                  <a:cubicBezTo>
                    <a:pt x="9805" y="2150"/>
                    <a:pt x="14996" y="0"/>
                    <a:pt x="20409" y="0"/>
                  </a:cubicBezTo>
                  <a:close/>
                </a:path>
              </a:pathLst>
            </a:custGeom>
            <a:solidFill>
              <a:srgbClr val="346CFC"/>
            </a:solidFill>
            <a:ln w="47625" cap="rnd">
              <a:solidFill>
                <a:srgbClr val="000000"/>
              </a:solidFill>
              <a:prstDash val="solid"/>
              <a:round/>
            </a:ln>
          </p:spPr>
        </p:sp>
        <p:sp>
          <p:nvSpPr>
            <p:cNvPr id="4" name="TextBox 4"/>
            <p:cNvSpPr txBox="1"/>
            <p:nvPr/>
          </p:nvSpPr>
          <p:spPr>
            <a:xfrm>
              <a:off x="0" y="-76200"/>
              <a:ext cx="5095428" cy="498061"/>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0" y="9075843"/>
            <a:ext cx="1203445" cy="1211157"/>
          </a:xfrm>
          <a:custGeom>
            <a:avLst/>
            <a:gdLst/>
            <a:ahLst/>
            <a:cxnLst/>
            <a:rect l="l" t="t" r="r" b="b"/>
            <a:pathLst>
              <a:path w="1203445" h="1211157">
                <a:moveTo>
                  <a:pt x="0" y="0"/>
                </a:moveTo>
                <a:lnTo>
                  <a:pt x="1203445" y="0"/>
                </a:lnTo>
                <a:lnTo>
                  <a:pt x="1203445" y="1211157"/>
                </a:lnTo>
                <a:lnTo>
                  <a:pt x="0" y="1211157"/>
                </a:lnTo>
                <a:lnTo>
                  <a:pt x="0" y="0"/>
                </a:lnTo>
                <a:close/>
              </a:path>
            </a:pathLst>
          </a:custGeom>
          <a:blipFill>
            <a:blip r:embed="rId2"/>
            <a:stretch>
              <a:fillRect t="-5106" b="-5106"/>
            </a:stretch>
          </a:blipFill>
        </p:spPr>
      </p:sp>
      <p:sp>
        <p:nvSpPr>
          <p:cNvPr id="6" name="TextBox 6"/>
          <p:cNvSpPr txBox="1"/>
          <p:nvPr/>
        </p:nvSpPr>
        <p:spPr>
          <a:xfrm>
            <a:off x="5999909" y="9140706"/>
            <a:ext cx="6288183" cy="874902"/>
          </a:xfrm>
          <a:prstGeom prst="rect">
            <a:avLst/>
          </a:prstGeom>
        </p:spPr>
        <p:txBody>
          <a:bodyPr lIns="0" tIns="0" rIns="0" bIns="0" rtlCol="0" anchor="t">
            <a:spAutoFit/>
          </a:bodyPr>
          <a:lstStyle/>
          <a:p>
            <a:pPr algn="ctr">
              <a:lnSpc>
                <a:spcPts val="6377"/>
              </a:lnSpc>
            </a:pPr>
            <a:r>
              <a:rPr lang="en-US" sz="4555" b="1">
                <a:solidFill>
                  <a:srgbClr val="FFFFFF"/>
                </a:solidFill>
                <a:latin typeface="Times New Roman Bold"/>
                <a:ea typeface="Times New Roman Bold"/>
                <a:cs typeface="Times New Roman Bold"/>
                <a:sym typeface="Times New Roman Bold"/>
              </a:rPr>
              <a:t>Dept of MCA</a:t>
            </a:r>
          </a:p>
        </p:txBody>
      </p:sp>
      <p:sp>
        <p:nvSpPr>
          <p:cNvPr id="7" name="TextBox 7"/>
          <p:cNvSpPr txBox="1"/>
          <p:nvPr/>
        </p:nvSpPr>
        <p:spPr>
          <a:xfrm>
            <a:off x="17259300" y="9232663"/>
            <a:ext cx="686061" cy="634982"/>
          </a:xfrm>
          <a:prstGeom prst="rect">
            <a:avLst/>
          </a:prstGeom>
        </p:spPr>
        <p:txBody>
          <a:bodyPr lIns="0" tIns="0" rIns="0" bIns="0" rtlCol="0" anchor="t">
            <a:spAutoFit/>
          </a:bodyPr>
          <a:lstStyle/>
          <a:p>
            <a:pPr algn="ctr">
              <a:lnSpc>
                <a:spcPts val="5203"/>
              </a:lnSpc>
            </a:pPr>
            <a:r>
              <a:rPr lang="en-US" sz="3716" b="1" dirty="0" smtClean="0">
                <a:solidFill>
                  <a:srgbClr val="FFFFFF"/>
                </a:solidFill>
                <a:latin typeface="Times New Roman Bold"/>
                <a:ea typeface="Times New Roman Bold"/>
                <a:cs typeface="Times New Roman Bold"/>
                <a:sym typeface="Times New Roman Bold"/>
              </a:rPr>
              <a:t>16</a:t>
            </a:r>
            <a:endParaRPr lang="en-US" sz="3716" b="1" dirty="0">
              <a:solidFill>
                <a:srgbClr val="FFFFFF"/>
              </a:solidFill>
              <a:latin typeface="Times New Roman Bold"/>
              <a:ea typeface="Times New Roman Bold"/>
              <a:cs typeface="Times New Roman Bold"/>
              <a:sym typeface="Times New Roman Bold"/>
            </a:endParaRPr>
          </a:p>
        </p:txBody>
      </p:sp>
      <p:sp>
        <p:nvSpPr>
          <p:cNvPr id="8" name="TextBox 8"/>
          <p:cNvSpPr txBox="1"/>
          <p:nvPr/>
        </p:nvSpPr>
        <p:spPr>
          <a:xfrm>
            <a:off x="7391482" y="838200"/>
            <a:ext cx="3505035" cy="883859"/>
          </a:xfrm>
          <a:prstGeom prst="rect">
            <a:avLst/>
          </a:prstGeom>
        </p:spPr>
        <p:txBody>
          <a:bodyPr lIns="0" tIns="0" rIns="0" bIns="0" rtlCol="0" anchor="t">
            <a:spAutoFit/>
          </a:bodyPr>
          <a:lstStyle/>
          <a:p>
            <a:pPr algn="ctr">
              <a:lnSpc>
                <a:spcPts val="6408"/>
              </a:lnSpc>
            </a:pPr>
            <a:r>
              <a:rPr lang="en-US" sz="4577" b="1">
                <a:solidFill>
                  <a:srgbClr val="FF1E1B"/>
                </a:solidFill>
                <a:latin typeface="Times New Roman Bold"/>
                <a:ea typeface="Times New Roman Bold"/>
                <a:cs typeface="Times New Roman Bold"/>
                <a:sym typeface="Times New Roman Bold"/>
              </a:rPr>
              <a:t>MODULES</a:t>
            </a:r>
          </a:p>
        </p:txBody>
      </p:sp>
      <p:sp>
        <p:nvSpPr>
          <p:cNvPr id="9" name="TextBox 9"/>
          <p:cNvSpPr txBox="1"/>
          <p:nvPr/>
        </p:nvSpPr>
        <p:spPr>
          <a:xfrm>
            <a:off x="1028700" y="1729347"/>
            <a:ext cx="14619692" cy="3270128"/>
          </a:xfrm>
          <a:prstGeom prst="rect">
            <a:avLst/>
          </a:prstGeom>
        </p:spPr>
        <p:txBody>
          <a:bodyPr lIns="0" tIns="0" rIns="0" bIns="0" rtlCol="0" anchor="t">
            <a:spAutoFit/>
          </a:bodyPr>
          <a:lstStyle/>
          <a:p>
            <a:pPr algn="just">
              <a:lnSpc>
                <a:spcPts val="6625"/>
              </a:lnSpc>
            </a:pPr>
            <a:r>
              <a:rPr lang="en-US" sz="3640" b="1">
                <a:solidFill>
                  <a:srgbClr val="000000"/>
                </a:solidFill>
                <a:latin typeface="Times New Roman Bold"/>
                <a:ea typeface="Times New Roman Bold"/>
                <a:cs typeface="Times New Roman Bold"/>
                <a:sym typeface="Times New Roman Bold"/>
              </a:rPr>
              <a:t>Audio Analysis Module:</a:t>
            </a:r>
          </a:p>
          <a:p>
            <a:pPr marL="764343" lvl="1" indent="-382171" algn="just">
              <a:lnSpc>
                <a:spcPts val="6443"/>
              </a:lnSpc>
              <a:buFont typeface="Arial"/>
              <a:buChar char="•"/>
            </a:pPr>
            <a:r>
              <a:rPr lang="en-US" sz="3540">
                <a:solidFill>
                  <a:srgbClr val="000000"/>
                </a:solidFill>
                <a:latin typeface="Times New Roman"/>
                <a:ea typeface="Times New Roman"/>
                <a:cs typeface="Times New Roman"/>
                <a:sym typeface="Times New Roman"/>
              </a:rPr>
              <a:t>Captures audio from the environment using a microphone</a:t>
            </a:r>
          </a:p>
          <a:p>
            <a:pPr marL="764343" lvl="1" indent="-382171" algn="just">
              <a:lnSpc>
                <a:spcPts val="6443"/>
              </a:lnSpc>
              <a:buFont typeface="Arial"/>
              <a:buChar char="•"/>
            </a:pPr>
            <a:r>
              <a:rPr lang="en-US" sz="3540">
                <a:solidFill>
                  <a:srgbClr val="000000"/>
                </a:solidFill>
                <a:latin typeface="Times New Roman"/>
                <a:ea typeface="Times New Roman"/>
                <a:cs typeface="Times New Roman"/>
                <a:sym typeface="Times New Roman"/>
              </a:rPr>
              <a:t>Converts speech to text to detect malpractice</a:t>
            </a:r>
          </a:p>
          <a:p>
            <a:pPr marL="764343" lvl="1" indent="-382171" algn="just">
              <a:lnSpc>
                <a:spcPts val="6443"/>
              </a:lnSpc>
              <a:buFont typeface="Arial"/>
              <a:buChar char="•"/>
            </a:pPr>
            <a:r>
              <a:rPr lang="en-US" sz="3540">
                <a:solidFill>
                  <a:srgbClr val="000000"/>
                </a:solidFill>
                <a:latin typeface="Times New Roman"/>
                <a:ea typeface="Times New Roman"/>
                <a:cs typeface="Times New Roman"/>
                <a:sym typeface="Times New Roman"/>
              </a:rPr>
              <a:t>Flags unusual noise or spoken words</a:t>
            </a:r>
          </a:p>
        </p:txBody>
      </p:sp>
      <p:sp>
        <p:nvSpPr>
          <p:cNvPr id="10" name="TextBox 10"/>
          <p:cNvSpPr txBox="1"/>
          <p:nvPr/>
        </p:nvSpPr>
        <p:spPr>
          <a:xfrm>
            <a:off x="1028700" y="5009000"/>
            <a:ext cx="15355278" cy="2477305"/>
          </a:xfrm>
          <a:prstGeom prst="rect">
            <a:avLst/>
          </a:prstGeom>
        </p:spPr>
        <p:txBody>
          <a:bodyPr lIns="0" tIns="0" rIns="0" bIns="0" rtlCol="0" anchor="t">
            <a:spAutoFit/>
          </a:bodyPr>
          <a:lstStyle/>
          <a:p>
            <a:pPr algn="just">
              <a:lnSpc>
                <a:spcPts val="6625"/>
              </a:lnSpc>
            </a:pPr>
            <a:r>
              <a:rPr lang="en-US" sz="3640" b="1" dirty="0">
                <a:solidFill>
                  <a:srgbClr val="000000"/>
                </a:solidFill>
                <a:latin typeface="Times New Roman Bold"/>
                <a:ea typeface="Times New Roman Bold"/>
                <a:cs typeface="Times New Roman Bold"/>
                <a:sym typeface="Times New Roman Bold"/>
              </a:rPr>
              <a:t>Invigilator Panel Module:</a:t>
            </a:r>
          </a:p>
          <a:p>
            <a:pPr marL="764343" lvl="1" indent="-382171" algn="just">
              <a:lnSpc>
                <a:spcPts val="6478"/>
              </a:lnSpc>
              <a:buFont typeface="Arial"/>
              <a:buChar char="•"/>
            </a:pPr>
            <a:r>
              <a:rPr lang="en-US" sz="3540" dirty="0">
                <a:solidFill>
                  <a:srgbClr val="000000"/>
                </a:solidFill>
                <a:latin typeface="Times New Roman"/>
                <a:ea typeface="Times New Roman"/>
                <a:cs typeface="Times New Roman"/>
                <a:sym typeface="Times New Roman"/>
              </a:rPr>
              <a:t>Allows </a:t>
            </a:r>
            <a:r>
              <a:rPr lang="en-US" sz="3540" dirty="0" err="1">
                <a:solidFill>
                  <a:srgbClr val="000000"/>
                </a:solidFill>
                <a:latin typeface="Times New Roman"/>
                <a:ea typeface="Times New Roman"/>
                <a:cs typeface="Times New Roman"/>
                <a:sym typeface="Times New Roman"/>
              </a:rPr>
              <a:t>admins</a:t>
            </a:r>
            <a:r>
              <a:rPr lang="en-US" sz="3540" dirty="0">
                <a:solidFill>
                  <a:srgbClr val="000000"/>
                </a:solidFill>
                <a:latin typeface="Times New Roman"/>
                <a:ea typeface="Times New Roman"/>
                <a:cs typeface="Times New Roman"/>
                <a:sym typeface="Times New Roman"/>
              </a:rPr>
              <a:t> or teachers to log in and view exam activity</a:t>
            </a:r>
          </a:p>
          <a:p>
            <a:pPr marL="764343" lvl="1" indent="-382171" algn="just">
              <a:lnSpc>
                <a:spcPts val="6478"/>
              </a:lnSpc>
              <a:buFont typeface="Arial"/>
              <a:buChar char="•"/>
            </a:pPr>
            <a:r>
              <a:rPr lang="en-US" sz="3540" dirty="0">
                <a:solidFill>
                  <a:srgbClr val="000000"/>
                </a:solidFill>
                <a:latin typeface="Times New Roman"/>
                <a:ea typeface="Times New Roman"/>
                <a:cs typeface="Times New Roman"/>
                <a:sym typeface="Times New Roman"/>
              </a:rPr>
              <a:t>Views flagged activities and take necessary actions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928665"/>
            <a:ext cx="18288000" cy="1601753"/>
            <a:chOff x="0" y="0"/>
            <a:chExt cx="5095428" cy="421861"/>
          </a:xfrm>
        </p:grpSpPr>
        <p:sp>
          <p:nvSpPr>
            <p:cNvPr id="3" name="Freeform 3"/>
            <p:cNvSpPr/>
            <p:nvPr/>
          </p:nvSpPr>
          <p:spPr>
            <a:xfrm>
              <a:off x="0" y="0"/>
              <a:ext cx="5095428" cy="421861"/>
            </a:xfrm>
            <a:custGeom>
              <a:avLst/>
              <a:gdLst/>
              <a:ahLst/>
              <a:cxnLst/>
              <a:rect l="l" t="t" r="r" b="b"/>
              <a:pathLst>
                <a:path w="5095428" h="421861">
                  <a:moveTo>
                    <a:pt x="20409" y="0"/>
                  </a:moveTo>
                  <a:lnTo>
                    <a:pt x="5075020" y="0"/>
                  </a:lnTo>
                  <a:cubicBezTo>
                    <a:pt x="5086291" y="0"/>
                    <a:pt x="5095428" y="9137"/>
                    <a:pt x="5095428" y="20409"/>
                  </a:cubicBezTo>
                  <a:lnTo>
                    <a:pt x="5095428" y="401452"/>
                  </a:lnTo>
                  <a:cubicBezTo>
                    <a:pt x="5095428" y="406865"/>
                    <a:pt x="5093278" y="412056"/>
                    <a:pt x="5089451" y="415883"/>
                  </a:cubicBezTo>
                  <a:cubicBezTo>
                    <a:pt x="5085623" y="419711"/>
                    <a:pt x="5080432" y="421861"/>
                    <a:pt x="5075020" y="421861"/>
                  </a:cubicBezTo>
                  <a:lnTo>
                    <a:pt x="20409" y="421861"/>
                  </a:lnTo>
                  <a:cubicBezTo>
                    <a:pt x="14996" y="421861"/>
                    <a:pt x="9805" y="419711"/>
                    <a:pt x="5978" y="415883"/>
                  </a:cubicBezTo>
                  <a:cubicBezTo>
                    <a:pt x="2150" y="412056"/>
                    <a:pt x="0" y="406865"/>
                    <a:pt x="0" y="401452"/>
                  </a:cubicBezTo>
                  <a:lnTo>
                    <a:pt x="0" y="20409"/>
                  </a:lnTo>
                  <a:cubicBezTo>
                    <a:pt x="0" y="14996"/>
                    <a:pt x="2150" y="9805"/>
                    <a:pt x="5978" y="5978"/>
                  </a:cubicBezTo>
                  <a:cubicBezTo>
                    <a:pt x="9805" y="2150"/>
                    <a:pt x="14996" y="0"/>
                    <a:pt x="20409" y="0"/>
                  </a:cubicBezTo>
                  <a:close/>
                </a:path>
              </a:pathLst>
            </a:custGeom>
            <a:solidFill>
              <a:srgbClr val="346CFC"/>
            </a:solidFill>
            <a:ln w="47625" cap="rnd">
              <a:solidFill>
                <a:srgbClr val="000000"/>
              </a:solidFill>
              <a:prstDash val="solid"/>
              <a:round/>
            </a:ln>
          </p:spPr>
        </p:sp>
        <p:sp>
          <p:nvSpPr>
            <p:cNvPr id="4" name="TextBox 4"/>
            <p:cNvSpPr txBox="1"/>
            <p:nvPr/>
          </p:nvSpPr>
          <p:spPr>
            <a:xfrm>
              <a:off x="0" y="-76200"/>
              <a:ext cx="5095428" cy="498061"/>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0" y="9075843"/>
            <a:ext cx="1203445" cy="1211157"/>
          </a:xfrm>
          <a:custGeom>
            <a:avLst/>
            <a:gdLst/>
            <a:ahLst/>
            <a:cxnLst/>
            <a:rect l="l" t="t" r="r" b="b"/>
            <a:pathLst>
              <a:path w="1203445" h="1211157">
                <a:moveTo>
                  <a:pt x="0" y="0"/>
                </a:moveTo>
                <a:lnTo>
                  <a:pt x="1203445" y="0"/>
                </a:lnTo>
                <a:lnTo>
                  <a:pt x="1203445" y="1211157"/>
                </a:lnTo>
                <a:lnTo>
                  <a:pt x="0" y="1211157"/>
                </a:lnTo>
                <a:lnTo>
                  <a:pt x="0" y="0"/>
                </a:lnTo>
                <a:close/>
              </a:path>
            </a:pathLst>
          </a:custGeom>
          <a:blipFill>
            <a:blip r:embed="rId2"/>
            <a:stretch>
              <a:fillRect t="-5106" b="-5106"/>
            </a:stretch>
          </a:blipFill>
        </p:spPr>
      </p:sp>
      <p:sp>
        <p:nvSpPr>
          <p:cNvPr id="6" name="TextBox 6"/>
          <p:cNvSpPr txBox="1"/>
          <p:nvPr/>
        </p:nvSpPr>
        <p:spPr>
          <a:xfrm>
            <a:off x="5999909" y="9140706"/>
            <a:ext cx="6288183" cy="874902"/>
          </a:xfrm>
          <a:prstGeom prst="rect">
            <a:avLst/>
          </a:prstGeom>
        </p:spPr>
        <p:txBody>
          <a:bodyPr lIns="0" tIns="0" rIns="0" bIns="0" rtlCol="0" anchor="t">
            <a:spAutoFit/>
          </a:bodyPr>
          <a:lstStyle/>
          <a:p>
            <a:pPr algn="ctr">
              <a:lnSpc>
                <a:spcPts val="6377"/>
              </a:lnSpc>
            </a:pPr>
            <a:r>
              <a:rPr lang="en-US" sz="4555" b="1">
                <a:solidFill>
                  <a:srgbClr val="FFFFFF"/>
                </a:solidFill>
                <a:latin typeface="Times New Roman Bold"/>
                <a:ea typeface="Times New Roman Bold"/>
                <a:cs typeface="Times New Roman Bold"/>
                <a:sym typeface="Times New Roman Bold"/>
              </a:rPr>
              <a:t>Dept of MCA</a:t>
            </a:r>
          </a:p>
        </p:txBody>
      </p:sp>
      <p:sp>
        <p:nvSpPr>
          <p:cNvPr id="7" name="TextBox 7"/>
          <p:cNvSpPr txBox="1"/>
          <p:nvPr/>
        </p:nvSpPr>
        <p:spPr>
          <a:xfrm>
            <a:off x="17259300" y="9232663"/>
            <a:ext cx="686061" cy="634982"/>
          </a:xfrm>
          <a:prstGeom prst="rect">
            <a:avLst/>
          </a:prstGeom>
        </p:spPr>
        <p:txBody>
          <a:bodyPr lIns="0" tIns="0" rIns="0" bIns="0" rtlCol="0" anchor="t">
            <a:spAutoFit/>
          </a:bodyPr>
          <a:lstStyle/>
          <a:p>
            <a:pPr algn="ctr">
              <a:lnSpc>
                <a:spcPts val="5203"/>
              </a:lnSpc>
            </a:pPr>
            <a:r>
              <a:rPr lang="en-US" sz="3716" b="1" dirty="0" smtClean="0">
                <a:solidFill>
                  <a:srgbClr val="FFFFFF"/>
                </a:solidFill>
                <a:latin typeface="Times New Roman Bold"/>
                <a:ea typeface="Times New Roman Bold"/>
                <a:cs typeface="Times New Roman Bold"/>
                <a:sym typeface="Times New Roman Bold"/>
              </a:rPr>
              <a:t>17</a:t>
            </a:r>
            <a:endParaRPr lang="en-US" sz="3716" b="1" dirty="0">
              <a:solidFill>
                <a:srgbClr val="FFFFFF"/>
              </a:solidFill>
              <a:latin typeface="Times New Roman Bold"/>
              <a:ea typeface="Times New Roman Bold"/>
              <a:cs typeface="Times New Roman Bold"/>
              <a:sym typeface="Times New Roman Bold"/>
            </a:endParaRPr>
          </a:p>
        </p:txBody>
      </p:sp>
      <p:sp>
        <p:nvSpPr>
          <p:cNvPr id="8" name="TextBox 8"/>
          <p:cNvSpPr txBox="1"/>
          <p:nvPr/>
        </p:nvSpPr>
        <p:spPr>
          <a:xfrm>
            <a:off x="6218522" y="838200"/>
            <a:ext cx="5850957" cy="883859"/>
          </a:xfrm>
          <a:prstGeom prst="rect">
            <a:avLst/>
          </a:prstGeom>
        </p:spPr>
        <p:txBody>
          <a:bodyPr lIns="0" tIns="0" rIns="0" bIns="0" rtlCol="0" anchor="t">
            <a:spAutoFit/>
          </a:bodyPr>
          <a:lstStyle/>
          <a:p>
            <a:pPr algn="ctr">
              <a:lnSpc>
                <a:spcPts val="6408"/>
              </a:lnSpc>
            </a:pPr>
            <a:r>
              <a:rPr lang="en-US" sz="4577" b="1">
                <a:solidFill>
                  <a:srgbClr val="FF1E1B"/>
                </a:solidFill>
                <a:latin typeface="Times New Roman Bold"/>
                <a:ea typeface="Times New Roman Bold"/>
                <a:cs typeface="Times New Roman Bold"/>
                <a:sym typeface="Times New Roman Bold"/>
              </a:rPr>
              <a:t>CONCLUSION</a:t>
            </a:r>
          </a:p>
        </p:txBody>
      </p:sp>
      <p:sp>
        <p:nvSpPr>
          <p:cNvPr id="9" name="TextBox 9"/>
          <p:cNvSpPr txBox="1"/>
          <p:nvPr/>
        </p:nvSpPr>
        <p:spPr>
          <a:xfrm>
            <a:off x="1028700" y="2130160"/>
            <a:ext cx="16230600" cy="5866516"/>
          </a:xfrm>
          <a:prstGeom prst="rect">
            <a:avLst/>
          </a:prstGeom>
        </p:spPr>
        <p:txBody>
          <a:bodyPr lIns="0" tIns="0" rIns="0" bIns="0" rtlCol="0" anchor="t">
            <a:spAutoFit/>
          </a:bodyPr>
          <a:lstStyle/>
          <a:p>
            <a:pPr algn="just">
              <a:lnSpc>
                <a:spcPts val="6625"/>
              </a:lnSpc>
            </a:pPr>
            <a:r>
              <a:rPr lang="en-US" sz="3640">
                <a:solidFill>
                  <a:srgbClr val="000000"/>
                </a:solidFill>
                <a:latin typeface="Times New Roman"/>
                <a:ea typeface="Times New Roman"/>
                <a:cs typeface="Times New Roman"/>
                <a:sym typeface="Times New Roman"/>
              </a:rPr>
              <a:t>In conclusion, This AI-based online proctoring system helps to make online exams safer and more reliable. It watches students using a webcam and listens through a microphone to detect any cheating. It can check if the right student is writing the exam and can find actions like speaking, looking away, or using a phone. The system reduces the need for human invigilators and saves time and effort. It also helps schools and colleges to conduct exams easily from anywhere. This smart solution makes online exams more honest and efficient.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50481" y="3784748"/>
            <a:ext cx="12387037" cy="2260303"/>
          </a:xfrm>
          <a:prstGeom prst="rect">
            <a:avLst/>
          </a:prstGeom>
        </p:spPr>
        <p:txBody>
          <a:bodyPr lIns="0" tIns="0" rIns="0" bIns="0" rtlCol="0" anchor="t">
            <a:spAutoFit/>
          </a:bodyPr>
          <a:lstStyle/>
          <a:p>
            <a:pPr algn="ctr">
              <a:lnSpc>
                <a:spcPts val="16641"/>
              </a:lnSpc>
            </a:pPr>
            <a:r>
              <a:rPr lang="en-US" sz="11886" b="1">
                <a:solidFill>
                  <a:srgbClr val="000000"/>
                </a:solidFill>
                <a:latin typeface="Times New Roman Bold"/>
                <a:ea typeface="Times New Roman Bold"/>
                <a:cs typeface="Times New Roman Bold"/>
                <a:sym typeface="Times New Roman Bold"/>
              </a:rPr>
              <a:t>THANK YOU</a:t>
            </a:r>
          </a:p>
        </p:txBody>
      </p:sp>
      <p:grpSp>
        <p:nvGrpSpPr>
          <p:cNvPr id="3" name="Group 3"/>
          <p:cNvGrpSpPr/>
          <p:nvPr/>
        </p:nvGrpSpPr>
        <p:grpSpPr>
          <a:xfrm>
            <a:off x="16718943" y="-989670"/>
            <a:ext cx="1080715" cy="2956684"/>
            <a:chOff x="0" y="0"/>
            <a:chExt cx="284633" cy="778715"/>
          </a:xfrm>
        </p:grpSpPr>
        <p:sp>
          <p:nvSpPr>
            <p:cNvPr id="4" name="Freeform 4"/>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346CFC"/>
            </a:solidFill>
          </p:spPr>
        </p:sp>
        <p:sp>
          <p:nvSpPr>
            <p:cNvPr id="5" name="TextBox 5"/>
            <p:cNvSpPr txBox="1"/>
            <p:nvPr/>
          </p:nvSpPr>
          <p:spPr>
            <a:xfrm>
              <a:off x="0" y="-76200"/>
              <a:ext cx="284633" cy="854915"/>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flipH="1">
            <a:off x="16144924" y="3071798"/>
            <a:ext cx="2143076"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7" name="Freeform 7"/>
          <p:cNvSpPr/>
          <p:nvPr/>
        </p:nvSpPr>
        <p:spPr>
          <a:xfrm>
            <a:off x="0" y="3071798"/>
            <a:ext cx="2071638"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8" name="Group 8"/>
          <p:cNvGrpSpPr/>
          <p:nvPr/>
        </p:nvGrpSpPr>
        <p:grpSpPr>
          <a:xfrm>
            <a:off x="488343" y="-989670"/>
            <a:ext cx="1080715" cy="2956684"/>
            <a:chOff x="0" y="0"/>
            <a:chExt cx="284633" cy="778715"/>
          </a:xfrm>
        </p:grpSpPr>
        <p:sp>
          <p:nvSpPr>
            <p:cNvPr id="9" name="Freeform 9"/>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346CFC"/>
            </a:solidFill>
          </p:spPr>
        </p:sp>
        <p:sp>
          <p:nvSpPr>
            <p:cNvPr id="10" name="TextBox 10"/>
            <p:cNvSpPr txBox="1"/>
            <p:nvPr/>
          </p:nvSpPr>
          <p:spPr>
            <a:xfrm>
              <a:off x="0" y="-76200"/>
              <a:ext cx="284633" cy="854915"/>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0" y="9081065"/>
            <a:ext cx="18288000" cy="1601753"/>
            <a:chOff x="0" y="0"/>
            <a:chExt cx="5095428" cy="421861"/>
          </a:xfrm>
        </p:grpSpPr>
        <p:sp>
          <p:nvSpPr>
            <p:cNvPr id="12" name="Freeform 12"/>
            <p:cNvSpPr/>
            <p:nvPr/>
          </p:nvSpPr>
          <p:spPr>
            <a:xfrm>
              <a:off x="0" y="0"/>
              <a:ext cx="5095428" cy="421861"/>
            </a:xfrm>
            <a:custGeom>
              <a:avLst/>
              <a:gdLst/>
              <a:ahLst/>
              <a:cxnLst/>
              <a:rect l="l" t="t" r="r" b="b"/>
              <a:pathLst>
                <a:path w="5095428" h="421861">
                  <a:moveTo>
                    <a:pt x="20409" y="0"/>
                  </a:moveTo>
                  <a:lnTo>
                    <a:pt x="5075020" y="0"/>
                  </a:lnTo>
                  <a:cubicBezTo>
                    <a:pt x="5086291" y="0"/>
                    <a:pt x="5095428" y="9137"/>
                    <a:pt x="5095428" y="20409"/>
                  </a:cubicBezTo>
                  <a:lnTo>
                    <a:pt x="5095428" y="401452"/>
                  </a:lnTo>
                  <a:cubicBezTo>
                    <a:pt x="5095428" y="406865"/>
                    <a:pt x="5093278" y="412056"/>
                    <a:pt x="5089451" y="415883"/>
                  </a:cubicBezTo>
                  <a:cubicBezTo>
                    <a:pt x="5085623" y="419711"/>
                    <a:pt x="5080432" y="421861"/>
                    <a:pt x="5075020" y="421861"/>
                  </a:cubicBezTo>
                  <a:lnTo>
                    <a:pt x="20409" y="421861"/>
                  </a:lnTo>
                  <a:cubicBezTo>
                    <a:pt x="14996" y="421861"/>
                    <a:pt x="9805" y="419711"/>
                    <a:pt x="5978" y="415883"/>
                  </a:cubicBezTo>
                  <a:cubicBezTo>
                    <a:pt x="2150" y="412056"/>
                    <a:pt x="0" y="406865"/>
                    <a:pt x="0" y="401452"/>
                  </a:cubicBezTo>
                  <a:lnTo>
                    <a:pt x="0" y="20409"/>
                  </a:lnTo>
                  <a:cubicBezTo>
                    <a:pt x="0" y="14996"/>
                    <a:pt x="2150" y="9805"/>
                    <a:pt x="5978" y="5978"/>
                  </a:cubicBezTo>
                  <a:cubicBezTo>
                    <a:pt x="9805" y="2150"/>
                    <a:pt x="14996" y="0"/>
                    <a:pt x="20409" y="0"/>
                  </a:cubicBezTo>
                  <a:close/>
                </a:path>
              </a:pathLst>
            </a:custGeom>
            <a:solidFill>
              <a:srgbClr val="346CFC"/>
            </a:solidFill>
            <a:ln w="47625" cap="rnd">
              <a:solidFill>
                <a:srgbClr val="000000"/>
              </a:solidFill>
              <a:prstDash val="solid"/>
              <a:round/>
            </a:ln>
          </p:spPr>
        </p:sp>
        <p:sp>
          <p:nvSpPr>
            <p:cNvPr id="13" name="TextBox 13"/>
            <p:cNvSpPr txBox="1"/>
            <p:nvPr/>
          </p:nvSpPr>
          <p:spPr>
            <a:xfrm>
              <a:off x="0" y="-76200"/>
              <a:ext cx="5095428" cy="498061"/>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52400" y="9228243"/>
            <a:ext cx="1203445" cy="1211157"/>
          </a:xfrm>
          <a:custGeom>
            <a:avLst/>
            <a:gdLst/>
            <a:ahLst/>
            <a:cxnLst/>
            <a:rect l="l" t="t" r="r" b="b"/>
            <a:pathLst>
              <a:path w="1203445" h="1211157">
                <a:moveTo>
                  <a:pt x="0" y="0"/>
                </a:moveTo>
                <a:lnTo>
                  <a:pt x="1203445" y="0"/>
                </a:lnTo>
                <a:lnTo>
                  <a:pt x="1203445" y="1211157"/>
                </a:lnTo>
                <a:lnTo>
                  <a:pt x="0" y="1211157"/>
                </a:lnTo>
                <a:lnTo>
                  <a:pt x="0" y="0"/>
                </a:lnTo>
                <a:close/>
              </a:path>
            </a:pathLst>
          </a:custGeom>
          <a:blipFill>
            <a:blip r:embed="rId4"/>
            <a:stretch>
              <a:fillRect t="-5106" b="-5106"/>
            </a:stretch>
          </a:blipFill>
        </p:spPr>
      </p:sp>
      <p:sp>
        <p:nvSpPr>
          <p:cNvPr id="15" name="TextBox 15"/>
          <p:cNvSpPr txBox="1"/>
          <p:nvPr/>
        </p:nvSpPr>
        <p:spPr>
          <a:xfrm>
            <a:off x="6152309" y="9293106"/>
            <a:ext cx="6288183" cy="874902"/>
          </a:xfrm>
          <a:prstGeom prst="rect">
            <a:avLst/>
          </a:prstGeom>
        </p:spPr>
        <p:txBody>
          <a:bodyPr lIns="0" tIns="0" rIns="0" bIns="0" rtlCol="0" anchor="t">
            <a:spAutoFit/>
          </a:bodyPr>
          <a:lstStyle/>
          <a:p>
            <a:pPr algn="ctr">
              <a:lnSpc>
                <a:spcPts val="6377"/>
              </a:lnSpc>
            </a:pPr>
            <a:r>
              <a:rPr lang="en-US" sz="4555" b="1">
                <a:solidFill>
                  <a:srgbClr val="FFFFFF"/>
                </a:solidFill>
                <a:latin typeface="Times New Roman Bold"/>
                <a:ea typeface="Times New Roman Bold"/>
                <a:cs typeface="Times New Roman Bold"/>
                <a:sym typeface="Times New Roman Bold"/>
              </a:rPr>
              <a:t>Dept of MCA</a:t>
            </a:r>
          </a:p>
        </p:txBody>
      </p:sp>
      <p:sp>
        <p:nvSpPr>
          <p:cNvPr id="16" name="TextBox 16"/>
          <p:cNvSpPr txBox="1"/>
          <p:nvPr/>
        </p:nvSpPr>
        <p:spPr>
          <a:xfrm>
            <a:off x="17411700" y="9385063"/>
            <a:ext cx="686061" cy="634982"/>
          </a:xfrm>
          <a:prstGeom prst="rect">
            <a:avLst/>
          </a:prstGeom>
        </p:spPr>
        <p:txBody>
          <a:bodyPr lIns="0" tIns="0" rIns="0" bIns="0" rtlCol="0" anchor="t">
            <a:spAutoFit/>
          </a:bodyPr>
          <a:lstStyle/>
          <a:p>
            <a:pPr algn="ctr">
              <a:lnSpc>
                <a:spcPts val="5203"/>
              </a:lnSpc>
            </a:pPr>
            <a:r>
              <a:rPr lang="en-US" sz="3716" b="1" smtClean="0">
                <a:solidFill>
                  <a:srgbClr val="FFFFFF"/>
                </a:solidFill>
                <a:latin typeface="Times New Roman Bold"/>
                <a:ea typeface="Times New Roman Bold"/>
                <a:cs typeface="Times New Roman Bold"/>
                <a:sym typeface="Times New Roman Bold"/>
              </a:rPr>
              <a:t>18</a:t>
            </a:r>
            <a:endParaRPr lang="en-US" sz="3716" b="1">
              <a:solidFill>
                <a:srgbClr val="FFFFFF"/>
              </a:solidFill>
              <a:latin typeface="Times New Roman Bold"/>
              <a:ea typeface="Times New Roman Bold"/>
              <a:cs typeface="Times New Roman Bold"/>
              <a:sym typeface="Times New Roman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928665"/>
            <a:ext cx="18288000" cy="1601753"/>
            <a:chOff x="0" y="0"/>
            <a:chExt cx="5095428" cy="421861"/>
          </a:xfrm>
        </p:grpSpPr>
        <p:sp>
          <p:nvSpPr>
            <p:cNvPr id="3" name="Freeform 3"/>
            <p:cNvSpPr/>
            <p:nvPr/>
          </p:nvSpPr>
          <p:spPr>
            <a:xfrm>
              <a:off x="0" y="0"/>
              <a:ext cx="5095428" cy="421861"/>
            </a:xfrm>
            <a:custGeom>
              <a:avLst/>
              <a:gdLst/>
              <a:ahLst/>
              <a:cxnLst/>
              <a:rect l="l" t="t" r="r" b="b"/>
              <a:pathLst>
                <a:path w="5095428" h="421861">
                  <a:moveTo>
                    <a:pt x="20409" y="0"/>
                  </a:moveTo>
                  <a:lnTo>
                    <a:pt x="5075020" y="0"/>
                  </a:lnTo>
                  <a:cubicBezTo>
                    <a:pt x="5086291" y="0"/>
                    <a:pt x="5095428" y="9137"/>
                    <a:pt x="5095428" y="20409"/>
                  </a:cubicBezTo>
                  <a:lnTo>
                    <a:pt x="5095428" y="401452"/>
                  </a:lnTo>
                  <a:cubicBezTo>
                    <a:pt x="5095428" y="406865"/>
                    <a:pt x="5093278" y="412056"/>
                    <a:pt x="5089451" y="415883"/>
                  </a:cubicBezTo>
                  <a:cubicBezTo>
                    <a:pt x="5085623" y="419711"/>
                    <a:pt x="5080432" y="421861"/>
                    <a:pt x="5075020" y="421861"/>
                  </a:cubicBezTo>
                  <a:lnTo>
                    <a:pt x="20409" y="421861"/>
                  </a:lnTo>
                  <a:cubicBezTo>
                    <a:pt x="14996" y="421861"/>
                    <a:pt x="9805" y="419711"/>
                    <a:pt x="5978" y="415883"/>
                  </a:cubicBezTo>
                  <a:cubicBezTo>
                    <a:pt x="2150" y="412056"/>
                    <a:pt x="0" y="406865"/>
                    <a:pt x="0" y="401452"/>
                  </a:cubicBezTo>
                  <a:lnTo>
                    <a:pt x="0" y="20409"/>
                  </a:lnTo>
                  <a:cubicBezTo>
                    <a:pt x="0" y="14996"/>
                    <a:pt x="2150" y="9805"/>
                    <a:pt x="5978" y="5978"/>
                  </a:cubicBezTo>
                  <a:cubicBezTo>
                    <a:pt x="9805" y="2150"/>
                    <a:pt x="14996" y="0"/>
                    <a:pt x="20409" y="0"/>
                  </a:cubicBezTo>
                  <a:close/>
                </a:path>
              </a:pathLst>
            </a:custGeom>
            <a:solidFill>
              <a:srgbClr val="346CFC"/>
            </a:solidFill>
            <a:ln w="47625" cap="rnd">
              <a:solidFill>
                <a:srgbClr val="000000"/>
              </a:solidFill>
              <a:prstDash val="solid"/>
              <a:round/>
            </a:ln>
          </p:spPr>
        </p:sp>
        <p:sp>
          <p:nvSpPr>
            <p:cNvPr id="4" name="TextBox 4"/>
            <p:cNvSpPr txBox="1"/>
            <p:nvPr/>
          </p:nvSpPr>
          <p:spPr>
            <a:xfrm>
              <a:off x="0" y="-76200"/>
              <a:ext cx="5095428" cy="498061"/>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0" y="9075843"/>
            <a:ext cx="1203445" cy="1211157"/>
          </a:xfrm>
          <a:custGeom>
            <a:avLst/>
            <a:gdLst/>
            <a:ahLst/>
            <a:cxnLst/>
            <a:rect l="l" t="t" r="r" b="b"/>
            <a:pathLst>
              <a:path w="1203445" h="1211157">
                <a:moveTo>
                  <a:pt x="0" y="0"/>
                </a:moveTo>
                <a:lnTo>
                  <a:pt x="1203445" y="0"/>
                </a:lnTo>
                <a:lnTo>
                  <a:pt x="1203445" y="1211157"/>
                </a:lnTo>
                <a:lnTo>
                  <a:pt x="0" y="1211157"/>
                </a:lnTo>
                <a:lnTo>
                  <a:pt x="0" y="0"/>
                </a:lnTo>
                <a:close/>
              </a:path>
            </a:pathLst>
          </a:custGeom>
          <a:blipFill>
            <a:blip r:embed="rId2"/>
            <a:stretch>
              <a:fillRect t="-5106" b="-5106"/>
            </a:stretch>
          </a:blipFill>
        </p:spPr>
      </p:sp>
      <p:sp>
        <p:nvSpPr>
          <p:cNvPr id="6" name="TextBox 6"/>
          <p:cNvSpPr txBox="1"/>
          <p:nvPr/>
        </p:nvSpPr>
        <p:spPr>
          <a:xfrm>
            <a:off x="5999909" y="9140706"/>
            <a:ext cx="6288183" cy="874902"/>
          </a:xfrm>
          <a:prstGeom prst="rect">
            <a:avLst/>
          </a:prstGeom>
        </p:spPr>
        <p:txBody>
          <a:bodyPr lIns="0" tIns="0" rIns="0" bIns="0" rtlCol="0" anchor="t">
            <a:spAutoFit/>
          </a:bodyPr>
          <a:lstStyle/>
          <a:p>
            <a:pPr algn="ctr">
              <a:lnSpc>
                <a:spcPts val="6377"/>
              </a:lnSpc>
            </a:pPr>
            <a:r>
              <a:rPr lang="en-US" sz="4555" b="1">
                <a:solidFill>
                  <a:srgbClr val="FFFFFF"/>
                </a:solidFill>
                <a:latin typeface="Times New Roman Bold"/>
                <a:ea typeface="Times New Roman Bold"/>
                <a:cs typeface="Times New Roman Bold"/>
                <a:sym typeface="Times New Roman Bold"/>
              </a:rPr>
              <a:t>Dept of MCA</a:t>
            </a:r>
          </a:p>
        </p:txBody>
      </p:sp>
      <p:sp>
        <p:nvSpPr>
          <p:cNvPr id="7" name="TextBox 7"/>
          <p:cNvSpPr txBox="1"/>
          <p:nvPr/>
        </p:nvSpPr>
        <p:spPr>
          <a:xfrm>
            <a:off x="17259300" y="9232663"/>
            <a:ext cx="686061" cy="715214"/>
          </a:xfrm>
          <a:prstGeom prst="rect">
            <a:avLst/>
          </a:prstGeom>
        </p:spPr>
        <p:txBody>
          <a:bodyPr lIns="0" tIns="0" rIns="0" bIns="0" rtlCol="0" anchor="t">
            <a:spAutoFit/>
          </a:bodyPr>
          <a:lstStyle/>
          <a:p>
            <a:pPr algn="ctr">
              <a:lnSpc>
                <a:spcPts val="5203"/>
              </a:lnSpc>
            </a:pPr>
            <a:r>
              <a:rPr lang="en-US" sz="3716" b="1">
                <a:solidFill>
                  <a:srgbClr val="FFFFFF"/>
                </a:solidFill>
                <a:latin typeface="Times New Roman Bold"/>
                <a:ea typeface="Times New Roman Bold"/>
                <a:cs typeface="Times New Roman Bold"/>
                <a:sym typeface="Times New Roman Bold"/>
              </a:rPr>
              <a:t>02</a:t>
            </a:r>
          </a:p>
        </p:txBody>
      </p:sp>
      <p:sp>
        <p:nvSpPr>
          <p:cNvPr id="8" name="TextBox 8"/>
          <p:cNvSpPr txBox="1"/>
          <p:nvPr/>
        </p:nvSpPr>
        <p:spPr>
          <a:xfrm>
            <a:off x="7292516" y="838200"/>
            <a:ext cx="3207747" cy="883859"/>
          </a:xfrm>
          <a:prstGeom prst="rect">
            <a:avLst/>
          </a:prstGeom>
        </p:spPr>
        <p:txBody>
          <a:bodyPr lIns="0" tIns="0" rIns="0" bIns="0" rtlCol="0" anchor="t">
            <a:spAutoFit/>
          </a:bodyPr>
          <a:lstStyle/>
          <a:p>
            <a:pPr algn="ctr">
              <a:lnSpc>
                <a:spcPts val="6408"/>
              </a:lnSpc>
            </a:pPr>
            <a:r>
              <a:rPr lang="en-US" sz="4577" b="1">
                <a:solidFill>
                  <a:srgbClr val="FF1E1B"/>
                </a:solidFill>
                <a:latin typeface="Times New Roman Bold"/>
                <a:ea typeface="Times New Roman Bold"/>
                <a:cs typeface="Times New Roman Bold"/>
                <a:sym typeface="Times New Roman Bold"/>
              </a:rPr>
              <a:t>ABSTRACT</a:t>
            </a:r>
          </a:p>
        </p:txBody>
      </p:sp>
      <p:sp>
        <p:nvSpPr>
          <p:cNvPr id="9" name="TextBox 9"/>
          <p:cNvSpPr txBox="1"/>
          <p:nvPr/>
        </p:nvSpPr>
        <p:spPr>
          <a:xfrm>
            <a:off x="1028700" y="1986188"/>
            <a:ext cx="16230600" cy="5519156"/>
          </a:xfrm>
          <a:prstGeom prst="rect">
            <a:avLst/>
          </a:prstGeom>
        </p:spPr>
        <p:txBody>
          <a:bodyPr lIns="0" tIns="0" rIns="0" bIns="0" rtlCol="0" anchor="t">
            <a:spAutoFit/>
          </a:bodyPr>
          <a:lstStyle/>
          <a:p>
            <a:pPr algn="just">
              <a:lnSpc>
                <a:spcPts val="5460"/>
              </a:lnSpc>
            </a:pPr>
            <a:r>
              <a:rPr lang="en-US" sz="3640">
                <a:solidFill>
                  <a:srgbClr val="000000"/>
                </a:solidFill>
                <a:latin typeface="Times New Roman"/>
                <a:ea typeface="Times New Roman"/>
                <a:cs typeface="Times New Roman"/>
                <a:sym typeface="Times New Roman"/>
              </a:rPr>
              <a:t>This project is about developing a vision and audio-based proctoring system for online examinations powered by artificial intelligence. The system works using a webcam and microphone to check if a student is cheating. This system is capable of detecting suspicious behaviors such as head and eye movements, multiple faces, foreign objects like mobile phones or books, and  unusual sounds like talking or other people in the room during examinations. This system acts like a human invigilator but without the need for someone to be there. It helps schools and colleges conduct safe and fair online exams while saving time and effort.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928665"/>
            <a:ext cx="18288000" cy="1601753"/>
            <a:chOff x="0" y="0"/>
            <a:chExt cx="5095428" cy="421861"/>
          </a:xfrm>
        </p:grpSpPr>
        <p:sp>
          <p:nvSpPr>
            <p:cNvPr id="3" name="Freeform 3"/>
            <p:cNvSpPr/>
            <p:nvPr/>
          </p:nvSpPr>
          <p:spPr>
            <a:xfrm>
              <a:off x="0" y="0"/>
              <a:ext cx="5095428" cy="421861"/>
            </a:xfrm>
            <a:custGeom>
              <a:avLst/>
              <a:gdLst/>
              <a:ahLst/>
              <a:cxnLst/>
              <a:rect l="l" t="t" r="r" b="b"/>
              <a:pathLst>
                <a:path w="5095428" h="421861">
                  <a:moveTo>
                    <a:pt x="20409" y="0"/>
                  </a:moveTo>
                  <a:lnTo>
                    <a:pt x="5075020" y="0"/>
                  </a:lnTo>
                  <a:cubicBezTo>
                    <a:pt x="5086291" y="0"/>
                    <a:pt x="5095428" y="9137"/>
                    <a:pt x="5095428" y="20409"/>
                  </a:cubicBezTo>
                  <a:lnTo>
                    <a:pt x="5095428" y="401452"/>
                  </a:lnTo>
                  <a:cubicBezTo>
                    <a:pt x="5095428" y="406865"/>
                    <a:pt x="5093278" y="412056"/>
                    <a:pt x="5089451" y="415883"/>
                  </a:cubicBezTo>
                  <a:cubicBezTo>
                    <a:pt x="5085623" y="419711"/>
                    <a:pt x="5080432" y="421861"/>
                    <a:pt x="5075020" y="421861"/>
                  </a:cubicBezTo>
                  <a:lnTo>
                    <a:pt x="20409" y="421861"/>
                  </a:lnTo>
                  <a:cubicBezTo>
                    <a:pt x="14996" y="421861"/>
                    <a:pt x="9805" y="419711"/>
                    <a:pt x="5978" y="415883"/>
                  </a:cubicBezTo>
                  <a:cubicBezTo>
                    <a:pt x="2150" y="412056"/>
                    <a:pt x="0" y="406865"/>
                    <a:pt x="0" y="401452"/>
                  </a:cubicBezTo>
                  <a:lnTo>
                    <a:pt x="0" y="20409"/>
                  </a:lnTo>
                  <a:cubicBezTo>
                    <a:pt x="0" y="14996"/>
                    <a:pt x="2150" y="9805"/>
                    <a:pt x="5978" y="5978"/>
                  </a:cubicBezTo>
                  <a:cubicBezTo>
                    <a:pt x="9805" y="2150"/>
                    <a:pt x="14996" y="0"/>
                    <a:pt x="20409" y="0"/>
                  </a:cubicBezTo>
                  <a:close/>
                </a:path>
              </a:pathLst>
            </a:custGeom>
            <a:solidFill>
              <a:srgbClr val="346CFC"/>
            </a:solidFill>
            <a:ln w="47625" cap="rnd">
              <a:solidFill>
                <a:srgbClr val="000000"/>
              </a:solidFill>
              <a:prstDash val="solid"/>
              <a:round/>
            </a:ln>
          </p:spPr>
        </p:sp>
        <p:sp>
          <p:nvSpPr>
            <p:cNvPr id="4" name="TextBox 4"/>
            <p:cNvSpPr txBox="1"/>
            <p:nvPr/>
          </p:nvSpPr>
          <p:spPr>
            <a:xfrm>
              <a:off x="0" y="-76200"/>
              <a:ext cx="5095428" cy="498061"/>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0" y="9075843"/>
            <a:ext cx="1203445" cy="1211157"/>
          </a:xfrm>
          <a:custGeom>
            <a:avLst/>
            <a:gdLst/>
            <a:ahLst/>
            <a:cxnLst/>
            <a:rect l="l" t="t" r="r" b="b"/>
            <a:pathLst>
              <a:path w="1203445" h="1211157">
                <a:moveTo>
                  <a:pt x="0" y="0"/>
                </a:moveTo>
                <a:lnTo>
                  <a:pt x="1203445" y="0"/>
                </a:lnTo>
                <a:lnTo>
                  <a:pt x="1203445" y="1211157"/>
                </a:lnTo>
                <a:lnTo>
                  <a:pt x="0" y="1211157"/>
                </a:lnTo>
                <a:lnTo>
                  <a:pt x="0" y="0"/>
                </a:lnTo>
                <a:close/>
              </a:path>
            </a:pathLst>
          </a:custGeom>
          <a:blipFill>
            <a:blip r:embed="rId2"/>
            <a:stretch>
              <a:fillRect t="-5106" b="-5106"/>
            </a:stretch>
          </a:blipFill>
        </p:spPr>
      </p:sp>
      <p:sp>
        <p:nvSpPr>
          <p:cNvPr id="6" name="TextBox 6"/>
          <p:cNvSpPr txBox="1"/>
          <p:nvPr/>
        </p:nvSpPr>
        <p:spPr>
          <a:xfrm>
            <a:off x="5999909" y="9140706"/>
            <a:ext cx="6288183" cy="874902"/>
          </a:xfrm>
          <a:prstGeom prst="rect">
            <a:avLst/>
          </a:prstGeom>
        </p:spPr>
        <p:txBody>
          <a:bodyPr lIns="0" tIns="0" rIns="0" bIns="0" rtlCol="0" anchor="t">
            <a:spAutoFit/>
          </a:bodyPr>
          <a:lstStyle/>
          <a:p>
            <a:pPr algn="ctr">
              <a:lnSpc>
                <a:spcPts val="6377"/>
              </a:lnSpc>
            </a:pPr>
            <a:r>
              <a:rPr lang="en-US" sz="4555" b="1">
                <a:solidFill>
                  <a:srgbClr val="FFFFFF"/>
                </a:solidFill>
                <a:latin typeface="Times New Roman Bold"/>
                <a:ea typeface="Times New Roman Bold"/>
                <a:cs typeface="Times New Roman Bold"/>
                <a:sym typeface="Times New Roman Bold"/>
              </a:rPr>
              <a:t>Dept of MCA</a:t>
            </a:r>
          </a:p>
        </p:txBody>
      </p:sp>
      <p:sp>
        <p:nvSpPr>
          <p:cNvPr id="7" name="TextBox 7"/>
          <p:cNvSpPr txBox="1"/>
          <p:nvPr/>
        </p:nvSpPr>
        <p:spPr>
          <a:xfrm>
            <a:off x="17259300" y="9232663"/>
            <a:ext cx="686061" cy="715214"/>
          </a:xfrm>
          <a:prstGeom prst="rect">
            <a:avLst/>
          </a:prstGeom>
        </p:spPr>
        <p:txBody>
          <a:bodyPr lIns="0" tIns="0" rIns="0" bIns="0" rtlCol="0" anchor="t">
            <a:spAutoFit/>
          </a:bodyPr>
          <a:lstStyle/>
          <a:p>
            <a:pPr algn="ctr">
              <a:lnSpc>
                <a:spcPts val="5203"/>
              </a:lnSpc>
            </a:pPr>
            <a:r>
              <a:rPr lang="en-US" sz="3716" b="1">
                <a:solidFill>
                  <a:srgbClr val="FFFFFF"/>
                </a:solidFill>
                <a:latin typeface="Times New Roman Bold"/>
                <a:ea typeface="Times New Roman Bold"/>
                <a:cs typeface="Times New Roman Bold"/>
                <a:sym typeface="Times New Roman Bold"/>
              </a:rPr>
              <a:t>03</a:t>
            </a:r>
          </a:p>
        </p:txBody>
      </p:sp>
      <p:sp>
        <p:nvSpPr>
          <p:cNvPr id="8" name="TextBox 8"/>
          <p:cNvSpPr txBox="1"/>
          <p:nvPr/>
        </p:nvSpPr>
        <p:spPr>
          <a:xfrm>
            <a:off x="6646212" y="838200"/>
            <a:ext cx="4995575" cy="883859"/>
          </a:xfrm>
          <a:prstGeom prst="rect">
            <a:avLst/>
          </a:prstGeom>
        </p:spPr>
        <p:txBody>
          <a:bodyPr lIns="0" tIns="0" rIns="0" bIns="0" rtlCol="0" anchor="t">
            <a:spAutoFit/>
          </a:bodyPr>
          <a:lstStyle/>
          <a:p>
            <a:pPr algn="ctr">
              <a:lnSpc>
                <a:spcPts val="6408"/>
              </a:lnSpc>
            </a:pPr>
            <a:r>
              <a:rPr lang="en-US" sz="4577" b="1">
                <a:solidFill>
                  <a:srgbClr val="FF1E1B"/>
                </a:solidFill>
                <a:latin typeface="Times New Roman Bold"/>
                <a:ea typeface="Times New Roman Bold"/>
                <a:cs typeface="Times New Roman Bold"/>
                <a:sym typeface="Times New Roman Bold"/>
              </a:rPr>
              <a:t>INTRODUCTION</a:t>
            </a:r>
          </a:p>
        </p:txBody>
      </p:sp>
      <p:sp>
        <p:nvSpPr>
          <p:cNvPr id="9" name="TextBox 9"/>
          <p:cNvSpPr txBox="1"/>
          <p:nvPr/>
        </p:nvSpPr>
        <p:spPr>
          <a:xfrm>
            <a:off x="1028700" y="1794259"/>
            <a:ext cx="16230600" cy="6890756"/>
          </a:xfrm>
          <a:prstGeom prst="rect">
            <a:avLst/>
          </a:prstGeom>
        </p:spPr>
        <p:txBody>
          <a:bodyPr lIns="0" tIns="0" rIns="0" bIns="0" rtlCol="0" anchor="t">
            <a:spAutoFit/>
          </a:bodyPr>
          <a:lstStyle/>
          <a:p>
            <a:pPr algn="just">
              <a:lnSpc>
                <a:spcPts val="5460"/>
              </a:lnSpc>
            </a:pPr>
            <a:r>
              <a:rPr lang="en-US" sz="3640">
                <a:solidFill>
                  <a:srgbClr val="000000"/>
                </a:solidFill>
                <a:latin typeface="Times New Roman"/>
                <a:ea typeface="Times New Roman"/>
                <a:cs typeface="Times New Roman"/>
                <a:sym typeface="Times New Roman"/>
              </a:rPr>
              <a:t>With the rise of online education and remote learning, conducting secure and fair examinations has become a major challenge. Traditional methods of exam monitoring, which rely on human invigilators, are not practical for large-scale or remote exams. They are time-consuming, costly, and often fail to prevent dishonest practices. To address these issues, this project proposes an AI-powered online proctoring system that can automatically monitor students in real time. By using webcam and microphone data, the system can detect suspicious behavior such as unusual movements, the presence of additional people, or unauthorized devices. This smart solution aims to ensure the credibility of online exams while reducing the need for constant human supervision.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928665"/>
            <a:ext cx="18288000" cy="1601753"/>
            <a:chOff x="0" y="0"/>
            <a:chExt cx="5095428" cy="421861"/>
          </a:xfrm>
        </p:grpSpPr>
        <p:sp>
          <p:nvSpPr>
            <p:cNvPr id="3" name="Freeform 3"/>
            <p:cNvSpPr/>
            <p:nvPr/>
          </p:nvSpPr>
          <p:spPr>
            <a:xfrm>
              <a:off x="0" y="0"/>
              <a:ext cx="5095428" cy="421861"/>
            </a:xfrm>
            <a:custGeom>
              <a:avLst/>
              <a:gdLst/>
              <a:ahLst/>
              <a:cxnLst/>
              <a:rect l="l" t="t" r="r" b="b"/>
              <a:pathLst>
                <a:path w="5095428" h="421861">
                  <a:moveTo>
                    <a:pt x="20409" y="0"/>
                  </a:moveTo>
                  <a:lnTo>
                    <a:pt x="5075020" y="0"/>
                  </a:lnTo>
                  <a:cubicBezTo>
                    <a:pt x="5086291" y="0"/>
                    <a:pt x="5095428" y="9137"/>
                    <a:pt x="5095428" y="20409"/>
                  </a:cubicBezTo>
                  <a:lnTo>
                    <a:pt x="5095428" y="401452"/>
                  </a:lnTo>
                  <a:cubicBezTo>
                    <a:pt x="5095428" y="406865"/>
                    <a:pt x="5093278" y="412056"/>
                    <a:pt x="5089451" y="415883"/>
                  </a:cubicBezTo>
                  <a:cubicBezTo>
                    <a:pt x="5085623" y="419711"/>
                    <a:pt x="5080432" y="421861"/>
                    <a:pt x="5075020" y="421861"/>
                  </a:cubicBezTo>
                  <a:lnTo>
                    <a:pt x="20409" y="421861"/>
                  </a:lnTo>
                  <a:cubicBezTo>
                    <a:pt x="14996" y="421861"/>
                    <a:pt x="9805" y="419711"/>
                    <a:pt x="5978" y="415883"/>
                  </a:cubicBezTo>
                  <a:cubicBezTo>
                    <a:pt x="2150" y="412056"/>
                    <a:pt x="0" y="406865"/>
                    <a:pt x="0" y="401452"/>
                  </a:cubicBezTo>
                  <a:lnTo>
                    <a:pt x="0" y="20409"/>
                  </a:lnTo>
                  <a:cubicBezTo>
                    <a:pt x="0" y="14996"/>
                    <a:pt x="2150" y="9805"/>
                    <a:pt x="5978" y="5978"/>
                  </a:cubicBezTo>
                  <a:cubicBezTo>
                    <a:pt x="9805" y="2150"/>
                    <a:pt x="14996" y="0"/>
                    <a:pt x="20409" y="0"/>
                  </a:cubicBezTo>
                  <a:close/>
                </a:path>
              </a:pathLst>
            </a:custGeom>
            <a:solidFill>
              <a:srgbClr val="346CFC"/>
            </a:solidFill>
            <a:ln w="47625" cap="rnd">
              <a:solidFill>
                <a:srgbClr val="000000"/>
              </a:solidFill>
              <a:prstDash val="solid"/>
              <a:round/>
            </a:ln>
          </p:spPr>
        </p:sp>
        <p:sp>
          <p:nvSpPr>
            <p:cNvPr id="4" name="TextBox 4"/>
            <p:cNvSpPr txBox="1"/>
            <p:nvPr/>
          </p:nvSpPr>
          <p:spPr>
            <a:xfrm>
              <a:off x="0" y="-76200"/>
              <a:ext cx="5095428" cy="498061"/>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0" y="9075843"/>
            <a:ext cx="1203445" cy="1211157"/>
          </a:xfrm>
          <a:custGeom>
            <a:avLst/>
            <a:gdLst/>
            <a:ahLst/>
            <a:cxnLst/>
            <a:rect l="l" t="t" r="r" b="b"/>
            <a:pathLst>
              <a:path w="1203445" h="1211157">
                <a:moveTo>
                  <a:pt x="0" y="0"/>
                </a:moveTo>
                <a:lnTo>
                  <a:pt x="1203445" y="0"/>
                </a:lnTo>
                <a:lnTo>
                  <a:pt x="1203445" y="1211157"/>
                </a:lnTo>
                <a:lnTo>
                  <a:pt x="0" y="1211157"/>
                </a:lnTo>
                <a:lnTo>
                  <a:pt x="0" y="0"/>
                </a:lnTo>
                <a:close/>
              </a:path>
            </a:pathLst>
          </a:custGeom>
          <a:blipFill>
            <a:blip r:embed="rId2"/>
            <a:stretch>
              <a:fillRect t="-5106" b="-5106"/>
            </a:stretch>
          </a:blipFill>
        </p:spPr>
      </p:sp>
      <p:sp>
        <p:nvSpPr>
          <p:cNvPr id="6" name="TextBox 6"/>
          <p:cNvSpPr txBox="1"/>
          <p:nvPr/>
        </p:nvSpPr>
        <p:spPr>
          <a:xfrm>
            <a:off x="5999909" y="9140706"/>
            <a:ext cx="6288183" cy="874902"/>
          </a:xfrm>
          <a:prstGeom prst="rect">
            <a:avLst/>
          </a:prstGeom>
        </p:spPr>
        <p:txBody>
          <a:bodyPr lIns="0" tIns="0" rIns="0" bIns="0" rtlCol="0" anchor="t">
            <a:spAutoFit/>
          </a:bodyPr>
          <a:lstStyle/>
          <a:p>
            <a:pPr algn="ctr">
              <a:lnSpc>
                <a:spcPts val="6377"/>
              </a:lnSpc>
            </a:pPr>
            <a:r>
              <a:rPr lang="en-US" sz="4555" b="1">
                <a:solidFill>
                  <a:srgbClr val="FFFFFF"/>
                </a:solidFill>
                <a:latin typeface="Times New Roman Bold"/>
                <a:ea typeface="Times New Roman Bold"/>
                <a:cs typeface="Times New Roman Bold"/>
                <a:sym typeface="Times New Roman Bold"/>
              </a:rPr>
              <a:t>Dept of MCA</a:t>
            </a:r>
          </a:p>
        </p:txBody>
      </p:sp>
      <p:sp>
        <p:nvSpPr>
          <p:cNvPr id="7" name="TextBox 7"/>
          <p:cNvSpPr txBox="1"/>
          <p:nvPr/>
        </p:nvSpPr>
        <p:spPr>
          <a:xfrm>
            <a:off x="17259300" y="9232663"/>
            <a:ext cx="686061" cy="715214"/>
          </a:xfrm>
          <a:prstGeom prst="rect">
            <a:avLst/>
          </a:prstGeom>
        </p:spPr>
        <p:txBody>
          <a:bodyPr lIns="0" tIns="0" rIns="0" bIns="0" rtlCol="0" anchor="t">
            <a:spAutoFit/>
          </a:bodyPr>
          <a:lstStyle/>
          <a:p>
            <a:pPr algn="ctr">
              <a:lnSpc>
                <a:spcPts val="5203"/>
              </a:lnSpc>
            </a:pPr>
            <a:r>
              <a:rPr lang="en-US" sz="3716" b="1">
                <a:solidFill>
                  <a:srgbClr val="FFFFFF"/>
                </a:solidFill>
                <a:latin typeface="Times New Roman Bold"/>
                <a:ea typeface="Times New Roman Bold"/>
                <a:cs typeface="Times New Roman Bold"/>
                <a:sym typeface="Times New Roman Bold"/>
              </a:rPr>
              <a:t>04</a:t>
            </a:r>
          </a:p>
        </p:txBody>
      </p:sp>
      <p:sp>
        <p:nvSpPr>
          <p:cNvPr id="8" name="TextBox 8"/>
          <p:cNvSpPr txBox="1"/>
          <p:nvPr/>
        </p:nvSpPr>
        <p:spPr>
          <a:xfrm>
            <a:off x="6218522" y="838200"/>
            <a:ext cx="5850957" cy="883859"/>
          </a:xfrm>
          <a:prstGeom prst="rect">
            <a:avLst/>
          </a:prstGeom>
        </p:spPr>
        <p:txBody>
          <a:bodyPr lIns="0" tIns="0" rIns="0" bIns="0" rtlCol="0" anchor="t">
            <a:spAutoFit/>
          </a:bodyPr>
          <a:lstStyle/>
          <a:p>
            <a:pPr algn="ctr">
              <a:lnSpc>
                <a:spcPts val="6408"/>
              </a:lnSpc>
            </a:pPr>
            <a:r>
              <a:rPr lang="en-US" sz="4577" b="1">
                <a:solidFill>
                  <a:srgbClr val="FF1E1B"/>
                </a:solidFill>
                <a:latin typeface="Times New Roman Bold"/>
                <a:ea typeface="Times New Roman Bold"/>
                <a:cs typeface="Times New Roman Bold"/>
                <a:sym typeface="Times New Roman Bold"/>
              </a:rPr>
              <a:t>EXISTING SYSTEM</a:t>
            </a:r>
          </a:p>
        </p:txBody>
      </p:sp>
      <p:sp>
        <p:nvSpPr>
          <p:cNvPr id="9" name="TextBox 9"/>
          <p:cNvSpPr txBox="1"/>
          <p:nvPr/>
        </p:nvSpPr>
        <p:spPr>
          <a:xfrm>
            <a:off x="1028700" y="2130160"/>
            <a:ext cx="12651504" cy="4190116"/>
          </a:xfrm>
          <a:prstGeom prst="rect">
            <a:avLst/>
          </a:prstGeom>
        </p:spPr>
        <p:txBody>
          <a:bodyPr lIns="0" tIns="0" rIns="0" bIns="0" rtlCol="0" anchor="t">
            <a:spAutoFit/>
          </a:bodyPr>
          <a:lstStyle/>
          <a:p>
            <a:pPr marL="785932" lvl="1" indent="-392966" algn="just">
              <a:lnSpc>
                <a:spcPts val="6625"/>
              </a:lnSpc>
              <a:buFont typeface="Arial"/>
              <a:buChar char="•"/>
            </a:pPr>
            <a:r>
              <a:rPr lang="en-US" sz="3640">
                <a:solidFill>
                  <a:srgbClr val="000000"/>
                </a:solidFill>
                <a:latin typeface="Times New Roman"/>
                <a:ea typeface="Times New Roman"/>
                <a:cs typeface="Times New Roman"/>
                <a:sym typeface="Times New Roman"/>
              </a:rPr>
              <a:t>Requires human invigilators for monitoring</a:t>
            </a:r>
          </a:p>
          <a:p>
            <a:pPr marL="785932" lvl="1" indent="-392966" algn="just">
              <a:lnSpc>
                <a:spcPts val="6625"/>
              </a:lnSpc>
              <a:buFont typeface="Arial"/>
              <a:buChar char="•"/>
            </a:pPr>
            <a:r>
              <a:rPr lang="en-US" sz="3640">
                <a:solidFill>
                  <a:srgbClr val="000000"/>
                </a:solidFill>
                <a:latin typeface="Times New Roman"/>
                <a:ea typeface="Times New Roman"/>
                <a:cs typeface="Times New Roman"/>
                <a:sym typeface="Times New Roman"/>
              </a:rPr>
              <a:t>Need for continuous human attention throughout the exam</a:t>
            </a:r>
          </a:p>
          <a:p>
            <a:pPr marL="785932" lvl="1" indent="-392966" algn="just">
              <a:lnSpc>
                <a:spcPts val="6625"/>
              </a:lnSpc>
              <a:buFont typeface="Arial"/>
              <a:buChar char="•"/>
            </a:pPr>
            <a:r>
              <a:rPr lang="en-US" sz="3640">
                <a:solidFill>
                  <a:srgbClr val="000000"/>
                </a:solidFill>
                <a:latin typeface="Times New Roman"/>
                <a:ea typeface="Times New Roman"/>
                <a:cs typeface="Times New Roman"/>
                <a:sym typeface="Times New Roman"/>
              </a:rPr>
              <a:t>Difficulty in tracking multiple students simultaneously</a:t>
            </a:r>
          </a:p>
          <a:p>
            <a:pPr marL="785932" lvl="1" indent="-392966" algn="just">
              <a:lnSpc>
                <a:spcPts val="6625"/>
              </a:lnSpc>
              <a:buFont typeface="Arial"/>
              <a:buChar char="•"/>
            </a:pPr>
            <a:r>
              <a:rPr lang="en-US" sz="3640">
                <a:solidFill>
                  <a:srgbClr val="000000"/>
                </a:solidFill>
                <a:latin typeface="Times New Roman"/>
                <a:ea typeface="Times New Roman"/>
                <a:cs typeface="Times New Roman"/>
                <a:sym typeface="Times New Roman"/>
              </a:rPr>
              <a:t>Challenging to track facial expressions and eye movements</a:t>
            </a:r>
          </a:p>
          <a:p>
            <a:pPr marL="785932" lvl="1" indent="-392966" algn="just">
              <a:lnSpc>
                <a:spcPts val="6625"/>
              </a:lnSpc>
              <a:buFont typeface="Arial"/>
              <a:buChar char="•"/>
            </a:pPr>
            <a:r>
              <a:rPr lang="en-US" sz="3640">
                <a:solidFill>
                  <a:srgbClr val="000000"/>
                </a:solidFill>
                <a:latin typeface="Times New Roman"/>
                <a:ea typeface="Times New Roman"/>
                <a:cs typeface="Times New Roman"/>
                <a:sym typeface="Times New Roman"/>
              </a:rPr>
              <a:t>Lack of real-time detection of cheating incidents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928665"/>
            <a:ext cx="18288000" cy="1601753"/>
            <a:chOff x="0" y="0"/>
            <a:chExt cx="5095428" cy="421861"/>
          </a:xfrm>
        </p:grpSpPr>
        <p:sp>
          <p:nvSpPr>
            <p:cNvPr id="3" name="Freeform 3"/>
            <p:cNvSpPr/>
            <p:nvPr/>
          </p:nvSpPr>
          <p:spPr>
            <a:xfrm>
              <a:off x="0" y="0"/>
              <a:ext cx="5095428" cy="421861"/>
            </a:xfrm>
            <a:custGeom>
              <a:avLst/>
              <a:gdLst/>
              <a:ahLst/>
              <a:cxnLst/>
              <a:rect l="l" t="t" r="r" b="b"/>
              <a:pathLst>
                <a:path w="5095428" h="421861">
                  <a:moveTo>
                    <a:pt x="20409" y="0"/>
                  </a:moveTo>
                  <a:lnTo>
                    <a:pt x="5075020" y="0"/>
                  </a:lnTo>
                  <a:cubicBezTo>
                    <a:pt x="5086291" y="0"/>
                    <a:pt x="5095428" y="9137"/>
                    <a:pt x="5095428" y="20409"/>
                  </a:cubicBezTo>
                  <a:lnTo>
                    <a:pt x="5095428" y="401452"/>
                  </a:lnTo>
                  <a:cubicBezTo>
                    <a:pt x="5095428" y="406865"/>
                    <a:pt x="5093278" y="412056"/>
                    <a:pt x="5089451" y="415883"/>
                  </a:cubicBezTo>
                  <a:cubicBezTo>
                    <a:pt x="5085623" y="419711"/>
                    <a:pt x="5080432" y="421861"/>
                    <a:pt x="5075020" y="421861"/>
                  </a:cubicBezTo>
                  <a:lnTo>
                    <a:pt x="20409" y="421861"/>
                  </a:lnTo>
                  <a:cubicBezTo>
                    <a:pt x="14996" y="421861"/>
                    <a:pt x="9805" y="419711"/>
                    <a:pt x="5978" y="415883"/>
                  </a:cubicBezTo>
                  <a:cubicBezTo>
                    <a:pt x="2150" y="412056"/>
                    <a:pt x="0" y="406865"/>
                    <a:pt x="0" y="401452"/>
                  </a:cubicBezTo>
                  <a:lnTo>
                    <a:pt x="0" y="20409"/>
                  </a:lnTo>
                  <a:cubicBezTo>
                    <a:pt x="0" y="14996"/>
                    <a:pt x="2150" y="9805"/>
                    <a:pt x="5978" y="5978"/>
                  </a:cubicBezTo>
                  <a:cubicBezTo>
                    <a:pt x="9805" y="2150"/>
                    <a:pt x="14996" y="0"/>
                    <a:pt x="20409" y="0"/>
                  </a:cubicBezTo>
                  <a:close/>
                </a:path>
              </a:pathLst>
            </a:custGeom>
            <a:solidFill>
              <a:srgbClr val="346CFC"/>
            </a:solidFill>
            <a:ln w="47625" cap="rnd">
              <a:solidFill>
                <a:srgbClr val="000000"/>
              </a:solidFill>
              <a:prstDash val="solid"/>
              <a:round/>
            </a:ln>
          </p:spPr>
        </p:sp>
        <p:sp>
          <p:nvSpPr>
            <p:cNvPr id="4" name="TextBox 4"/>
            <p:cNvSpPr txBox="1"/>
            <p:nvPr/>
          </p:nvSpPr>
          <p:spPr>
            <a:xfrm>
              <a:off x="0" y="-76200"/>
              <a:ext cx="5095428" cy="498061"/>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0" y="9075843"/>
            <a:ext cx="1203445" cy="1211157"/>
          </a:xfrm>
          <a:custGeom>
            <a:avLst/>
            <a:gdLst/>
            <a:ahLst/>
            <a:cxnLst/>
            <a:rect l="l" t="t" r="r" b="b"/>
            <a:pathLst>
              <a:path w="1203445" h="1211157">
                <a:moveTo>
                  <a:pt x="0" y="0"/>
                </a:moveTo>
                <a:lnTo>
                  <a:pt x="1203445" y="0"/>
                </a:lnTo>
                <a:lnTo>
                  <a:pt x="1203445" y="1211157"/>
                </a:lnTo>
                <a:lnTo>
                  <a:pt x="0" y="1211157"/>
                </a:lnTo>
                <a:lnTo>
                  <a:pt x="0" y="0"/>
                </a:lnTo>
                <a:close/>
              </a:path>
            </a:pathLst>
          </a:custGeom>
          <a:blipFill>
            <a:blip r:embed="rId2"/>
            <a:stretch>
              <a:fillRect t="-5106" b="-5106"/>
            </a:stretch>
          </a:blipFill>
        </p:spPr>
      </p:sp>
      <p:sp>
        <p:nvSpPr>
          <p:cNvPr id="6" name="TextBox 6"/>
          <p:cNvSpPr txBox="1"/>
          <p:nvPr/>
        </p:nvSpPr>
        <p:spPr>
          <a:xfrm>
            <a:off x="5999909" y="9140706"/>
            <a:ext cx="6288183" cy="874902"/>
          </a:xfrm>
          <a:prstGeom prst="rect">
            <a:avLst/>
          </a:prstGeom>
        </p:spPr>
        <p:txBody>
          <a:bodyPr lIns="0" tIns="0" rIns="0" bIns="0" rtlCol="0" anchor="t">
            <a:spAutoFit/>
          </a:bodyPr>
          <a:lstStyle/>
          <a:p>
            <a:pPr algn="ctr">
              <a:lnSpc>
                <a:spcPts val="6377"/>
              </a:lnSpc>
            </a:pPr>
            <a:r>
              <a:rPr lang="en-US" sz="4555" b="1">
                <a:solidFill>
                  <a:srgbClr val="FFFFFF"/>
                </a:solidFill>
                <a:latin typeface="Times New Roman Bold"/>
                <a:ea typeface="Times New Roman Bold"/>
                <a:cs typeface="Times New Roman Bold"/>
                <a:sym typeface="Times New Roman Bold"/>
              </a:rPr>
              <a:t>Dept of MCA</a:t>
            </a:r>
          </a:p>
        </p:txBody>
      </p:sp>
      <p:sp>
        <p:nvSpPr>
          <p:cNvPr id="7" name="TextBox 7"/>
          <p:cNvSpPr txBox="1"/>
          <p:nvPr/>
        </p:nvSpPr>
        <p:spPr>
          <a:xfrm>
            <a:off x="17259300" y="9232663"/>
            <a:ext cx="686061" cy="715214"/>
          </a:xfrm>
          <a:prstGeom prst="rect">
            <a:avLst/>
          </a:prstGeom>
        </p:spPr>
        <p:txBody>
          <a:bodyPr lIns="0" tIns="0" rIns="0" bIns="0" rtlCol="0" anchor="t">
            <a:spAutoFit/>
          </a:bodyPr>
          <a:lstStyle/>
          <a:p>
            <a:pPr algn="ctr">
              <a:lnSpc>
                <a:spcPts val="5203"/>
              </a:lnSpc>
            </a:pPr>
            <a:r>
              <a:rPr lang="en-US" sz="3716" b="1">
                <a:solidFill>
                  <a:srgbClr val="FFFFFF"/>
                </a:solidFill>
                <a:latin typeface="Times New Roman Bold"/>
                <a:ea typeface="Times New Roman Bold"/>
                <a:cs typeface="Times New Roman Bold"/>
                <a:sym typeface="Times New Roman Bold"/>
              </a:rPr>
              <a:t>05</a:t>
            </a:r>
          </a:p>
        </p:txBody>
      </p:sp>
      <p:sp>
        <p:nvSpPr>
          <p:cNvPr id="8" name="TextBox 8"/>
          <p:cNvSpPr txBox="1"/>
          <p:nvPr/>
        </p:nvSpPr>
        <p:spPr>
          <a:xfrm>
            <a:off x="6218522" y="838200"/>
            <a:ext cx="5850957" cy="883859"/>
          </a:xfrm>
          <a:prstGeom prst="rect">
            <a:avLst/>
          </a:prstGeom>
        </p:spPr>
        <p:txBody>
          <a:bodyPr lIns="0" tIns="0" rIns="0" bIns="0" rtlCol="0" anchor="t">
            <a:spAutoFit/>
          </a:bodyPr>
          <a:lstStyle/>
          <a:p>
            <a:pPr algn="ctr">
              <a:lnSpc>
                <a:spcPts val="6408"/>
              </a:lnSpc>
            </a:pPr>
            <a:r>
              <a:rPr lang="en-US" sz="4577" b="1">
                <a:solidFill>
                  <a:srgbClr val="FF1E1B"/>
                </a:solidFill>
                <a:latin typeface="Times New Roman Bold"/>
                <a:ea typeface="Times New Roman Bold"/>
                <a:cs typeface="Times New Roman Bold"/>
                <a:sym typeface="Times New Roman Bold"/>
              </a:rPr>
              <a:t>DISADVANTAGES</a:t>
            </a:r>
          </a:p>
        </p:txBody>
      </p:sp>
      <p:sp>
        <p:nvSpPr>
          <p:cNvPr id="9" name="TextBox 9"/>
          <p:cNvSpPr txBox="1"/>
          <p:nvPr/>
        </p:nvSpPr>
        <p:spPr>
          <a:xfrm>
            <a:off x="1028700" y="2130160"/>
            <a:ext cx="14632387" cy="4190116"/>
          </a:xfrm>
          <a:prstGeom prst="rect">
            <a:avLst/>
          </a:prstGeom>
        </p:spPr>
        <p:txBody>
          <a:bodyPr lIns="0" tIns="0" rIns="0" bIns="0" rtlCol="0" anchor="t">
            <a:spAutoFit/>
          </a:bodyPr>
          <a:lstStyle/>
          <a:p>
            <a:pPr marL="785932" lvl="1" indent="-392966" algn="just">
              <a:lnSpc>
                <a:spcPts val="6625"/>
              </a:lnSpc>
              <a:buFont typeface="Arial"/>
              <a:buChar char="•"/>
            </a:pPr>
            <a:r>
              <a:rPr lang="en-US" sz="3640">
                <a:solidFill>
                  <a:srgbClr val="000000"/>
                </a:solidFill>
                <a:latin typeface="Times New Roman"/>
                <a:ea typeface="Times New Roman"/>
                <a:cs typeface="Times New Roman"/>
                <a:sym typeface="Times New Roman"/>
              </a:rPr>
              <a:t>High cost of employing human proctors for every exam</a:t>
            </a:r>
          </a:p>
          <a:p>
            <a:pPr marL="785932" lvl="1" indent="-392966" algn="just">
              <a:lnSpc>
                <a:spcPts val="6625"/>
              </a:lnSpc>
              <a:buFont typeface="Arial"/>
              <a:buChar char="•"/>
            </a:pPr>
            <a:r>
              <a:rPr lang="en-US" sz="3640">
                <a:solidFill>
                  <a:srgbClr val="000000"/>
                </a:solidFill>
                <a:latin typeface="Times New Roman"/>
                <a:ea typeface="Times New Roman"/>
                <a:cs typeface="Times New Roman"/>
                <a:sym typeface="Times New Roman"/>
              </a:rPr>
              <a:t>Limited real-time tracking; cheating may go unnoticed</a:t>
            </a:r>
          </a:p>
          <a:p>
            <a:pPr marL="785932" lvl="1" indent="-392966" algn="just">
              <a:lnSpc>
                <a:spcPts val="6625"/>
              </a:lnSpc>
              <a:buFont typeface="Arial"/>
              <a:buChar char="•"/>
            </a:pPr>
            <a:r>
              <a:rPr lang="en-US" sz="3640">
                <a:solidFill>
                  <a:srgbClr val="000000"/>
                </a:solidFill>
                <a:latin typeface="Times New Roman"/>
                <a:ea typeface="Times New Roman"/>
                <a:cs typeface="Times New Roman"/>
                <a:sym typeface="Times New Roman"/>
              </a:rPr>
              <a:t>Inability to detect background noise or off-screen activity</a:t>
            </a:r>
          </a:p>
          <a:p>
            <a:pPr marL="785932" lvl="1" indent="-392966" algn="just">
              <a:lnSpc>
                <a:spcPts val="6625"/>
              </a:lnSpc>
              <a:buFont typeface="Arial"/>
              <a:buChar char="•"/>
            </a:pPr>
            <a:r>
              <a:rPr lang="en-US" sz="3640">
                <a:solidFill>
                  <a:srgbClr val="000000"/>
                </a:solidFill>
                <a:latin typeface="Times New Roman"/>
                <a:ea typeface="Times New Roman"/>
                <a:cs typeface="Times New Roman"/>
                <a:sym typeface="Times New Roman"/>
              </a:rPr>
              <a:t>Rescheduling or canceling exams is challenging and time-consuming</a:t>
            </a:r>
          </a:p>
          <a:p>
            <a:pPr marL="785932" lvl="1" indent="-392966" algn="just">
              <a:lnSpc>
                <a:spcPts val="6625"/>
              </a:lnSpc>
              <a:buFont typeface="Arial"/>
              <a:buChar char="•"/>
            </a:pPr>
            <a:r>
              <a:rPr lang="en-US" sz="3640">
                <a:solidFill>
                  <a:srgbClr val="000000"/>
                </a:solidFill>
                <a:latin typeface="Times New Roman"/>
                <a:ea typeface="Times New Roman"/>
                <a:cs typeface="Times New Roman"/>
                <a:sym typeface="Times New Roman"/>
              </a:rPr>
              <a:t>Human distraction can lead to missed cheating attempts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928665"/>
            <a:ext cx="18288000" cy="1601753"/>
            <a:chOff x="0" y="0"/>
            <a:chExt cx="5095428" cy="421861"/>
          </a:xfrm>
        </p:grpSpPr>
        <p:sp>
          <p:nvSpPr>
            <p:cNvPr id="3" name="Freeform 3"/>
            <p:cNvSpPr/>
            <p:nvPr/>
          </p:nvSpPr>
          <p:spPr>
            <a:xfrm>
              <a:off x="0" y="0"/>
              <a:ext cx="5095428" cy="421861"/>
            </a:xfrm>
            <a:custGeom>
              <a:avLst/>
              <a:gdLst/>
              <a:ahLst/>
              <a:cxnLst/>
              <a:rect l="l" t="t" r="r" b="b"/>
              <a:pathLst>
                <a:path w="5095428" h="421861">
                  <a:moveTo>
                    <a:pt x="20409" y="0"/>
                  </a:moveTo>
                  <a:lnTo>
                    <a:pt x="5075020" y="0"/>
                  </a:lnTo>
                  <a:cubicBezTo>
                    <a:pt x="5086291" y="0"/>
                    <a:pt x="5095428" y="9137"/>
                    <a:pt x="5095428" y="20409"/>
                  </a:cubicBezTo>
                  <a:lnTo>
                    <a:pt x="5095428" y="401452"/>
                  </a:lnTo>
                  <a:cubicBezTo>
                    <a:pt x="5095428" y="406865"/>
                    <a:pt x="5093278" y="412056"/>
                    <a:pt x="5089451" y="415883"/>
                  </a:cubicBezTo>
                  <a:cubicBezTo>
                    <a:pt x="5085623" y="419711"/>
                    <a:pt x="5080432" y="421861"/>
                    <a:pt x="5075020" y="421861"/>
                  </a:cubicBezTo>
                  <a:lnTo>
                    <a:pt x="20409" y="421861"/>
                  </a:lnTo>
                  <a:cubicBezTo>
                    <a:pt x="14996" y="421861"/>
                    <a:pt x="9805" y="419711"/>
                    <a:pt x="5978" y="415883"/>
                  </a:cubicBezTo>
                  <a:cubicBezTo>
                    <a:pt x="2150" y="412056"/>
                    <a:pt x="0" y="406865"/>
                    <a:pt x="0" y="401452"/>
                  </a:cubicBezTo>
                  <a:lnTo>
                    <a:pt x="0" y="20409"/>
                  </a:lnTo>
                  <a:cubicBezTo>
                    <a:pt x="0" y="14996"/>
                    <a:pt x="2150" y="9805"/>
                    <a:pt x="5978" y="5978"/>
                  </a:cubicBezTo>
                  <a:cubicBezTo>
                    <a:pt x="9805" y="2150"/>
                    <a:pt x="14996" y="0"/>
                    <a:pt x="20409" y="0"/>
                  </a:cubicBezTo>
                  <a:close/>
                </a:path>
              </a:pathLst>
            </a:custGeom>
            <a:solidFill>
              <a:srgbClr val="346CFC"/>
            </a:solidFill>
            <a:ln w="47625" cap="rnd">
              <a:solidFill>
                <a:srgbClr val="000000"/>
              </a:solidFill>
              <a:prstDash val="solid"/>
              <a:round/>
            </a:ln>
          </p:spPr>
        </p:sp>
        <p:sp>
          <p:nvSpPr>
            <p:cNvPr id="4" name="TextBox 4"/>
            <p:cNvSpPr txBox="1"/>
            <p:nvPr/>
          </p:nvSpPr>
          <p:spPr>
            <a:xfrm>
              <a:off x="0" y="-76200"/>
              <a:ext cx="5095428" cy="498061"/>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0" y="9075843"/>
            <a:ext cx="1203445" cy="1211157"/>
          </a:xfrm>
          <a:custGeom>
            <a:avLst/>
            <a:gdLst/>
            <a:ahLst/>
            <a:cxnLst/>
            <a:rect l="l" t="t" r="r" b="b"/>
            <a:pathLst>
              <a:path w="1203445" h="1211157">
                <a:moveTo>
                  <a:pt x="0" y="0"/>
                </a:moveTo>
                <a:lnTo>
                  <a:pt x="1203445" y="0"/>
                </a:lnTo>
                <a:lnTo>
                  <a:pt x="1203445" y="1211157"/>
                </a:lnTo>
                <a:lnTo>
                  <a:pt x="0" y="1211157"/>
                </a:lnTo>
                <a:lnTo>
                  <a:pt x="0" y="0"/>
                </a:lnTo>
                <a:close/>
              </a:path>
            </a:pathLst>
          </a:custGeom>
          <a:blipFill>
            <a:blip r:embed="rId2"/>
            <a:stretch>
              <a:fillRect t="-5106" b="-5106"/>
            </a:stretch>
          </a:blipFill>
        </p:spPr>
      </p:sp>
      <p:sp>
        <p:nvSpPr>
          <p:cNvPr id="6" name="TextBox 6"/>
          <p:cNvSpPr txBox="1"/>
          <p:nvPr/>
        </p:nvSpPr>
        <p:spPr>
          <a:xfrm>
            <a:off x="5999909" y="9140706"/>
            <a:ext cx="6288183" cy="874902"/>
          </a:xfrm>
          <a:prstGeom prst="rect">
            <a:avLst/>
          </a:prstGeom>
        </p:spPr>
        <p:txBody>
          <a:bodyPr lIns="0" tIns="0" rIns="0" bIns="0" rtlCol="0" anchor="t">
            <a:spAutoFit/>
          </a:bodyPr>
          <a:lstStyle/>
          <a:p>
            <a:pPr algn="ctr">
              <a:lnSpc>
                <a:spcPts val="6377"/>
              </a:lnSpc>
            </a:pPr>
            <a:r>
              <a:rPr lang="en-US" sz="4555" b="1">
                <a:solidFill>
                  <a:srgbClr val="FFFFFF"/>
                </a:solidFill>
                <a:latin typeface="Times New Roman Bold"/>
                <a:ea typeface="Times New Roman Bold"/>
                <a:cs typeface="Times New Roman Bold"/>
                <a:sym typeface="Times New Roman Bold"/>
              </a:rPr>
              <a:t>Dept of MCA</a:t>
            </a:r>
          </a:p>
        </p:txBody>
      </p:sp>
      <p:sp>
        <p:nvSpPr>
          <p:cNvPr id="7" name="TextBox 7"/>
          <p:cNvSpPr txBox="1"/>
          <p:nvPr/>
        </p:nvSpPr>
        <p:spPr>
          <a:xfrm>
            <a:off x="17259300" y="9232663"/>
            <a:ext cx="686061" cy="715214"/>
          </a:xfrm>
          <a:prstGeom prst="rect">
            <a:avLst/>
          </a:prstGeom>
        </p:spPr>
        <p:txBody>
          <a:bodyPr lIns="0" tIns="0" rIns="0" bIns="0" rtlCol="0" anchor="t">
            <a:spAutoFit/>
          </a:bodyPr>
          <a:lstStyle/>
          <a:p>
            <a:pPr algn="ctr">
              <a:lnSpc>
                <a:spcPts val="5203"/>
              </a:lnSpc>
            </a:pPr>
            <a:r>
              <a:rPr lang="en-US" sz="3716" b="1">
                <a:solidFill>
                  <a:srgbClr val="FFFFFF"/>
                </a:solidFill>
                <a:latin typeface="Times New Roman Bold"/>
                <a:ea typeface="Times New Roman Bold"/>
                <a:cs typeface="Times New Roman Bold"/>
                <a:sym typeface="Times New Roman Bold"/>
              </a:rPr>
              <a:t>06</a:t>
            </a:r>
          </a:p>
        </p:txBody>
      </p:sp>
      <p:sp>
        <p:nvSpPr>
          <p:cNvPr id="8" name="TextBox 8"/>
          <p:cNvSpPr txBox="1"/>
          <p:nvPr/>
        </p:nvSpPr>
        <p:spPr>
          <a:xfrm>
            <a:off x="6218522" y="838200"/>
            <a:ext cx="6233627" cy="883859"/>
          </a:xfrm>
          <a:prstGeom prst="rect">
            <a:avLst/>
          </a:prstGeom>
        </p:spPr>
        <p:txBody>
          <a:bodyPr lIns="0" tIns="0" rIns="0" bIns="0" rtlCol="0" anchor="t">
            <a:spAutoFit/>
          </a:bodyPr>
          <a:lstStyle/>
          <a:p>
            <a:pPr algn="ctr">
              <a:lnSpc>
                <a:spcPts val="6408"/>
              </a:lnSpc>
            </a:pPr>
            <a:r>
              <a:rPr lang="en-US" sz="4577" b="1">
                <a:solidFill>
                  <a:srgbClr val="FF1E1B"/>
                </a:solidFill>
                <a:latin typeface="Times New Roman Bold"/>
                <a:ea typeface="Times New Roman Bold"/>
                <a:cs typeface="Times New Roman Bold"/>
                <a:sym typeface="Times New Roman Bold"/>
              </a:rPr>
              <a:t>PROPOSED SYSTEM</a:t>
            </a:r>
          </a:p>
        </p:txBody>
      </p:sp>
      <p:sp>
        <p:nvSpPr>
          <p:cNvPr id="9" name="TextBox 9"/>
          <p:cNvSpPr txBox="1"/>
          <p:nvPr/>
        </p:nvSpPr>
        <p:spPr>
          <a:xfrm>
            <a:off x="1028700" y="2040120"/>
            <a:ext cx="15217648" cy="5028316"/>
          </a:xfrm>
          <a:prstGeom prst="rect">
            <a:avLst/>
          </a:prstGeom>
        </p:spPr>
        <p:txBody>
          <a:bodyPr lIns="0" tIns="0" rIns="0" bIns="0" rtlCol="0" anchor="t">
            <a:spAutoFit/>
          </a:bodyPr>
          <a:lstStyle/>
          <a:p>
            <a:pPr algn="just">
              <a:lnSpc>
                <a:spcPts val="6625"/>
              </a:lnSpc>
            </a:pPr>
            <a:r>
              <a:rPr lang="en-US" sz="3640">
                <a:solidFill>
                  <a:srgbClr val="000000"/>
                </a:solidFill>
                <a:latin typeface="Times New Roman"/>
                <a:ea typeface="Times New Roman"/>
                <a:cs typeface="Times New Roman"/>
                <a:sym typeface="Times New Roman"/>
              </a:rPr>
              <a:t>Our AI-based online proctoring system provides:</a:t>
            </a:r>
          </a:p>
          <a:p>
            <a:pPr marL="785932" lvl="1" indent="-392966" algn="just">
              <a:lnSpc>
                <a:spcPts val="6625"/>
              </a:lnSpc>
              <a:buFont typeface="Arial"/>
              <a:buChar char="•"/>
            </a:pPr>
            <a:r>
              <a:rPr lang="en-US" sz="3640">
                <a:solidFill>
                  <a:srgbClr val="000000"/>
                </a:solidFill>
                <a:latin typeface="Times New Roman"/>
                <a:ea typeface="Times New Roman"/>
                <a:cs typeface="Times New Roman"/>
                <a:sym typeface="Times New Roman"/>
              </a:rPr>
              <a:t>Real-time candidate monitoring using webcam and microphone inputs</a:t>
            </a:r>
          </a:p>
          <a:p>
            <a:pPr marL="785932" lvl="1" indent="-392966" algn="just">
              <a:lnSpc>
                <a:spcPts val="6625"/>
              </a:lnSpc>
              <a:buFont typeface="Arial"/>
              <a:buChar char="•"/>
            </a:pPr>
            <a:r>
              <a:rPr lang="en-US" sz="3640">
                <a:solidFill>
                  <a:srgbClr val="000000"/>
                </a:solidFill>
                <a:latin typeface="Times New Roman"/>
                <a:ea typeface="Times New Roman"/>
                <a:cs typeface="Times New Roman"/>
                <a:sym typeface="Times New Roman"/>
              </a:rPr>
              <a:t>Automated face recognition for identity verification</a:t>
            </a:r>
          </a:p>
          <a:p>
            <a:pPr marL="785932" lvl="1" indent="-392966" algn="just">
              <a:lnSpc>
                <a:spcPts val="6625"/>
              </a:lnSpc>
              <a:buFont typeface="Arial"/>
              <a:buChar char="•"/>
            </a:pPr>
            <a:r>
              <a:rPr lang="en-US" sz="3640">
                <a:solidFill>
                  <a:srgbClr val="000000"/>
                </a:solidFill>
                <a:latin typeface="Times New Roman"/>
                <a:ea typeface="Times New Roman"/>
                <a:cs typeface="Times New Roman"/>
                <a:sym typeface="Times New Roman"/>
              </a:rPr>
              <a:t>Intelligent detection of head movement, eye direction, and mouth motion</a:t>
            </a:r>
          </a:p>
          <a:p>
            <a:pPr marL="785932" lvl="1" indent="-392966" algn="just">
              <a:lnSpc>
                <a:spcPts val="6625"/>
              </a:lnSpc>
              <a:buFont typeface="Arial"/>
              <a:buChar char="•"/>
            </a:pPr>
            <a:r>
              <a:rPr lang="en-US" sz="3640">
                <a:solidFill>
                  <a:srgbClr val="000000"/>
                </a:solidFill>
                <a:latin typeface="Times New Roman"/>
                <a:ea typeface="Times New Roman"/>
                <a:cs typeface="Times New Roman"/>
                <a:sym typeface="Times New Roman"/>
              </a:rPr>
              <a:t>Object detection to identify mobile phones, books, and extra persons</a:t>
            </a:r>
          </a:p>
          <a:p>
            <a:pPr marL="785932" lvl="1" indent="-392966" algn="just">
              <a:lnSpc>
                <a:spcPts val="6625"/>
              </a:lnSpc>
              <a:buFont typeface="Arial"/>
              <a:buChar char="•"/>
            </a:pPr>
            <a:r>
              <a:rPr lang="en-US" sz="3640">
                <a:solidFill>
                  <a:srgbClr val="000000"/>
                </a:solidFill>
                <a:latin typeface="Times New Roman"/>
                <a:ea typeface="Times New Roman"/>
                <a:cs typeface="Times New Roman"/>
                <a:sym typeface="Times New Roman"/>
              </a:rPr>
              <a:t>Audio-to-text analysis for detecting verbal cheating attempts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928665"/>
            <a:ext cx="18288000" cy="1601753"/>
            <a:chOff x="0" y="0"/>
            <a:chExt cx="5095428" cy="421861"/>
          </a:xfrm>
        </p:grpSpPr>
        <p:sp>
          <p:nvSpPr>
            <p:cNvPr id="3" name="Freeform 3"/>
            <p:cNvSpPr/>
            <p:nvPr/>
          </p:nvSpPr>
          <p:spPr>
            <a:xfrm>
              <a:off x="0" y="0"/>
              <a:ext cx="5095428" cy="421861"/>
            </a:xfrm>
            <a:custGeom>
              <a:avLst/>
              <a:gdLst/>
              <a:ahLst/>
              <a:cxnLst/>
              <a:rect l="l" t="t" r="r" b="b"/>
              <a:pathLst>
                <a:path w="5095428" h="421861">
                  <a:moveTo>
                    <a:pt x="20409" y="0"/>
                  </a:moveTo>
                  <a:lnTo>
                    <a:pt x="5075020" y="0"/>
                  </a:lnTo>
                  <a:cubicBezTo>
                    <a:pt x="5086291" y="0"/>
                    <a:pt x="5095428" y="9137"/>
                    <a:pt x="5095428" y="20409"/>
                  </a:cubicBezTo>
                  <a:lnTo>
                    <a:pt x="5095428" y="401452"/>
                  </a:lnTo>
                  <a:cubicBezTo>
                    <a:pt x="5095428" y="406865"/>
                    <a:pt x="5093278" y="412056"/>
                    <a:pt x="5089451" y="415883"/>
                  </a:cubicBezTo>
                  <a:cubicBezTo>
                    <a:pt x="5085623" y="419711"/>
                    <a:pt x="5080432" y="421861"/>
                    <a:pt x="5075020" y="421861"/>
                  </a:cubicBezTo>
                  <a:lnTo>
                    <a:pt x="20409" y="421861"/>
                  </a:lnTo>
                  <a:cubicBezTo>
                    <a:pt x="14996" y="421861"/>
                    <a:pt x="9805" y="419711"/>
                    <a:pt x="5978" y="415883"/>
                  </a:cubicBezTo>
                  <a:cubicBezTo>
                    <a:pt x="2150" y="412056"/>
                    <a:pt x="0" y="406865"/>
                    <a:pt x="0" y="401452"/>
                  </a:cubicBezTo>
                  <a:lnTo>
                    <a:pt x="0" y="20409"/>
                  </a:lnTo>
                  <a:cubicBezTo>
                    <a:pt x="0" y="14996"/>
                    <a:pt x="2150" y="9805"/>
                    <a:pt x="5978" y="5978"/>
                  </a:cubicBezTo>
                  <a:cubicBezTo>
                    <a:pt x="9805" y="2150"/>
                    <a:pt x="14996" y="0"/>
                    <a:pt x="20409" y="0"/>
                  </a:cubicBezTo>
                  <a:close/>
                </a:path>
              </a:pathLst>
            </a:custGeom>
            <a:solidFill>
              <a:srgbClr val="346CFC"/>
            </a:solidFill>
            <a:ln w="47625" cap="rnd">
              <a:solidFill>
                <a:srgbClr val="000000"/>
              </a:solidFill>
              <a:prstDash val="solid"/>
              <a:round/>
            </a:ln>
          </p:spPr>
        </p:sp>
        <p:sp>
          <p:nvSpPr>
            <p:cNvPr id="4" name="TextBox 4"/>
            <p:cNvSpPr txBox="1"/>
            <p:nvPr/>
          </p:nvSpPr>
          <p:spPr>
            <a:xfrm>
              <a:off x="0" y="-76200"/>
              <a:ext cx="5095428" cy="498061"/>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0" y="9075843"/>
            <a:ext cx="1203445" cy="1211157"/>
          </a:xfrm>
          <a:custGeom>
            <a:avLst/>
            <a:gdLst/>
            <a:ahLst/>
            <a:cxnLst/>
            <a:rect l="l" t="t" r="r" b="b"/>
            <a:pathLst>
              <a:path w="1203445" h="1211157">
                <a:moveTo>
                  <a:pt x="0" y="0"/>
                </a:moveTo>
                <a:lnTo>
                  <a:pt x="1203445" y="0"/>
                </a:lnTo>
                <a:lnTo>
                  <a:pt x="1203445" y="1211157"/>
                </a:lnTo>
                <a:lnTo>
                  <a:pt x="0" y="1211157"/>
                </a:lnTo>
                <a:lnTo>
                  <a:pt x="0" y="0"/>
                </a:lnTo>
                <a:close/>
              </a:path>
            </a:pathLst>
          </a:custGeom>
          <a:blipFill>
            <a:blip r:embed="rId2"/>
            <a:stretch>
              <a:fillRect t="-5106" b="-5106"/>
            </a:stretch>
          </a:blipFill>
        </p:spPr>
      </p:sp>
      <p:sp>
        <p:nvSpPr>
          <p:cNvPr id="6" name="TextBox 6"/>
          <p:cNvSpPr txBox="1"/>
          <p:nvPr/>
        </p:nvSpPr>
        <p:spPr>
          <a:xfrm>
            <a:off x="5999909" y="9140706"/>
            <a:ext cx="6288183" cy="874902"/>
          </a:xfrm>
          <a:prstGeom prst="rect">
            <a:avLst/>
          </a:prstGeom>
        </p:spPr>
        <p:txBody>
          <a:bodyPr lIns="0" tIns="0" rIns="0" bIns="0" rtlCol="0" anchor="t">
            <a:spAutoFit/>
          </a:bodyPr>
          <a:lstStyle/>
          <a:p>
            <a:pPr algn="ctr">
              <a:lnSpc>
                <a:spcPts val="6377"/>
              </a:lnSpc>
            </a:pPr>
            <a:r>
              <a:rPr lang="en-US" sz="4555" b="1">
                <a:solidFill>
                  <a:srgbClr val="FFFFFF"/>
                </a:solidFill>
                <a:latin typeface="Times New Roman Bold"/>
                <a:ea typeface="Times New Roman Bold"/>
                <a:cs typeface="Times New Roman Bold"/>
                <a:sym typeface="Times New Roman Bold"/>
              </a:rPr>
              <a:t>Dept of MCA</a:t>
            </a:r>
          </a:p>
        </p:txBody>
      </p:sp>
      <p:sp>
        <p:nvSpPr>
          <p:cNvPr id="7" name="TextBox 7"/>
          <p:cNvSpPr txBox="1"/>
          <p:nvPr/>
        </p:nvSpPr>
        <p:spPr>
          <a:xfrm>
            <a:off x="17259300" y="9232663"/>
            <a:ext cx="686061" cy="715214"/>
          </a:xfrm>
          <a:prstGeom prst="rect">
            <a:avLst/>
          </a:prstGeom>
        </p:spPr>
        <p:txBody>
          <a:bodyPr lIns="0" tIns="0" rIns="0" bIns="0" rtlCol="0" anchor="t">
            <a:spAutoFit/>
          </a:bodyPr>
          <a:lstStyle/>
          <a:p>
            <a:pPr algn="ctr">
              <a:lnSpc>
                <a:spcPts val="5203"/>
              </a:lnSpc>
            </a:pPr>
            <a:r>
              <a:rPr lang="en-US" sz="3716" b="1">
                <a:solidFill>
                  <a:srgbClr val="FFFFFF"/>
                </a:solidFill>
                <a:latin typeface="Times New Roman Bold"/>
                <a:ea typeface="Times New Roman Bold"/>
                <a:cs typeface="Times New Roman Bold"/>
                <a:sym typeface="Times New Roman Bold"/>
              </a:rPr>
              <a:t>07</a:t>
            </a:r>
          </a:p>
        </p:txBody>
      </p:sp>
      <p:sp>
        <p:nvSpPr>
          <p:cNvPr id="8" name="TextBox 8"/>
          <p:cNvSpPr txBox="1"/>
          <p:nvPr/>
        </p:nvSpPr>
        <p:spPr>
          <a:xfrm>
            <a:off x="6995118" y="838200"/>
            <a:ext cx="4297764" cy="883859"/>
          </a:xfrm>
          <a:prstGeom prst="rect">
            <a:avLst/>
          </a:prstGeom>
        </p:spPr>
        <p:txBody>
          <a:bodyPr lIns="0" tIns="0" rIns="0" bIns="0" rtlCol="0" anchor="t">
            <a:spAutoFit/>
          </a:bodyPr>
          <a:lstStyle/>
          <a:p>
            <a:pPr algn="ctr">
              <a:lnSpc>
                <a:spcPts val="6408"/>
              </a:lnSpc>
            </a:pPr>
            <a:r>
              <a:rPr lang="en-US" sz="4577" b="1">
                <a:solidFill>
                  <a:srgbClr val="FF1E1B"/>
                </a:solidFill>
                <a:latin typeface="Times New Roman Bold"/>
                <a:ea typeface="Times New Roman Bold"/>
                <a:cs typeface="Times New Roman Bold"/>
                <a:sym typeface="Times New Roman Bold"/>
              </a:rPr>
              <a:t>ADVANTAGES</a:t>
            </a:r>
          </a:p>
        </p:txBody>
      </p:sp>
      <p:sp>
        <p:nvSpPr>
          <p:cNvPr id="9" name="TextBox 9"/>
          <p:cNvSpPr txBox="1"/>
          <p:nvPr/>
        </p:nvSpPr>
        <p:spPr>
          <a:xfrm>
            <a:off x="1028700" y="2130160"/>
            <a:ext cx="13822026" cy="4190116"/>
          </a:xfrm>
          <a:prstGeom prst="rect">
            <a:avLst/>
          </a:prstGeom>
        </p:spPr>
        <p:txBody>
          <a:bodyPr lIns="0" tIns="0" rIns="0" bIns="0" rtlCol="0" anchor="t">
            <a:spAutoFit/>
          </a:bodyPr>
          <a:lstStyle/>
          <a:p>
            <a:pPr marL="785932" lvl="1" indent="-392966" algn="just">
              <a:lnSpc>
                <a:spcPts val="6625"/>
              </a:lnSpc>
              <a:buFont typeface="Arial"/>
              <a:buChar char="•"/>
            </a:pPr>
            <a:r>
              <a:rPr lang="en-US" sz="3640">
                <a:solidFill>
                  <a:srgbClr val="000000"/>
                </a:solidFill>
                <a:latin typeface="Times New Roman"/>
                <a:ea typeface="Times New Roman"/>
                <a:cs typeface="Times New Roman"/>
                <a:sym typeface="Times New Roman"/>
              </a:rPr>
              <a:t>Fully automated system reduces the need for human proctors</a:t>
            </a:r>
          </a:p>
          <a:p>
            <a:pPr marL="785932" lvl="1" indent="-392966" algn="just">
              <a:lnSpc>
                <a:spcPts val="6625"/>
              </a:lnSpc>
              <a:buFont typeface="Arial"/>
              <a:buChar char="•"/>
            </a:pPr>
            <a:r>
              <a:rPr lang="en-US" sz="3640">
                <a:solidFill>
                  <a:srgbClr val="000000"/>
                </a:solidFill>
                <a:latin typeface="Times New Roman"/>
                <a:ea typeface="Times New Roman"/>
                <a:cs typeface="Times New Roman"/>
                <a:sym typeface="Times New Roman"/>
              </a:rPr>
              <a:t>Cost-effective compared to traditional manual proctoring</a:t>
            </a:r>
          </a:p>
          <a:p>
            <a:pPr marL="785932" lvl="1" indent="-392966" algn="just">
              <a:lnSpc>
                <a:spcPts val="6625"/>
              </a:lnSpc>
              <a:buFont typeface="Arial"/>
              <a:buChar char="•"/>
            </a:pPr>
            <a:r>
              <a:rPr lang="en-US" sz="3640">
                <a:solidFill>
                  <a:srgbClr val="000000"/>
                </a:solidFill>
                <a:latin typeface="Times New Roman"/>
                <a:ea typeface="Times New Roman"/>
                <a:cs typeface="Times New Roman"/>
                <a:sym typeface="Times New Roman"/>
              </a:rPr>
              <a:t>Real-time monitoring ensures timely detection of malpractice</a:t>
            </a:r>
          </a:p>
          <a:p>
            <a:pPr marL="785932" lvl="1" indent="-392966" algn="just">
              <a:lnSpc>
                <a:spcPts val="6625"/>
              </a:lnSpc>
              <a:buFont typeface="Arial"/>
              <a:buChar char="•"/>
            </a:pPr>
            <a:r>
              <a:rPr lang="en-US" sz="3640">
                <a:solidFill>
                  <a:srgbClr val="000000"/>
                </a:solidFill>
                <a:latin typeface="Times New Roman"/>
                <a:ea typeface="Times New Roman"/>
                <a:cs typeface="Times New Roman"/>
                <a:sym typeface="Times New Roman"/>
              </a:rPr>
              <a:t>Accurate face and behavior recognition improves exam integrity</a:t>
            </a:r>
          </a:p>
          <a:p>
            <a:pPr marL="785932" lvl="1" indent="-392966" algn="just">
              <a:lnSpc>
                <a:spcPts val="6625"/>
              </a:lnSpc>
              <a:buFont typeface="Arial"/>
              <a:buChar char="•"/>
            </a:pPr>
            <a:r>
              <a:rPr lang="en-US" sz="3640">
                <a:solidFill>
                  <a:srgbClr val="000000"/>
                </a:solidFill>
                <a:latin typeface="Times New Roman"/>
                <a:ea typeface="Times New Roman"/>
                <a:cs typeface="Times New Roman"/>
                <a:sym typeface="Times New Roman"/>
              </a:rPr>
              <a:t>Minimizes human error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928665"/>
            <a:ext cx="18288000" cy="1601753"/>
            <a:chOff x="0" y="0"/>
            <a:chExt cx="5095428" cy="421861"/>
          </a:xfrm>
        </p:grpSpPr>
        <p:sp>
          <p:nvSpPr>
            <p:cNvPr id="3" name="Freeform 3"/>
            <p:cNvSpPr/>
            <p:nvPr/>
          </p:nvSpPr>
          <p:spPr>
            <a:xfrm>
              <a:off x="0" y="0"/>
              <a:ext cx="5095428" cy="421861"/>
            </a:xfrm>
            <a:custGeom>
              <a:avLst/>
              <a:gdLst/>
              <a:ahLst/>
              <a:cxnLst/>
              <a:rect l="l" t="t" r="r" b="b"/>
              <a:pathLst>
                <a:path w="5095428" h="421861">
                  <a:moveTo>
                    <a:pt x="20409" y="0"/>
                  </a:moveTo>
                  <a:lnTo>
                    <a:pt x="5075020" y="0"/>
                  </a:lnTo>
                  <a:cubicBezTo>
                    <a:pt x="5086291" y="0"/>
                    <a:pt x="5095428" y="9137"/>
                    <a:pt x="5095428" y="20409"/>
                  </a:cubicBezTo>
                  <a:lnTo>
                    <a:pt x="5095428" y="401452"/>
                  </a:lnTo>
                  <a:cubicBezTo>
                    <a:pt x="5095428" y="406865"/>
                    <a:pt x="5093278" y="412056"/>
                    <a:pt x="5089451" y="415883"/>
                  </a:cubicBezTo>
                  <a:cubicBezTo>
                    <a:pt x="5085623" y="419711"/>
                    <a:pt x="5080432" y="421861"/>
                    <a:pt x="5075020" y="421861"/>
                  </a:cubicBezTo>
                  <a:lnTo>
                    <a:pt x="20409" y="421861"/>
                  </a:lnTo>
                  <a:cubicBezTo>
                    <a:pt x="14996" y="421861"/>
                    <a:pt x="9805" y="419711"/>
                    <a:pt x="5978" y="415883"/>
                  </a:cubicBezTo>
                  <a:cubicBezTo>
                    <a:pt x="2150" y="412056"/>
                    <a:pt x="0" y="406865"/>
                    <a:pt x="0" y="401452"/>
                  </a:cubicBezTo>
                  <a:lnTo>
                    <a:pt x="0" y="20409"/>
                  </a:lnTo>
                  <a:cubicBezTo>
                    <a:pt x="0" y="14996"/>
                    <a:pt x="2150" y="9805"/>
                    <a:pt x="5978" y="5978"/>
                  </a:cubicBezTo>
                  <a:cubicBezTo>
                    <a:pt x="9805" y="2150"/>
                    <a:pt x="14996" y="0"/>
                    <a:pt x="20409" y="0"/>
                  </a:cubicBezTo>
                  <a:close/>
                </a:path>
              </a:pathLst>
            </a:custGeom>
            <a:solidFill>
              <a:srgbClr val="346CFC"/>
            </a:solidFill>
            <a:ln w="47625" cap="rnd">
              <a:solidFill>
                <a:srgbClr val="000000"/>
              </a:solidFill>
              <a:prstDash val="solid"/>
              <a:round/>
            </a:ln>
          </p:spPr>
        </p:sp>
        <p:sp>
          <p:nvSpPr>
            <p:cNvPr id="4" name="TextBox 4"/>
            <p:cNvSpPr txBox="1"/>
            <p:nvPr/>
          </p:nvSpPr>
          <p:spPr>
            <a:xfrm>
              <a:off x="0" y="-76200"/>
              <a:ext cx="5095428" cy="498061"/>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0" y="9075843"/>
            <a:ext cx="1203445" cy="1211157"/>
          </a:xfrm>
          <a:custGeom>
            <a:avLst/>
            <a:gdLst/>
            <a:ahLst/>
            <a:cxnLst/>
            <a:rect l="l" t="t" r="r" b="b"/>
            <a:pathLst>
              <a:path w="1203445" h="1211157">
                <a:moveTo>
                  <a:pt x="0" y="0"/>
                </a:moveTo>
                <a:lnTo>
                  <a:pt x="1203445" y="0"/>
                </a:lnTo>
                <a:lnTo>
                  <a:pt x="1203445" y="1211157"/>
                </a:lnTo>
                <a:lnTo>
                  <a:pt x="0" y="1211157"/>
                </a:lnTo>
                <a:lnTo>
                  <a:pt x="0" y="0"/>
                </a:lnTo>
                <a:close/>
              </a:path>
            </a:pathLst>
          </a:custGeom>
          <a:blipFill>
            <a:blip r:embed="rId2"/>
            <a:stretch>
              <a:fillRect t="-5106" b="-5106"/>
            </a:stretch>
          </a:blipFill>
        </p:spPr>
      </p:sp>
      <p:sp>
        <p:nvSpPr>
          <p:cNvPr id="6" name="TextBox 6"/>
          <p:cNvSpPr txBox="1"/>
          <p:nvPr/>
        </p:nvSpPr>
        <p:spPr>
          <a:xfrm>
            <a:off x="5999909" y="9140706"/>
            <a:ext cx="6288183" cy="874902"/>
          </a:xfrm>
          <a:prstGeom prst="rect">
            <a:avLst/>
          </a:prstGeom>
        </p:spPr>
        <p:txBody>
          <a:bodyPr lIns="0" tIns="0" rIns="0" bIns="0" rtlCol="0" anchor="t">
            <a:spAutoFit/>
          </a:bodyPr>
          <a:lstStyle/>
          <a:p>
            <a:pPr algn="ctr">
              <a:lnSpc>
                <a:spcPts val="6377"/>
              </a:lnSpc>
            </a:pPr>
            <a:r>
              <a:rPr lang="en-US" sz="4555" b="1">
                <a:solidFill>
                  <a:srgbClr val="FFFFFF"/>
                </a:solidFill>
                <a:latin typeface="Times New Roman Bold"/>
                <a:ea typeface="Times New Roman Bold"/>
                <a:cs typeface="Times New Roman Bold"/>
                <a:sym typeface="Times New Roman Bold"/>
              </a:rPr>
              <a:t>Dept of MCA</a:t>
            </a:r>
          </a:p>
        </p:txBody>
      </p:sp>
      <p:sp>
        <p:nvSpPr>
          <p:cNvPr id="7" name="TextBox 7"/>
          <p:cNvSpPr txBox="1"/>
          <p:nvPr/>
        </p:nvSpPr>
        <p:spPr>
          <a:xfrm>
            <a:off x="17259300" y="9232663"/>
            <a:ext cx="686061" cy="715214"/>
          </a:xfrm>
          <a:prstGeom prst="rect">
            <a:avLst/>
          </a:prstGeom>
        </p:spPr>
        <p:txBody>
          <a:bodyPr lIns="0" tIns="0" rIns="0" bIns="0" rtlCol="0" anchor="t">
            <a:spAutoFit/>
          </a:bodyPr>
          <a:lstStyle/>
          <a:p>
            <a:pPr algn="ctr">
              <a:lnSpc>
                <a:spcPts val="5203"/>
              </a:lnSpc>
            </a:pPr>
            <a:r>
              <a:rPr lang="en-US" sz="3716" b="1">
                <a:solidFill>
                  <a:srgbClr val="FFFFFF"/>
                </a:solidFill>
                <a:latin typeface="Times New Roman Bold"/>
                <a:ea typeface="Times New Roman Bold"/>
                <a:cs typeface="Times New Roman Bold"/>
                <a:sym typeface="Times New Roman Bold"/>
              </a:rPr>
              <a:t>08</a:t>
            </a:r>
          </a:p>
        </p:txBody>
      </p:sp>
      <p:sp>
        <p:nvSpPr>
          <p:cNvPr id="8" name="TextBox 8"/>
          <p:cNvSpPr txBox="1"/>
          <p:nvPr/>
        </p:nvSpPr>
        <p:spPr>
          <a:xfrm>
            <a:off x="5261845" y="703140"/>
            <a:ext cx="7764310" cy="883859"/>
          </a:xfrm>
          <a:prstGeom prst="rect">
            <a:avLst/>
          </a:prstGeom>
        </p:spPr>
        <p:txBody>
          <a:bodyPr lIns="0" tIns="0" rIns="0" bIns="0" rtlCol="0" anchor="t">
            <a:spAutoFit/>
          </a:bodyPr>
          <a:lstStyle/>
          <a:p>
            <a:pPr algn="ctr">
              <a:lnSpc>
                <a:spcPts val="6408"/>
              </a:lnSpc>
            </a:pPr>
            <a:r>
              <a:rPr lang="en-US" sz="4577" b="1">
                <a:solidFill>
                  <a:srgbClr val="FF1E1B"/>
                </a:solidFill>
                <a:latin typeface="Times New Roman Bold"/>
                <a:ea typeface="Times New Roman Bold"/>
                <a:cs typeface="Times New Roman Bold"/>
                <a:sym typeface="Times New Roman Bold"/>
              </a:rPr>
              <a:t>SYSTEM REQUIREMENTS</a:t>
            </a:r>
          </a:p>
        </p:txBody>
      </p:sp>
      <p:sp>
        <p:nvSpPr>
          <p:cNvPr id="9" name="TextBox 9"/>
          <p:cNvSpPr txBox="1"/>
          <p:nvPr/>
        </p:nvSpPr>
        <p:spPr>
          <a:xfrm>
            <a:off x="1203445" y="1436309"/>
            <a:ext cx="4818010" cy="837316"/>
          </a:xfrm>
          <a:prstGeom prst="rect">
            <a:avLst/>
          </a:prstGeom>
        </p:spPr>
        <p:txBody>
          <a:bodyPr lIns="0" tIns="0" rIns="0" bIns="0" rtlCol="0" anchor="t">
            <a:spAutoFit/>
          </a:bodyPr>
          <a:lstStyle/>
          <a:p>
            <a:pPr algn="just">
              <a:lnSpc>
                <a:spcPts val="6625"/>
              </a:lnSpc>
            </a:pPr>
            <a:r>
              <a:rPr lang="en-US" sz="3640" b="1">
                <a:solidFill>
                  <a:srgbClr val="000000"/>
                </a:solidFill>
                <a:latin typeface="Times New Roman Bold"/>
                <a:ea typeface="Times New Roman Bold"/>
                <a:cs typeface="Times New Roman Bold"/>
                <a:sym typeface="Times New Roman Bold"/>
              </a:rPr>
              <a:t>Software Requirements :</a:t>
            </a:r>
          </a:p>
        </p:txBody>
      </p:sp>
      <p:sp>
        <p:nvSpPr>
          <p:cNvPr id="10" name="TextBox 10"/>
          <p:cNvSpPr txBox="1"/>
          <p:nvPr/>
        </p:nvSpPr>
        <p:spPr>
          <a:xfrm>
            <a:off x="1203445" y="2102175"/>
            <a:ext cx="13822026" cy="2703566"/>
          </a:xfrm>
          <a:prstGeom prst="rect">
            <a:avLst/>
          </a:prstGeom>
        </p:spPr>
        <p:txBody>
          <a:bodyPr lIns="0" tIns="0" rIns="0" bIns="0" rtlCol="0" anchor="t">
            <a:spAutoFit/>
          </a:bodyPr>
          <a:lstStyle/>
          <a:p>
            <a:pPr marL="764343" lvl="1" indent="-382171" algn="just">
              <a:lnSpc>
                <a:spcPts val="5310"/>
              </a:lnSpc>
              <a:buFont typeface="Arial"/>
              <a:buChar char="•"/>
            </a:pPr>
            <a:r>
              <a:rPr lang="en-US" sz="3540">
                <a:solidFill>
                  <a:srgbClr val="000000"/>
                </a:solidFill>
                <a:latin typeface="Times New Roman"/>
                <a:ea typeface="Times New Roman"/>
                <a:cs typeface="Times New Roman"/>
                <a:sym typeface="Times New Roman"/>
              </a:rPr>
              <a:t>Operating System: Windows </a:t>
            </a:r>
          </a:p>
          <a:p>
            <a:pPr marL="764343" lvl="1" indent="-382171" algn="just">
              <a:lnSpc>
                <a:spcPts val="5310"/>
              </a:lnSpc>
              <a:buFont typeface="Arial"/>
              <a:buChar char="•"/>
            </a:pPr>
            <a:r>
              <a:rPr lang="en-US" sz="3540">
                <a:solidFill>
                  <a:srgbClr val="000000"/>
                </a:solidFill>
                <a:latin typeface="Times New Roman"/>
                <a:ea typeface="Times New Roman"/>
                <a:cs typeface="Times New Roman"/>
                <a:sym typeface="Times New Roman"/>
              </a:rPr>
              <a:t>Programming Language: Python</a:t>
            </a:r>
          </a:p>
          <a:p>
            <a:pPr marL="764343" lvl="1" indent="-382171" algn="just">
              <a:lnSpc>
                <a:spcPts val="5310"/>
              </a:lnSpc>
              <a:buFont typeface="Arial"/>
              <a:buChar char="•"/>
            </a:pPr>
            <a:r>
              <a:rPr lang="en-US" sz="3540">
                <a:solidFill>
                  <a:srgbClr val="000000"/>
                </a:solidFill>
                <a:latin typeface="Times New Roman"/>
                <a:ea typeface="Times New Roman"/>
                <a:cs typeface="Times New Roman"/>
                <a:sym typeface="Times New Roman"/>
              </a:rPr>
              <a:t>Front-End: HTML, CSS</a:t>
            </a:r>
          </a:p>
          <a:p>
            <a:pPr marL="764343" lvl="1" indent="-382171" algn="just">
              <a:lnSpc>
                <a:spcPts val="5310"/>
              </a:lnSpc>
              <a:buFont typeface="Arial"/>
              <a:buChar char="•"/>
            </a:pPr>
            <a:r>
              <a:rPr lang="en-US" sz="3540">
                <a:solidFill>
                  <a:srgbClr val="000000"/>
                </a:solidFill>
                <a:latin typeface="Times New Roman"/>
                <a:ea typeface="Times New Roman"/>
                <a:cs typeface="Times New Roman"/>
                <a:sym typeface="Times New Roman"/>
              </a:rPr>
              <a:t>Database: MySQL</a:t>
            </a:r>
          </a:p>
        </p:txBody>
      </p:sp>
      <p:sp>
        <p:nvSpPr>
          <p:cNvPr id="11" name="TextBox 11"/>
          <p:cNvSpPr txBox="1"/>
          <p:nvPr/>
        </p:nvSpPr>
        <p:spPr>
          <a:xfrm>
            <a:off x="1203445" y="4717027"/>
            <a:ext cx="5851806" cy="837316"/>
          </a:xfrm>
          <a:prstGeom prst="rect">
            <a:avLst/>
          </a:prstGeom>
        </p:spPr>
        <p:txBody>
          <a:bodyPr lIns="0" tIns="0" rIns="0" bIns="0" rtlCol="0" anchor="t">
            <a:spAutoFit/>
          </a:bodyPr>
          <a:lstStyle/>
          <a:p>
            <a:pPr algn="just">
              <a:lnSpc>
                <a:spcPts val="6625"/>
              </a:lnSpc>
            </a:pPr>
            <a:r>
              <a:rPr lang="en-US" sz="3640" b="1">
                <a:solidFill>
                  <a:srgbClr val="000000"/>
                </a:solidFill>
                <a:latin typeface="Times New Roman Bold"/>
                <a:ea typeface="Times New Roman Bold"/>
                <a:cs typeface="Times New Roman Bold"/>
                <a:sym typeface="Times New Roman Bold"/>
              </a:rPr>
              <a:t>Hardware Requirements :</a:t>
            </a:r>
          </a:p>
        </p:txBody>
      </p:sp>
      <p:sp>
        <p:nvSpPr>
          <p:cNvPr id="12" name="TextBox 12"/>
          <p:cNvSpPr txBox="1"/>
          <p:nvPr/>
        </p:nvSpPr>
        <p:spPr>
          <a:xfrm>
            <a:off x="1203445" y="5382893"/>
            <a:ext cx="13822026" cy="4037066"/>
          </a:xfrm>
          <a:prstGeom prst="rect">
            <a:avLst/>
          </a:prstGeom>
        </p:spPr>
        <p:txBody>
          <a:bodyPr lIns="0" tIns="0" rIns="0" bIns="0" rtlCol="0" anchor="t">
            <a:spAutoFit/>
          </a:bodyPr>
          <a:lstStyle/>
          <a:p>
            <a:pPr marL="764343" lvl="1" indent="-382171" algn="just">
              <a:lnSpc>
                <a:spcPts val="5310"/>
              </a:lnSpc>
              <a:buFont typeface="Arial"/>
              <a:buChar char="•"/>
            </a:pPr>
            <a:r>
              <a:rPr lang="en-US" sz="3540">
                <a:solidFill>
                  <a:srgbClr val="000000"/>
                </a:solidFill>
                <a:latin typeface="Times New Roman"/>
                <a:ea typeface="Times New Roman"/>
                <a:cs typeface="Times New Roman"/>
                <a:sym typeface="Times New Roman"/>
              </a:rPr>
              <a:t>Processor: Intel Pentium or Core</a:t>
            </a:r>
          </a:p>
          <a:p>
            <a:pPr marL="764343" lvl="1" indent="-382171" algn="just">
              <a:lnSpc>
                <a:spcPts val="5310"/>
              </a:lnSpc>
              <a:buFont typeface="Arial"/>
              <a:buChar char="•"/>
            </a:pPr>
            <a:r>
              <a:rPr lang="en-US" sz="3540">
                <a:solidFill>
                  <a:srgbClr val="000000"/>
                </a:solidFill>
                <a:latin typeface="Times New Roman"/>
                <a:ea typeface="Times New Roman"/>
                <a:cs typeface="Times New Roman"/>
                <a:sym typeface="Times New Roman"/>
              </a:rPr>
              <a:t>RAM: Minimum 4 GB</a:t>
            </a:r>
          </a:p>
          <a:p>
            <a:pPr marL="764343" lvl="1" indent="-382171" algn="just">
              <a:lnSpc>
                <a:spcPts val="5310"/>
              </a:lnSpc>
              <a:buFont typeface="Arial"/>
              <a:buChar char="•"/>
            </a:pPr>
            <a:r>
              <a:rPr lang="en-US" sz="3540">
                <a:solidFill>
                  <a:srgbClr val="000000"/>
                </a:solidFill>
                <a:latin typeface="Times New Roman"/>
                <a:ea typeface="Times New Roman"/>
                <a:cs typeface="Times New Roman"/>
                <a:sym typeface="Times New Roman"/>
              </a:rPr>
              <a:t>Hard Disk: Minimum 20 GB of free space</a:t>
            </a:r>
          </a:p>
          <a:p>
            <a:pPr marL="764343" lvl="1" indent="-382171" algn="just">
              <a:lnSpc>
                <a:spcPts val="5310"/>
              </a:lnSpc>
              <a:buFont typeface="Arial"/>
              <a:buChar char="•"/>
            </a:pPr>
            <a:r>
              <a:rPr lang="en-US" sz="3540">
                <a:solidFill>
                  <a:srgbClr val="000000"/>
                </a:solidFill>
                <a:latin typeface="Times New Roman"/>
                <a:ea typeface="Times New Roman"/>
                <a:cs typeface="Times New Roman"/>
                <a:sym typeface="Times New Roman"/>
              </a:rPr>
              <a:t>Camera: Webcam (built-in or external)</a:t>
            </a:r>
          </a:p>
          <a:p>
            <a:pPr marL="764343" lvl="1" indent="-382171" algn="just">
              <a:lnSpc>
                <a:spcPts val="5310"/>
              </a:lnSpc>
              <a:buFont typeface="Arial"/>
              <a:buChar char="•"/>
            </a:pPr>
            <a:r>
              <a:rPr lang="en-US" sz="3540">
                <a:solidFill>
                  <a:srgbClr val="000000"/>
                </a:solidFill>
                <a:latin typeface="Times New Roman"/>
                <a:ea typeface="Times New Roman"/>
                <a:cs typeface="Times New Roman"/>
                <a:sym typeface="Times New Roman"/>
              </a:rPr>
              <a:t>Microphone: Built-in or external mic for voice monitoring</a:t>
            </a:r>
          </a:p>
          <a:p>
            <a:pPr algn="just">
              <a:lnSpc>
                <a:spcPts val="5310"/>
              </a:lnSpc>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928665"/>
            <a:ext cx="18288000" cy="1601753"/>
            <a:chOff x="0" y="0"/>
            <a:chExt cx="5095428" cy="421861"/>
          </a:xfrm>
        </p:grpSpPr>
        <p:sp>
          <p:nvSpPr>
            <p:cNvPr id="3" name="Freeform 3"/>
            <p:cNvSpPr/>
            <p:nvPr/>
          </p:nvSpPr>
          <p:spPr>
            <a:xfrm>
              <a:off x="0" y="0"/>
              <a:ext cx="5095428" cy="421861"/>
            </a:xfrm>
            <a:custGeom>
              <a:avLst/>
              <a:gdLst/>
              <a:ahLst/>
              <a:cxnLst/>
              <a:rect l="l" t="t" r="r" b="b"/>
              <a:pathLst>
                <a:path w="5095428" h="421861">
                  <a:moveTo>
                    <a:pt x="20409" y="0"/>
                  </a:moveTo>
                  <a:lnTo>
                    <a:pt x="5075020" y="0"/>
                  </a:lnTo>
                  <a:cubicBezTo>
                    <a:pt x="5086291" y="0"/>
                    <a:pt x="5095428" y="9137"/>
                    <a:pt x="5095428" y="20409"/>
                  </a:cubicBezTo>
                  <a:lnTo>
                    <a:pt x="5095428" y="401452"/>
                  </a:lnTo>
                  <a:cubicBezTo>
                    <a:pt x="5095428" y="406865"/>
                    <a:pt x="5093278" y="412056"/>
                    <a:pt x="5089451" y="415883"/>
                  </a:cubicBezTo>
                  <a:cubicBezTo>
                    <a:pt x="5085623" y="419711"/>
                    <a:pt x="5080432" y="421861"/>
                    <a:pt x="5075020" y="421861"/>
                  </a:cubicBezTo>
                  <a:lnTo>
                    <a:pt x="20409" y="421861"/>
                  </a:lnTo>
                  <a:cubicBezTo>
                    <a:pt x="14996" y="421861"/>
                    <a:pt x="9805" y="419711"/>
                    <a:pt x="5978" y="415883"/>
                  </a:cubicBezTo>
                  <a:cubicBezTo>
                    <a:pt x="2150" y="412056"/>
                    <a:pt x="0" y="406865"/>
                    <a:pt x="0" y="401452"/>
                  </a:cubicBezTo>
                  <a:lnTo>
                    <a:pt x="0" y="20409"/>
                  </a:lnTo>
                  <a:cubicBezTo>
                    <a:pt x="0" y="14996"/>
                    <a:pt x="2150" y="9805"/>
                    <a:pt x="5978" y="5978"/>
                  </a:cubicBezTo>
                  <a:cubicBezTo>
                    <a:pt x="9805" y="2150"/>
                    <a:pt x="14996" y="0"/>
                    <a:pt x="20409" y="0"/>
                  </a:cubicBezTo>
                  <a:close/>
                </a:path>
              </a:pathLst>
            </a:custGeom>
            <a:solidFill>
              <a:srgbClr val="346CFC"/>
            </a:solidFill>
            <a:ln w="47625" cap="rnd">
              <a:solidFill>
                <a:srgbClr val="000000"/>
              </a:solidFill>
              <a:prstDash val="solid"/>
              <a:round/>
            </a:ln>
          </p:spPr>
        </p:sp>
        <p:sp>
          <p:nvSpPr>
            <p:cNvPr id="4" name="TextBox 4"/>
            <p:cNvSpPr txBox="1"/>
            <p:nvPr/>
          </p:nvSpPr>
          <p:spPr>
            <a:xfrm>
              <a:off x="0" y="-76200"/>
              <a:ext cx="5095428" cy="498061"/>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0" y="9075843"/>
            <a:ext cx="1203445" cy="1211157"/>
          </a:xfrm>
          <a:custGeom>
            <a:avLst/>
            <a:gdLst/>
            <a:ahLst/>
            <a:cxnLst/>
            <a:rect l="l" t="t" r="r" b="b"/>
            <a:pathLst>
              <a:path w="1203445" h="1211157">
                <a:moveTo>
                  <a:pt x="0" y="0"/>
                </a:moveTo>
                <a:lnTo>
                  <a:pt x="1203445" y="0"/>
                </a:lnTo>
                <a:lnTo>
                  <a:pt x="1203445" y="1211157"/>
                </a:lnTo>
                <a:lnTo>
                  <a:pt x="0" y="1211157"/>
                </a:lnTo>
                <a:lnTo>
                  <a:pt x="0" y="0"/>
                </a:lnTo>
                <a:close/>
              </a:path>
            </a:pathLst>
          </a:custGeom>
          <a:blipFill>
            <a:blip r:embed="rId2"/>
            <a:stretch>
              <a:fillRect t="-5106" b="-5106"/>
            </a:stretch>
          </a:blipFill>
        </p:spPr>
      </p:sp>
      <p:sp>
        <p:nvSpPr>
          <p:cNvPr id="6" name="Freeform 6"/>
          <p:cNvSpPr/>
          <p:nvPr/>
        </p:nvSpPr>
        <p:spPr>
          <a:xfrm>
            <a:off x="833024" y="2130665"/>
            <a:ext cx="839635" cy="913250"/>
          </a:xfrm>
          <a:custGeom>
            <a:avLst/>
            <a:gdLst/>
            <a:ahLst/>
            <a:cxnLst/>
            <a:rect l="l" t="t" r="r" b="b"/>
            <a:pathLst>
              <a:path w="839635" h="913250">
                <a:moveTo>
                  <a:pt x="0" y="0"/>
                </a:moveTo>
                <a:lnTo>
                  <a:pt x="839635" y="0"/>
                </a:lnTo>
                <a:lnTo>
                  <a:pt x="839635" y="913250"/>
                </a:lnTo>
                <a:lnTo>
                  <a:pt x="0" y="913250"/>
                </a:lnTo>
                <a:lnTo>
                  <a:pt x="0" y="0"/>
                </a:lnTo>
                <a:close/>
              </a:path>
            </a:pathLst>
          </a:custGeom>
          <a:blipFill>
            <a:blip r:embed="rId3" cstate="print">
              <a:extLst>
                <a:ext uri="{96DAC541-7B7A-43D3-8B79-37D633B846F1}">
                  <asvg:svgBlip xmlns:asvg="http://schemas.microsoft.com/office/drawing/2016/SVG/main" xmlns="" r:embed="rId4"/>
                </a:ext>
              </a:extLst>
            </a:blip>
            <a:stretch>
              <a:fillRect/>
            </a:stretch>
          </a:blipFill>
        </p:spPr>
      </p:sp>
      <p:sp>
        <p:nvSpPr>
          <p:cNvPr id="7" name="Freeform 7"/>
          <p:cNvSpPr/>
          <p:nvPr/>
        </p:nvSpPr>
        <p:spPr>
          <a:xfrm>
            <a:off x="6243545" y="2522141"/>
            <a:ext cx="966429" cy="599186"/>
          </a:xfrm>
          <a:custGeom>
            <a:avLst/>
            <a:gdLst/>
            <a:ahLst/>
            <a:cxnLst/>
            <a:rect l="l" t="t" r="r" b="b"/>
            <a:pathLst>
              <a:path w="966429" h="599186">
                <a:moveTo>
                  <a:pt x="0" y="0"/>
                </a:moveTo>
                <a:lnTo>
                  <a:pt x="966428" y="0"/>
                </a:lnTo>
                <a:lnTo>
                  <a:pt x="966428" y="599185"/>
                </a:lnTo>
                <a:lnTo>
                  <a:pt x="0" y="599185"/>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8" name="Freeform 8"/>
          <p:cNvSpPr/>
          <p:nvPr/>
        </p:nvSpPr>
        <p:spPr>
          <a:xfrm>
            <a:off x="14219304" y="2152529"/>
            <a:ext cx="1161603" cy="968798"/>
          </a:xfrm>
          <a:custGeom>
            <a:avLst/>
            <a:gdLst/>
            <a:ahLst/>
            <a:cxnLst/>
            <a:rect l="l" t="t" r="r" b="b"/>
            <a:pathLst>
              <a:path w="1161603" h="968798">
                <a:moveTo>
                  <a:pt x="0" y="0"/>
                </a:moveTo>
                <a:lnTo>
                  <a:pt x="1161603" y="0"/>
                </a:lnTo>
                <a:lnTo>
                  <a:pt x="1161603" y="968797"/>
                </a:lnTo>
                <a:lnTo>
                  <a:pt x="0" y="968797"/>
                </a:lnTo>
                <a:lnTo>
                  <a:pt x="0" y="0"/>
                </a:lnTo>
                <a:close/>
              </a:path>
            </a:pathLst>
          </a:custGeom>
          <a:blipFill>
            <a:blip r:embed="rId7" cstate="print">
              <a:extLst>
                <a:ext uri="{96DAC541-7B7A-43D3-8B79-37D633B846F1}">
                  <asvg:svgBlip xmlns:asvg="http://schemas.microsoft.com/office/drawing/2016/SVG/main" xmlns="" r:embed="rId8"/>
                </a:ext>
              </a:extLst>
            </a:blip>
            <a:stretch>
              <a:fillRect/>
            </a:stretch>
          </a:blipFill>
        </p:spPr>
      </p:sp>
      <p:sp>
        <p:nvSpPr>
          <p:cNvPr id="9" name="TextBox 9"/>
          <p:cNvSpPr txBox="1"/>
          <p:nvPr/>
        </p:nvSpPr>
        <p:spPr>
          <a:xfrm>
            <a:off x="1922597" y="2167247"/>
            <a:ext cx="1515312" cy="899578"/>
          </a:xfrm>
          <a:prstGeom prst="rect">
            <a:avLst/>
          </a:prstGeom>
        </p:spPr>
        <p:txBody>
          <a:bodyPr lIns="0" tIns="0" rIns="0" bIns="0" rtlCol="0" anchor="t">
            <a:spAutoFit/>
          </a:bodyPr>
          <a:lstStyle/>
          <a:p>
            <a:pPr algn="l">
              <a:lnSpc>
                <a:spcPts val="3441"/>
              </a:lnSpc>
            </a:pPr>
            <a:r>
              <a:rPr lang="en-US" sz="2458" b="1">
                <a:solidFill>
                  <a:srgbClr val="000000"/>
                </a:solidFill>
                <a:latin typeface="Times New Roman Bold"/>
                <a:ea typeface="Times New Roman Bold"/>
                <a:cs typeface="Times New Roman Bold"/>
                <a:sym typeface="Times New Roman Bold"/>
              </a:rPr>
              <a:t>Student Device</a:t>
            </a:r>
          </a:p>
        </p:txBody>
      </p:sp>
      <p:sp>
        <p:nvSpPr>
          <p:cNvPr id="10" name="AutoShape 10"/>
          <p:cNvSpPr/>
          <p:nvPr/>
        </p:nvSpPr>
        <p:spPr>
          <a:xfrm>
            <a:off x="3397872" y="3043915"/>
            <a:ext cx="1320804" cy="0"/>
          </a:xfrm>
          <a:prstGeom prst="line">
            <a:avLst/>
          </a:prstGeom>
          <a:ln w="57150" cap="flat">
            <a:solidFill>
              <a:srgbClr val="000000"/>
            </a:solidFill>
            <a:prstDash val="solid"/>
            <a:headEnd type="none" w="sm" len="sm"/>
            <a:tailEnd type="triangle" w="lg" len="med"/>
          </a:ln>
        </p:spPr>
      </p:sp>
      <p:sp>
        <p:nvSpPr>
          <p:cNvPr id="11" name="AutoShape 11"/>
          <p:cNvSpPr/>
          <p:nvPr/>
        </p:nvSpPr>
        <p:spPr>
          <a:xfrm>
            <a:off x="7876723" y="3043915"/>
            <a:ext cx="1320804" cy="0"/>
          </a:xfrm>
          <a:prstGeom prst="line">
            <a:avLst/>
          </a:prstGeom>
          <a:ln w="57150" cap="flat">
            <a:solidFill>
              <a:srgbClr val="000000"/>
            </a:solidFill>
            <a:prstDash val="solid"/>
            <a:headEnd type="none" w="sm" len="sm"/>
            <a:tailEnd type="triangle" w="lg" len="med"/>
          </a:ln>
        </p:spPr>
      </p:sp>
      <p:sp>
        <p:nvSpPr>
          <p:cNvPr id="12" name="AutoShape 12"/>
          <p:cNvSpPr/>
          <p:nvPr/>
        </p:nvSpPr>
        <p:spPr>
          <a:xfrm>
            <a:off x="12103416" y="3015340"/>
            <a:ext cx="1320804" cy="0"/>
          </a:xfrm>
          <a:prstGeom prst="line">
            <a:avLst/>
          </a:prstGeom>
          <a:ln w="57150" cap="flat">
            <a:solidFill>
              <a:srgbClr val="000000"/>
            </a:solidFill>
            <a:prstDash val="solid"/>
            <a:headEnd type="none" w="sm" len="sm"/>
            <a:tailEnd type="triangle" w="lg" len="med"/>
          </a:ln>
        </p:spPr>
      </p:sp>
      <p:sp>
        <p:nvSpPr>
          <p:cNvPr id="13" name="AutoShape 13"/>
          <p:cNvSpPr/>
          <p:nvPr/>
        </p:nvSpPr>
        <p:spPr>
          <a:xfrm flipH="1">
            <a:off x="15327485" y="4695050"/>
            <a:ext cx="28575" cy="960643"/>
          </a:xfrm>
          <a:prstGeom prst="line">
            <a:avLst/>
          </a:prstGeom>
          <a:ln w="57150" cap="flat">
            <a:solidFill>
              <a:srgbClr val="000000"/>
            </a:solidFill>
            <a:prstDash val="solid"/>
            <a:headEnd type="none" w="sm" len="sm"/>
            <a:tailEnd type="triangle" w="lg" len="med"/>
          </a:ln>
        </p:spPr>
      </p:sp>
      <p:sp>
        <p:nvSpPr>
          <p:cNvPr id="14" name="Freeform 14"/>
          <p:cNvSpPr/>
          <p:nvPr/>
        </p:nvSpPr>
        <p:spPr>
          <a:xfrm>
            <a:off x="1122263" y="3186476"/>
            <a:ext cx="665823" cy="519342"/>
          </a:xfrm>
          <a:custGeom>
            <a:avLst/>
            <a:gdLst/>
            <a:ahLst/>
            <a:cxnLst/>
            <a:rect l="l" t="t" r="r" b="b"/>
            <a:pathLst>
              <a:path w="665823" h="519342">
                <a:moveTo>
                  <a:pt x="0" y="0"/>
                </a:moveTo>
                <a:lnTo>
                  <a:pt x="665824" y="0"/>
                </a:lnTo>
                <a:lnTo>
                  <a:pt x="665824" y="519342"/>
                </a:lnTo>
                <a:lnTo>
                  <a:pt x="0" y="519342"/>
                </a:lnTo>
                <a:lnTo>
                  <a:pt x="0" y="0"/>
                </a:lnTo>
                <a:close/>
              </a:path>
            </a:pathLst>
          </a:custGeom>
          <a:blipFill>
            <a:blip r:embed="rId9" cstate="print">
              <a:extLst>
                <a:ext uri="{96DAC541-7B7A-43D3-8B79-37D633B846F1}">
                  <asvg:svgBlip xmlns:asvg="http://schemas.microsoft.com/office/drawing/2016/SVG/main" xmlns="" r:embed="rId10"/>
                </a:ext>
              </a:extLst>
            </a:blip>
            <a:stretch>
              <a:fillRect/>
            </a:stretch>
          </a:blipFill>
        </p:spPr>
      </p:sp>
      <p:sp>
        <p:nvSpPr>
          <p:cNvPr id="15" name="Freeform 15"/>
          <p:cNvSpPr/>
          <p:nvPr/>
        </p:nvSpPr>
        <p:spPr>
          <a:xfrm>
            <a:off x="1969374" y="3156491"/>
            <a:ext cx="383055" cy="545804"/>
          </a:xfrm>
          <a:custGeom>
            <a:avLst/>
            <a:gdLst/>
            <a:ahLst/>
            <a:cxnLst/>
            <a:rect l="l" t="t" r="r" b="b"/>
            <a:pathLst>
              <a:path w="383055" h="545804">
                <a:moveTo>
                  <a:pt x="0" y="0"/>
                </a:moveTo>
                <a:lnTo>
                  <a:pt x="383055" y="0"/>
                </a:lnTo>
                <a:lnTo>
                  <a:pt x="383055" y="545804"/>
                </a:lnTo>
                <a:lnTo>
                  <a:pt x="0" y="545804"/>
                </a:lnTo>
                <a:lnTo>
                  <a:pt x="0" y="0"/>
                </a:lnTo>
                <a:close/>
              </a:path>
            </a:pathLst>
          </a:custGeom>
          <a:blipFill>
            <a:blip r:embed="rId11" cstate="print">
              <a:extLst>
                <a:ext uri="{96DAC541-7B7A-43D3-8B79-37D633B846F1}">
                  <asvg:svgBlip xmlns:asvg="http://schemas.microsoft.com/office/drawing/2016/SVG/main" xmlns="" r:embed="rId12"/>
                </a:ext>
              </a:extLst>
            </a:blip>
            <a:stretch>
              <a:fillRect/>
            </a:stretch>
          </a:blipFill>
        </p:spPr>
      </p:sp>
      <p:sp>
        <p:nvSpPr>
          <p:cNvPr id="16" name="Freeform 16"/>
          <p:cNvSpPr/>
          <p:nvPr/>
        </p:nvSpPr>
        <p:spPr>
          <a:xfrm>
            <a:off x="5264921" y="2336536"/>
            <a:ext cx="784791" cy="784791"/>
          </a:xfrm>
          <a:custGeom>
            <a:avLst/>
            <a:gdLst/>
            <a:ahLst/>
            <a:cxnLst/>
            <a:rect l="l" t="t" r="r" b="b"/>
            <a:pathLst>
              <a:path w="784791" h="784791">
                <a:moveTo>
                  <a:pt x="0" y="0"/>
                </a:moveTo>
                <a:lnTo>
                  <a:pt x="784790" y="0"/>
                </a:lnTo>
                <a:lnTo>
                  <a:pt x="784790" y="784790"/>
                </a:lnTo>
                <a:lnTo>
                  <a:pt x="0" y="784790"/>
                </a:lnTo>
                <a:lnTo>
                  <a:pt x="0" y="0"/>
                </a:lnTo>
                <a:close/>
              </a:path>
            </a:pathLst>
          </a:custGeom>
          <a:blipFill>
            <a:blip r:embed="rId13" cstate="print">
              <a:extLst>
                <a:ext uri="{96DAC541-7B7A-43D3-8B79-37D633B846F1}">
                  <asvg:svgBlip xmlns:asvg="http://schemas.microsoft.com/office/drawing/2016/SVG/main" xmlns="" r:embed="rId14"/>
                </a:ext>
              </a:extLst>
            </a:blip>
            <a:stretch>
              <a:fillRect/>
            </a:stretch>
          </a:blipFill>
        </p:spPr>
      </p:sp>
      <p:sp>
        <p:nvSpPr>
          <p:cNvPr id="17" name="Freeform 17"/>
          <p:cNvSpPr/>
          <p:nvPr/>
        </p:nvSpPr>
        <p:spPr>
          <a:xfrm>
            <a:off x="10168746" y="2151209"/>
            <a:ext cx="892706" cy="892706"/>
          </a:xfrm>
          <a:custGeom>
            <a:avLst/>
            <a:gdLst/>
            <a:ahLst/>
            <a:cxnLst/>
            <a:rect l="l" t="t" r="r" b="b"/>
            <a:pathLst>
              <a:path w="892706" h="892706">
                <a:moveTo>
                  <a:pt x="0" y="0"/>
                </a:moveTo>
                <a:lnTo>
                  <a:pt x="892706" y="0"/>
                </a:lnTo>
                <a:lnTo>
                  <a:pt x="892706" y="892706"/>
                </a:lnTo>
                <a:lnTo>
                  <a:pt x="0" y="892706"/>
                </a:lnTo>
                <a:lnTo>
                  <a:pt x="0" y="0"/>
                </a:lnTo>
                <a:close/>
              </a:path>
            </a:pathLst>
          </a:custGeom>
          <a:blipFill>
            <a:blip r:embed="rId15" cstate="print">
              <a:extLst>
                <a:ext uri="{96DAC541-7B7A-43D3-8B79-37D633B846F1}">
                  <asvg:svgBlip xmlns:asvg="http://schemas.microsoft.com/office/drawing/2016/SVG/main" xmlns="" r:embed="rId16"/>
                </a:ext>
              </a:extLst>
            </a:blip>
            <a:stretch>
              <a:fillRect/>
            </a:stretch>
          </a:blipFill>
        </p:spPr>
      </p:sp>
      <p:sp>
        <p:nvSpPr>
          <p:cNvPr id="18" name="Freeform 18"/>
          <p:cNvSpPr/>
          <p:nvPr/>
        </p:nvSpPr>
        <p:spPr>
          <a:xfrm>
            <a:off x="9144000" y="3459686"/>
            <a:ext cx="578132" cy="578132"/>
          </a:xfrm>
          <a:custGeom>
            <a:avLst/>
            <a:gdLst/>
            <a:ahLst/>
            <a:cxnLst/>
            <a:rect l="l" t="t" r="r" b="b"/>
            <a:pathLst>
              <a:path w="578132" h="578132">
                <a:moveTo>
                  <a:pt x="0" y="0"/>
                </a:moveTo>
                <a:lnTo>
                  <a:pt x="578132" y="0"/>
                </a:lnTo>
                <a:lnTo>
                  <a:pt x="578132" y="578132"/>
                </a:lnTo>
                <a:lnTo>
                  <a:pt x="0" y="578132"/>
                </a:lnTo>
                <a:lnTo>
                  <a:pt x="0" y="0"/>
                </a:lnTo>
                <a:close/>
              </a:path>
            </a:pathLst>
          </a:custGeom>
          <a:blipFill>
            <a:blip r:embed="rId17">
              <a:extLst>
                <a:ext uri="{96DAC541-7B7A-43D3-8B79-37D633B846F1}">
                  <asvg:svgBlip xmlns:asvg="http://schemas.microsoft.com/office/drawing/2016/SVG/main" xmlns="" r:embed="rId18"/>
                </a:ext>
              </a:extLst>
            </a:blip>
            <a:stretch>
              <a:fillRect/>
            </a:stretch>
          </a:blipFill>
        </p:spPr>
      </p:sp>
      <p:sp>
        <p:nvSpPr>
          <p:cNvPr id="19" name="Freeform 19"/>
          <p:cNvSpPr/>
          <p:nvPr/>
        </p:nvSpPr>
        <p:spPr>
          <a:xfrm>
            <a:off x="9791866" y="3553761"/>
            <a:ext cx="571976" cy="389983"/>
          </a:xfrm>
          <a:custGeom>
            <a:avLst/>
            <a:gdLst/>
            <a:ahLst/>
            <a:cxnLst/>
            <a:rect l="l" t="t" r="r" b="b"/>
            <a:pathLst>
              <a:path w="571976" h="389983">
                <a:moveTo>
                  <a:pt x="0" y="0"/>
                </a:moveTo>
                <a:lnTo>
                  <a:pt x="571975" y="0"/>
                </a:lnTo>
                <a:lnTo>
                  <a:pt x="571975" y="389983"/>
                </a:lnTo>
                <a:lnTo>
                  <a:pt x="0" y="389983"/>
                </a:lnTo>
                <a:lnTo>
                  <a:pt x="0" y="0"/>
                </a:lnTo>
                <a:close/>
              </a:path>
            </a:pathLst>
          </a:custGeom>
          <a:blipFill>
            <a:blip r:embed="rId19">
              <a:extLst>
                <a:ext uri="{96DAC541-7B7A-43D3-8B79-37D633B846F1}">
                  <asvg:svgBlip xmlns:asvg="http://schemas.microsoft.com/office/drawing/2016/SVG/main" xmlns="" r:embed="rId20"/>
                </a:ext>
              </a:extLst>
            </a:blip>
            <a:stretch>
              <a:fillRect/>
            </a:stretch>
          </a:blipFill>
        </p:spPr>
      </p:sp>
      <p:sp>
        <p:nvSpPr>
          <p:cNvPr id="20" name="Freeform 20"/>
          <p:cNvSpPr/>
          <p:nvPr/>
        </p:nvSpPr>
        <p:spPr>
          <a:xfrm>
            <a:off x="10430516" y="3592160"/>
            <a:ext cx="594989" cy="351584"/>
          </a:xfrm>
          <a:custGeom>
            <a:avLst/>
            <a:gdLst/>
            <a:ahLst/>
            <a:cxnLst/>
            <a:rect l="l" t="t" r="r" b="b"/>
            <a:pathLst>
              <a:path w="594989" h="351584">
                <a:moveTo>
                  <a:pt x="0" y="0"/>
                </a:moveTo>
                <a:lnTo>
                  <a:pt x="594989" y="0"/>
                </a:lnTo>
                <a:lnTo>
                  <a:pt x="594989" y="351584"/>
                </a:lnTo>
                <a:lnTo>
                  <a:pt x="0" y="351584"/>
                </a:lnTo>
                <a:lnTo>
                  <a:pt x="0" y="0"/>
                </a:lnTo>
                <a:close/>
              </a:path>
            </a:pathLst>
          </a:custGeom>
          <a:blipFill>
            <a:blip r:embed="rId21">
              <a:extLst>
                <a:ext uri="{96DAC541-7B7A-43D3-8B79-37D633B846F1}">
                  <asvg:svgBlip xmlns:asvg="http://schemas.microsoft.com/office/drawing/2016/SVG/main" xmlns="" r:embed="rId22"/>
                </a:ext>
              </a:extLst>
            </a:blip>
            <a:stretch>
              <a:fillRect/>
            </a:stretch>
          </a:blipFill>
        </p:spPr>
      </p:sp>
      <p:sp>
        <p:nvSpPr>
          <p:cNvPr id="21" name="Freeform 21"/>
          <p:cNvSpPr/>
          <p:nvPr/>
        </p:nvSpPr>
        <p:spPr>
          <a:xfrm>
            <a:off x="11092180" y="3545507"/>
            <a:ext cx="448451" cy="492311"/>
          </a:xfrm>
          <a:custGeom>
            <a:avLst/>
            <a:gdLst/>
            <a:ahLst/>
            <a:cxnLst/>
            <a:rect l="l" t="t" r="r" b="b"/>
            <a:pathLst>
              <a:path w="448451" h="492311">
                <a:moveTo>
                  <a:pt x="0" y="0"/>
                </a:moveTo>
                <a:lnTo>
                  <a:pt x="448450" y="0"/>
                </a:lnTo>
                <a:lnTo>
                  <a:pt x="448450" y="492311"/>
                </a:lnTo>
                <a:lnTo>
                  <a:pt x="0" y="492311"/>
                </a:lnTo>
                <a:lnTo>
                  <a:pt x="0" y="0"/>
                </a:lnTo>
                <a:close/>
              </a:path>
            </a:pathLst>
          </a:custGeom>
          <a:blipFill>
            <a:blip r:embed="rId23" cstate="print">
              <a:extLst>
                <a:ext uri="{96DAC541-7B7A-43D3-8B79-37D633B846F1}">
                  <asvg:svgBlip xmlns:asvg="http://schemas.microsoft.com/office/drawing/2016/SVG/main" xmlns="" r:embed="rId24"/>
                </a:ext>
              </a:extLst>
            </a:blip>
            <a:stretch>
              <a:fillRect/>
            </a:stretch>
          </a:blipFill>
        </p:spPr>
      </p:sp>
      <p:sp>
        <p:nvSpPr>
          <p:cNvPr id="22" name="Freeform 22"/>
          <p:cNvSpPr/>
          <p:nvPr/>
        </p:nvSpPr>
        <p:spPr>
          <a:xfrm>
            <a:off x="11620790" y="3491656"/>
            <a:ext cx="412713" cy="560475"/>
          </a:xfrm>
          <a:custGeom>
            <a:avLst/>
            <a:gdLst/>
            <a:ahLst/>
            <a:cxnLst/>
            <a:rect l="l" t="t" r="r" b="b"/>
            <a:pathLst>
              <a:path w="412713" h="560475">
                <a:moveTo>
                  <a:pt x="0" y="0"/>
                </a:moveTo>
                <a:lnTo>
                  <a:pt x="412713" y="0"/>
                </a:lnTo>
                <a:lnTo>
                  <a:pt x="412713" y="560475"/>
                </a:lnTo>
                <a:lnTo>
                  <a:pt x="0" y="560475"/>
                </a:lnTo>
                <a:lnTo>
                  <a:pt x="0" y="0"/>
                </a:lnTo>
                <a:close/>
              </a:path>
            </a:pathLst>
          </a:custGeom>
          <a:blipFill>
            <a:blip r:embed="rId25">
              <a:extLst>
                <a:ext uri="{96DAC541-7B7A-43D3-8B79-37D633B846F1}">
                  <asvg:svgBlip xmlns:asvg="http://schemas.microsoft.com/office/drawing/2016/SVG/main" xmlns="" r:embed="rId26"/>
                </a:ext>
              </a:extLst>
            </a:blip>
            <a:stretch>
              <a:fillRect/>
            </a:stretch>
          </a:blipFill>
        </p:spPr>
      </p:sp>
      <p:sp>
        <p:nvSpPr>
          <p:cNvPr id="23" name="Freeform 23"/>
          <p:cNvSpPr/>
          <p:nvPr/>
        </p:nvSpPr>
        <p:spPr>
          <a:xfrm>
            <a:off x="14219304" y="5421715"/>
            <a:ext cx="2055069" cy="1629244"/>
          </a:xfrm>
          <a:custGeom>
            <a:avLst/>
            <a:gdLst/>
            <a:ahLst/>
            <a:cxnLst/>
            <a:rect l="l" t="t" r="r" b="b"/>
            <a:pathLst>
              <a:path w="2055069" h="1629244">
                <a:moveTo>
                  <a:pt x="0" y="0"/>
                </a:moveTo>
                <a:lnTo>
                  <a:pt x="2055068" y="0"/>
                </a:lnTo>
                <a:lnTo>
                  <a:pt x="2055068" y="1629244"/>
                </a:lnTo>
                <a:lnTo>
                  <a:pt x="0" y="1629244"/>
                </a:lnTo>
                <a:lnTo>
                  <a:pt x="0" y="0"/>
                </a:lnTo>
                <a:close/>
              </a:path>
            </a:pathLst>
          </a:custGeom>
          <a:blipFill>
            <a:blip r:embed="rId27"/>
            <a:stretch>
              <a:fillRect/>
            </a:stretch>
          </a:blipFill>
        </p:spPr>
      </p:sp>
      <p:sp>
        <p:nvSpPr>
          <p:cNvPr id="24" name="TextBox 24"/>
          <p:cNvSpPr txBox="1"/>
          <p:nvPr/>
        </p:nvSpPr>
        <p:spPr>
          <a:xfrm>
            <a:off x="5999909" y="9140706"/>
            <a:ext cx="6288183" cy="874902"/>
          </a:xfrm>
          <a:prstGeom prst="rect">
            <a:avLst/>
          </a:prstGeom>
        </p:spPr>
        <p:txBody>
          <a:bodyPr lIns="0" tIns="0" rIns="0" bIns="0" rtlCol="0" anchor="t">
            <a:spAutoFit/>
          </a:bodyPr>
          <a:lstStyle/>
          <a:p>
            <a:pPr algn="ctr">
              <a:lnSpc>
                <a:spcPts val="6377"/>
              </a:lnSpc>
            </a:pPr>
            <a:r>
              <a:rPr lang="en-US" sz="4555" b="1">
                <a:solidFill>
                  <a:srgbClr val="FFFFFF"/>
                </a:solidFill>
                <a:latin typeface="Times New Roman Bold"/>
                <a:ea typeface="Times New Roman Bold"/>
                <a:cs typeface="Times New Roman Bold"/>
                <a:sym typeface="Times New Roman Bold"/>
              </a:rPr>
              <a:t>Dept of MCA</a:t>
            </a:r>
          </a:p>
        </p:txBody>
      </p:sp>
      <p:sp>
        <p:nvSpPr>
          <p:cNvPr id="25" name="TextBox 25"/>
          <p:cNvSpPr txBox="1"/>
          <p:nvPr/>
        </p:nvSpPr>
        <p:spPr>
          <a:xfrm>
            <a:off x="17259300" y="9232663"/>
            <a:ext cx="686061" cy="715214"/>
          </a:xfrm>
          <a:prstGeom prst="rect">
            <a:avLst/>
          </a:prstGeom>
        </p:spPr>
        <p:txBody>
          <a:bodyPr lIns="0" tIns="0" rIns="0" bIns="0" rtlCol="0" anchor="t">
            <a:spAutoFit/>
          </a:bodyPr>
          <a:lstStyle/>
          <a:p>
            <a:pPr algn="ctr">
              <a:lnSpc>
                <a:spcPts val="5203"/>
              </a:lnSpc>
            </a:pPr>
            <a:r>
              <a:rPr lang="en-US" sz="3716" b="1">
                <a:solidFill>
                  <a:srgbClr val="FFFFFF"/>
                </a:solidFill>
                <a:latin typeface="Times New Roman Bold"/>
                <a:ea typeface="Times New Roman Bold"/>
                <a:cs typeface="Times New Roman Bold"/>
                <a:sym typeface="Times New Roman Bold"/>
              </a:rPr>
              <a:t>09</a:t>
            </a:r>
          </a:p>
        </p:txBody>
      </p:sp>
      <p:sp>
        <p:nvSpPr>
          <p:cNvPr id="26" name="TextBox 26"/>
          <p:cNvSpPr txBox="1"/>
          <p:nvPr/>
        </p:nvSpPr>
        <p:spPr>
          <a:xfrm>
            <a:off x="5413159" y="838200"/>
            <a:ext cx="7461682" cy="883859"/>
          </a:xfrm>
          <a:prstGeom prst="rect">
            <a:avLst/>
          </a:prstGeom>
        </p:spPr>
        <p:txBody>
          <a:bodyPr lIns="0" tIns="0" rIns="0" bIns="0" rtlCol="0" anchor="t">
            <a:spAutoFit/>
          </a:bodyPr>
          <a:lstStyle/>
          <a:p>
            <a:pPr algn="ctr">
              <a:lnSpc>
                <a:spcPts val="6408"/>
              </a:lnSpc>
            </a:pPr>
            <a:r>
              <a:rPr lang="en-US" sz="4577" b="1">
                <a:solidFill>
                  <a:srgbClr val="FF1E1B"/>
                </a:solidFill>
                <a:latin typeface="Times New Roman Bold"/>
                <a:ea typeface="Times New Roman Bold"/>
                <a:cs typeface="Times New Roman Bold"/>
                <a:sym typeface="Times New Roman Bold"/>
              </a:rPr>
              <a:t>SYSTEM ARCHITECTURE</a:t>
            </a:r>
          </a:p>
        </p:txBody>
      </p:sp>
      <p:sp>
        <p:nvSpPr>
          <p:cNvPr id="27" name="TextBox 27"/>
          <p:cNvSpPr txBox="1"/>
          <p:nvPr/>
        </p:nvSpPr>
        <p:spPr>
          <a:xfrm>
            <a:off x="833024" y="3743918"/>
            <a:ext cx="2797901" cy="1065431"/>
          </a:xfrm>
          <a:prstGeom prst="rect">
            <a:avLst/>
          </a:prstGeom>
        </p:spPr>
        <p:txBody>
          <a:bodyPr lIns="0" tIns="0" rIns="0" bIns="0" rtlCol="0" anchor="t">
            <a:spAutoFit/>
          </a:bodyPr>
          <a:lstStyle/>
          <a:p>
            <a:pPr algn="l">
              <a:lnSpc>
                <a:spcPts val="2737"/>
              </a:lnSpc>
            </a:pPr>
            <a:r>
              <a:rPr lang="en-US" sz="1955">
                <a:solidFill>
                  <a:srgbClr val="000000"/>
                </a:solidFill>
                <a:latin typeface="Times New Roman"/>
                <a:ea typeface="Times New Roman"/>
                <a:cs typeface="Times New Roman"/>
                <a:sym typeface="Times New Roman"/>
              </a:rPr>
              <a:t>Student logs in. Webcam and microphone access is granted.</a:t>
            </a:r>
          </a:p>
        </p:txBody>
      </p:sp>
      <p:sp>
        <p:nvSpPr>
          <p:cNvPr id="28" name="TextBox 28"/>
          <p:cNvSpPr txBox="1"/>
          <p:nvPr/>
        </p:nvSpPr>
        <p:spPr>
          <a:xfrm>
            <a:off x="4718676" y="3650078"/>
            <a:ext cx="3411631" cy="749725"/>
          </a:xfrm>
          <a:prstGeom prst="rect">
            <a:avLst/>
          </a:prstGeom>
        </p:spPr>
        <p:txBody>
          <a:bodyPr lIns="0" tIns="0" rIns="0" bIns="0" rtlCol="0" anchor="t">
            <a:spAutoFit/>
          </a:bodyPr>
          <a:lstStyle/>
          <a:p>
            <a:pPr algn="l">
              <a:lnSpc>
                <a:spcPts val="2826"/>
              </a:lnSpc>
            </a:pPr>
            <a:r>
              <a:rPr lang="en-US" sz="2019">
                <a:solidFill>
                  <a:srgbClr val="000000"/>
                </a:solidFill>
                <a:latin typeface="Times New Roman"/>
                <a:ea typeface="Times New Roman"/>
                <a:cs typeface="Times New Roman"/>
                <a:sym typeface="Times New Roman"/>
              </a:rPr>
              <a:t>Captures student’s audio and video</a:t>
            </a:r>
          </a:p>
        </p:txBody>
      </p:sp>
      <p:sp>
        <p:nvSpPr>
          <p:cNvPr id="29" name="TextBox 29"/>
          <p:cNvSpPr txBox="1"/>
          <p:nvPr/>
        </p:nvSpPr>
        <p:spPr>
          <a:xfrm>
            <a:off x="5379670" y="3202620"/>
            <a:ext cx="1704026" cy="428408"/>
          </a:xfrm>
          <a:prstGeom prst="rect">
            <a:avLst/>
          </a:prstGeom>
        </p:spPr>
        <p:txBody>
          <a:bodyPr lIns="0" tIns="0" rIns="0" bIns="0" rtlCol="0" anchor="t">
            <a:spAutoFit/>
          </a:bodyPr>
          <a:lstStyle/>
          <a:p>
            <a:pPr algn="l">
              <a:lnSpc>
                <a:spcPts val="3161"/>
              </a:lnSpc>
            </a:pPr>
            <a:r>
              <a:rPr lang="en-US" sz="2258" b="1">
                <a:solidFill>
                  <a:srgbClr val="000000"/>
                </a:solidFill>
                <a:latin typeface="Times New Roman Bold"/>
                <a:ea typeface="Times New Roman Bold"/>
                <a:cs typeface="Times New Roman Bold"/>
                <a:sym typeface="Times New Roman Bold"/>
              </a:rPr>
              <a:t>Input Capture</a:t>
            </a:r>
          </a:p>
        </p:txBody>
      </p:sp>
      <p:sp>
        <p:nvSpPr>
          <p:cNvPr id="30" name="TextBox 30"/>
          <p:cNvSpPr txBox="1"/>
          <p:nvPr/>
        </p:nvSpPr>
        <p:spPr>
          <a:xfrm>
            <a:off x="9740452" y="3063248"/>
            <a:ext cx="1749293" cy="428408"/>
          </a:xfrm>
          <a:prstGeom prst="rect">
            <a:avLst/>
          </a:prstGeom>
        </p:spPr>
        <p:txBody>
          <a:bodyPr lIns="0" tIns="0" rIns="0" bIns="0" rtlCol="0" anchor="t">
            <a:spAutoFit/>
          </a:bodyPr>
          <a:lstStyle/>
          <a:p>
            <a:pPr algn="l">
              <a:lnSpc>
                <a:spcPts val="3161"/>
              </a:lnSpc>
            </a:pPr>
            <a:r>
              <a:rPr lang="en-US" sz="2258" b="1">
                <a:solidFill>
                  <a:srgbClr val="000000"/>
                </a:solidFill>
                <a:latin typeface="Times New Roman Bold"/>
                <a:ea typeface="Times New Roman Bold"/>
                <a:cs typeface="Times New Roman Bold"/>
                <a:sym typeface="Times New Roman Bold"/>
              </a:rPr>
              <a:t>AI Processing</a:t>
            </a:r>
          </a:p>
        </p:txBody>
      </p:sp>
      <p:sp>
        <p:nvSpPr>
          <p:cNvPr id="31" name="TextBox 31"/>
          <p:cNvSpPr txBox="1"/>
          <p:nvPr/>
        </p:nvSpPr>
        <p:spPr>
          <a:xfrm>
            <a:off x="8785840" y="4098503"/>
            <a:ext cx="3884342" cy="1107368"/>
          </a:xfrm>
          <a:prstGeom prst="rect">
            <a:avLst/>
          </a:prstGeom>
        </p:spPr>
        <p:txBody>
          <a:bodyPr lIns="0" tIns="0" rIns="0" bIns="0" rtlCol="0" anchor="t">
            <a:spAutoFit/>
          </a:bodyPr>
          <a:lstStyle/>
          <a:p>
            <a:pPr algn="l">
              <a:lnSpc>
                <a:spcPts val="2826"/>
              </a:lnSpc>
            </a:pPr>
            <a:r>
              <a:rPr lang="en-US" sz="2019">
                <a:solidFill>
                  <a:srgbClr val="000000"/>
                </a:solidFill>
                <a:latin typeface="Times New Roman"/>
                <a:ea typeface="Times New Roman"/>
                <a:cs typeface="Times New Roman"/>
                <a:sym typeface="Times New Roman"/>
              </a:rPr>
              <a:t>Face Detection, Eye &amp; Head movement, Mouth Movement, Object Detection, Speech Analysis</a:t>
            </a:r>
          </a:p>
        </p:txBody>
      </p:sp>
      <p:sp>
        <p:nvSpPr>
          <p:cNvPr id="32" name="TextBox 32"/>
          <p:cNvSpPr txBox="1"/>
          <p:nvPr/>
        </p:nvSpPr>
        <p:spPr>
          <a:xfrm>
            <a:off x="13928978" y="3125353"/>
            <a:ext cx="1988023" cy="428408"/>
          </a:xfrm>
          <a:prstGeom prst="rect">
            <a:avLst/>
          </a:prstGeom>
        </p:spPr>
        <p:txBody>
          <a:bodyPr lIns="0" tIns="0" rIns="0" bIns="0" rtlCol="0" anchor="t">
            <a:spAutoFit/>
          </a:bodyPr>
          <a:lstStyle/>
          <a:p>
            <a:pPr algn="l">
              <a:lnSpc>
                <a:spcPts val="3161"/>
              </a:lnSpc>
            </a:pPr>
            <a:r>
              <a:rPr lang="en-US" sz="2258" b="1">
                <a:solidFill>
                  <a:srgbClr val="000000"/>
                </a:solidFill>
                <a:latin typeface="Times New Roman Bold"/>
                <a:ea typeface="Times New Roman Bold"/>
                <a:cs typeface="Times New Roman Bold"/>
                <a:sym typeface="Times New Roman Bold"/>
              </a:rPr>
              <a:t>Decision Engine</a:t>
            </a:r>
          </a:p>
        </p:txBody>
      </p:sp>
      <p:sp>
        <p:nvSpPr>
          <p:cNvPr id="33" name="TextBox 33"/>
          <p:cNvSpPr txBox="1"/>
          <p:nvPr/>
        </p:nvSpPr>
        <p:spPr>
          <a:xfrm>
            <a:off x="13424220" y="3620093"/>
            <a:ext cx="3909161" cy="1465011"/>
          </a:xfrm>
          <a:prstGeom prst="rect">
            <a:avLst/>
          </a:prstGeom>
        </p:spPr>
        <p:txBody>
          <a:bodyPr lIns="0" tIns="0" rIns="0" bIns="0" rtlCol="0" anchor="t">
            <a:spAutoFit/>
          </a:bodyPr>
          <a:lstStyle/>
          <a:p>
            <a:pPr algn="l">
              <a:lnSpc>
                <a:spcPts val="2826"/>
              </a:lnSpc>
            </a:pPr>
            <a:r>
              <a:rPr lang="en-US" sz="2019">
                <a:solidFill>
                  <a:srgbClr val="000000"/>
                </a:solidFill>
                <a:latin typeface="Times New Roman"/>
                <a:ea typeface="Times New Roman"/>
                <a:cs typeface="Times New Roman"/>
                <a:sym typeface="Times New Roman"/>
              </a:rPr>
              <a:t>If any suspicious behavior is found, it raises a flag.</a:t>
            </a:r>
          </a:p>
          <a:p>
            <a:pPr algn="l">
              <a:lnSpc>
                <a:spcPts val="2826"/>
              </a:lnSpc>
            </a:pPr>
            <a:r>
              <a:rPr lang="en-US" sz="2019">
                <a:solidFill>
                  <a:srgbClr val="000000"/>
                </a:solidFill>
                <a:latin typeface="Times New Roman"/>
                <a:ea typeface="Times New Roman"/>
                <a:cs typeface="Times New Roman"/>
                <a:sym typeface="Times New Roman"/>
              </a:rPr>
              <a:t>Records evidence and stores it in the database.</a:t>
            </a:r>
          </a:p>
        </p:txBody>
      </p:sp>
      <p:sp>
        <p:nvSpPr>
          <p:cNvPr id="34" name="TextBox 34"/>
          <p:cNvSpPr txBox="1"/>
          <p:nvPr/>
        </p:nvSpPr>
        <p:spPr>
          <a:xfrm>
            <a:off x="14541494" y="6965234"/>
            <a:ext cx="2294357" cy="428408"/>
          </a:xfrm>
          <a:prstGeom prst="rect">
            <a:avLst/>
          </a:prstGeom>
        </p:spPr>
        <p:txBody>
          <a:bodyPr lIns="0" tIns="0" rIns="0" bIns="0" rtlCol="0" anchor="t">
            <a:spAutoFit/>
          </a:bodyPr>
          <a:lstStyle/>
          <a:p>
            <a:pPr algn="l">
              <a:lnSpc>
                <a:spcPts val="3161"/>
              </a:lnSpc>
            </a:pPr>
            <a:r>
              <a:rPr lang="en-US" sz="2258" b="1">
                <a:solidFill>
                  <a:srgbClr val="000000"/>
                </a:solidFill>
                <a:latin typeface="Times New Roman Bold"/>
                <a:ea typeface="Times New Roman Bold"/>
                <a:cs typeface="Times New Roman Bold"/>
                <a:sym typeface="Times New Roman Bold"/>
              </a:rPr>
              <a:t>Invigilator Panel</a:t>
            </a:r>
          </a:p>
        </p:txBody>
      </p:sp>
      <p:sp>
        <p:nvSpPr>
          <p:cNvPr id="35" name="TextBox 35"/>
          <p:cNvSpPr txBox="1"/>
          <p:nvPr/>
        </p:nvSpPr>
        <p:spPr>
          <a:xfrm>
            <a:off x="13921749" y="7412692"/>
            <a:ext cx="3411631" cy="1107368"/>
          </a:xfrm>
          <a:prstGeom prst="rect">
            <a:avLst/>
          </a:prstGeom>
        </p:spPr>
        <p:txBody>
          <a:bodyPr lIns="0" tIns="0" rIns="0" bIns="0" rtlCol="0" anchor="t">
            <a:spAutoFit/>
          </a:bodyPr>
          <a:lstStyle/>
          <a:p>
            <a:pPr algn="l">
              <a:lnSpc>
                <a:spcPts val="2826"/>
              </a:lnSpc>
            </a:pPr>
            <a:r>
              <a:rPr lang="en-US" sz="2019">
                <a:solidFill>
                  <a:srgbClr val="000000"/>
                </a:solidFill>
                <a:latin typeface="Times New Roman"/>
                <a:ea typeface="Times New Roman"/>
                <a:cs typeface="Times New Roman"/>
                <a:sym typeface="Times New Roman"/>
              </a:rPr>
              <a:t>Invigilator views flagged activities and take necessary actions.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933</Words>
  <Application>Microsoft Office PowerPoint</Application>
  <PresentationFormat>Custom</PresentationFormat>
  <Paragraphs>130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 Bold</vt:lpstr>
      <vt:lpstr>Times New Roman</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Suvvi's PPT</dc:title>
  <dc:creator>Harshiee</dc:creator>
  <cp:lastModifiedBy>Harshi</cp:lastModifiedBy>
  <cp:revision>4</cp:revision>
  <dcterms:created xsi:type="dcterms:W3CDTF">2006-08-16T00:00:00Z</dcterms:created>
  <dcterms:modified xsi:type="dcterms:W3CDTF">2025-04-28T09:34:39Z</dcterms:modified>
  <dc:identifier>DAGks1Z-LbE</dc:identifier>
</cp:coreProperties>
</file>