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75" r:id="rId8"/>
    <p:sldId id="277" r:id="rId9"/>
    <p:sldId id="276" r:id="rId10"/>
    <p:sldId id="278" r:id="rId11"/>
    <p:sldId id="279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74" r:id="rId20"/>
    <p:sldId id="273" r:id="rId21"/>
    <p:sldId id="272" r:id="rId22"/>
    <p:sldId id="271" r:id="rId23"/>
    <p:sldId id="270" r:id="rId24"/>
    <p:sldId id="269" r:id="rId25"/>
    <p:sldId id="268" r:id="rId26"/>
    <p:sldId id="267" r:id="rId27"/>
    <p:sldId id="266" r:id="rId28"/>
    <p:sldId id="265" r:id="rId29"/>
    <p:sldId id="264" r:id="rId30"/>
    <p:sldId id="263" r:id="rId31"/>
    <p:sldId id="262" r:id="rId32"/>
    <p:sldId id="261" r:id="rId33"/>
    <p:sldId id="260" r:id="rId34"/>
    <p:sldId id="259" r:id="rId35"/>
  </p:sldIdLst>
  <p:sldSz cx="12192000" cy="6858000"/>
  <p:notesSz cx="6858000" cy="9144000"/>
  <p:embeddedFontLst>
    <p:embeddedFont>
      <p:font typeface="Calibri" panose="020F0502020204030204"/>
      <p:regular r:id="rId39"/>
    </p:embeddedFont>
    <p:embeddedFont>
      <p:font typeface="Century Gothic" panose="020B0502020202020204" pitchFamily="34" charset="0"/>
      <p:regular r:id="rId40"/>
      <p:bold r:id="rId41"/>
      <p:italic r:id="rId42"/>
      <p:boldItalic r:id="rId43"/>
    </p:embeddedFont>
    <p:embeddedFont>
      <p:font typeface="Monotype Corsiva" panose="03010101010201010101" pitchFamily="66" charset="0"/>
      <p:italic r:id="rId44"/>
    </p:embeddedFont>
    <p:embeddedFont>
      <p:font typeface="Libre Baskerville" panose="02000000000000000000"/>
      <p:regular r:id="rId45"/>
    </p:embeddedFont>
    <p:embeddedFont>
      <p:font typeface="Palatino Linotype" panose="020405020505050303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4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590" autoAdjust="0"/>
  </p:normalViewPr>
  <p:slideViewPr>
    <p:cSldViewPr snapToGrid="0" showGuides="1">
      <p:cViewPr varScale="1">
        <p:scale>
          <a:sx n="66" d="100"/>
          <a:sy n="66" d="100"/>
        </p:scale>
        <p:origin x="-876" y="-2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9" Type="http://schemas.openxmlformats.org/officeDocument/2006/relationships/font" Target="fonts/font11.fntdata"/><Relationship Id="rId48" Type="http://schemas.openxmlformats.org/officeDocument/2006/relationships/font" Target="fonts/font10.fntdata"/><Relationship Id="rId47" Type="http://schemas.openxmlformats.org/officeDocument/2006/relationships/font" Target="fonts/font9.fntdata"/><Relationship Id="rId46" Type="http://schemas.openxmlformats.org/officeDocument/2006/relationships/font" Target="fonts/font8.fntdata"/><Relationship Id="rId45" Type="http://schemas.openxmlformats.org/officeDocument/2006/relationships/font" Target="fonts/font7.fntdata"/><Relationship Id="rId44" Type="http://schemas.openxmlformats.org/officeDocument/2006/relationships/font" Target="fonts/font6.fntdata"/><Relationship Id="rId43" Type="http://schemas.openxmlformats.org/officeDocument/2006/relationships/font" Target="fonts/font5.fntdata"/><Relationship Id="rId42" Type="http://schemas.openxmlformats.org/officeDocument/2006/relationships/font" Target="fonts/font4.fntdata"/><Relationship Id="rId41" Type="http://schemas.openxmlformats.org/officeDocument/2006/relationships/font" Target="fonts/font3.fntdata"/><Relationship Id="rId40" Type="http://schemas.openxmlformats.org/officeDocument/2006/relationships/font" Target="fonts/font2.fntdata"/><Relationship Id="rId4" Type="http://schemas.openxmlformats.org/officeDocument/2006/relationships/slide" Target="slides/slide1.xml"/><Relationship Id="rId39" Type="http://schemas.openxmlformats.org/officeDocument/2006/relationships/font" Target="fonts/font1.fntdata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8.png"/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24.png"/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27.png"/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30.png"/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35.png"/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38.png"/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41.png"/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44.png"/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47.png"/><Relationship Id="rId3" Type="http://schemas.openxmlformats.org/officeDocument/2006/relationships/image" Target="../media/image1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50.png"/><Relationship Id="rId3" Type="http://schemas.openxmlformats.org/officeDocument/2006/relationships/image" Target="../media/image1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55.png"/><Relationship Id="rId3" Type="http://schemas.openxmlformats.org/officeDocument/2006/relationships/image" Target="../media/image1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50.png"/><Relationship Id="rId3" Type="http://schemas.openxmlformats.org/officeDocument/2006/relationships/image" Target="../media/image1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60.png"/><Relationship Id="rId3" Type="http://schemas.openxmlformats.org/officeDocument/2006/relationships/image" Target="../media/image1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63.png"/><Relationship Id="rId3" Type="http://schemas.openxmlformats.org/officeDocument/2006/relationships/image" Target="../media/image1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66.png"/><Relationship Id="rId3" Type="http://schemas.openxmlformats.org/officeDocument/2006/relationships/image" Target="../media/image1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69.png"/><Relationship Id="rId3" Type="http://schemas.openxmlformats.org/officeDocument/2006/relationships/image" Target="../media/image1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72.png"/><Relationship Id="rId3" Type="http://schemas.openxmlformats.org/officeDocument/2006/relationships/image" Target="../media/image1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75.png"/><Relationship Id="rId3" Type="http://schemas.openxmlformats.org/officeDocument/2006/relationships/image" Target="../media/image1.png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.png"/><Relationship Id="rId1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5.png"/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1"/>
          <a:srcRect b="58717"/>
          <a:stretch>
            <a:fillRect/>
          </a:stretch>
        </p:blipFill>
        <p:spPr>
          <a:xfrm>
            <a:off x="0" y="-314960"/>
            <a:ext cx="12190815" cy="2763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2409190" y="3287395"/>
            <a:ext cx="7372350" cy="1076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800" b="1">
                <a:solidFill>
                  <a:srgbClr val="F84406"/>
                </a:solidFill>
              </a:rPr>
              <a:t>PROJECT ON</a:t>
            </a:r>
            <a:endParaRPr lang="en-US" sz="2800" b="1">
              <a:solidFill>
                <a:srgbClr val="F84406"/>
              </a:solidFill>
            </a:endParaRPr>
          </a:p>
          <a:p>
            <a:pPr algn="ctr"/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Employee Management System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 alt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Which departments have the highest number of employees?</a:t>
            </a:r>
            <a:endParaRPr lang="en-US" altLang="en-US" sz="200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711" y="1206336"/>
            <a:ext cx="5872275" cy="2595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589" y="1206336"/>
            <a:ext cx="3654425" cy="3541395"/>
          </a:xfrm>
          <a:prstGeom prst="rect">
            <a:avLst/>
          </a:prstGeom>
        </p:spPr>
      </p:pic>
      <p:pic>
        <p:nvPicPr>
          <p:cNvPr id="6" name="Google Shape;32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581" y="3952390"/>
            <a:ext cx="372427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01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en-US" alt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What is the average salary per department?</a:t>
            </a:r>
            <a:endParaRPr lang="en-US" altLang="en-US" sz="200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7030" y="1171575"/>
            <a:ext cx="2981325" cy="3355975"/>
          </a:xfrm>
          <a:prstGeom prst="rect">
            <a:avLst/>
          </a:prstGeom>
        </p:spPr>
      </p:pic>
      <p:pic>
        <p:nvPicPr>
          <p:cNvPr id="6" name="Google Shape;32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4014561"/>
            <a:ext cx="31718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840" y="1442720"/>
            <a:ext cx="5577840" cy="23355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en-US" alt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Who are the top 5 highest-paid employees?</a:t>
            </a:r>
            <a:endParaRPr lang="en-US" altLang="en-US" sz="200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1430" y="1302385"/>
            <a:ext cx="5986145" cy="22694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410" y="3885293"/>
            <a:ext cx="5688965" cy="2015490"/>
          </a:xfrm>
          <a:prstGeom prst="rect">
            <a:avLst/>
          </a:prstGeom>
        </p:spPr>
      </p:pic>
      <p:pic>
        <p:nvPicPr>
          <p:cNvPr id="6" name="Google Shape;32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8" y="1352550"/>
            <a:ext cx="31527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/>
        </p:nvSpPr>
        <p:spPr>
          <a:xfrm>
            <a:off x="702945" y="414655"/>
            <a:ext cx="10515600" cy="654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5. 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What is the total salary expenditure across the company?</a:t>
            </a:r>
            <a:endParaRPr lang="en-US" alt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494971"/>
            <a:ext cx="5558881" cy="118663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380" y="3189605"/>
            <a:ext cx="5118228" cy="1483995"/>
          </a:xfrm>
          <a:prstGeom prst="rect">
            <a:avLst/>
          </a:prstGeom>
        </p:spPr>
      </p:pic>
      <p:pic>
        <p:nvPicPr>
          <p:cNvPr id="5" name="Google Shape;32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34" y="3051856"/>
            <a:ext cx="4200895" cy="253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58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Font typeface="Wingdings" panose="05000000000000000000" charset="0"/>
            </a:pPr>
            <a:r>
              <a:rPr lang="en-US" alt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 JOB ROLE AND DEPARTMENT ANALYSIS</a:t>
            </a:r>
            <a:br>
              <a:rPr lang="en-US" alt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6. How many different job roles exist in each department?</a:t>
            </a:r>
            <a:endParaRPr lang="en-US" altLang="en-US" sz="200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6725" y="1513840"/>
            <a:ext cx="5022850" cy="148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660" y="1456690"/>
            <a:ext cx="3021965" cy="3082925"/>
          </a:xfrm>
          <a:prstGeom prst="rect">
            <a:avLst/>
          </a:prstGeom>
        </p:spPr>
      </p:pic>
      <p:pic>
        <p:nvPicPr>
          <p:cNvPr id="6" name="Google Shape;32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010" y="3139621"/>
            <a:ext cx="366712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645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7.</a:t>
            </a:r>
            <a:r>
              <a:rPr lang="en-US" alt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What is the average salary range per department?</a:t>
            </a:r>
            <a:endParaRPr lang="en-US" altLang="en-US" sz="200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Google Shape;32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4315"/>
            <a:ext cx="7460615" cy="3234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435" y="1266190"/>
            <a:ext cx="2789555" cy="29622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30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8.</a:t>
            </a:r>
            <a:r>
              <a:rPr lang="en-US" alt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Which job roles offer the highest salary?</a:t>
            </a:r>
            <a:endParaRPr lang="en-US" altLang="en-US" sz="200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110" y="1330960"/>
            <a:ext cx="8368030" cy="154114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185" y="3588384"/>
            <a:ext cx="5153025" cy="1664335"/>
          </a:xfrm>
          <a:prstGeom prst="rect">
            <a:avLst/>
          </a:prstGeom>
        </p:spPr>
      </p:pic>
      <p:pic>
        <p:nvPicPr>
          <p:cNvPr id="5" name="Google Shape;32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432" y="3049270"/>
            <a:ext cx="39052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01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9. </a:t>
            </a:r>
            <a:r>
              <a:rPr lang="en-US" alt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Which departments have the highest total salary allocation?</a:t>
            </a:r>
            <a:endParaRPr lang="en-US" altLang="en-US" sz="200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1620" y="1635125"/>
            <a:ext cx="5969000" cy="167513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205" y="1739900"/>
            <a:ext cx="3509010" cy="3623310"/>
          </a:xfrm>
          <a:prstGeom prst="rect">
            <a:avLst/>
          </a:prstGeom>
        </p:spPr>
      </p:pic>
      <p:pic>
        <p:nvPicPr>
          <p:cNvPr id="5" name="Google Shape;32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29" y="3711213"/>
            <a:ext cx="4080782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11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en-US" sz="2220" dirty="0">
                <a:effectLst/>
                <a:latin typeface="Times New Roman" panose="02020603050405020304" charset="0"/>
                <a:cs typeface="Times New Roman" panose="02020603050405020304" charset="0"/>
              </a:rPr>
              <a:t> QUALIFICATION AND SKILLS ANALYSIS</a:t>
            </a:r>
            <a:br>
              <a:rPr lang="en-US" altLang="en-US" sz="2220" dirty="0">
                <a:effectLst/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 sz="2220" dirty="0">
                <a:effectLst/>
                <a:latin typeface="Times New Roman" panose="02020603050405020304" charset="0"/>
                <a:cs typeface="Times New Roman" panose="02020603050405020304" charset="0"/>
              </a:rPr>
              <a:t>10. How many employees have at least one qualification listed?</a:t>
            </a:r>
            <a:endParaRPr lang="en-US" altLang="en-US" sz="222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850" y="1443355"/>
            <a:ext cx="6866890" cy="85661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427" y="3154306"/>
            <a:ext cx="5769610" cy="1193800"/>
          </a:xfrm>
          <a:prstGeom prst="rect">
            <a:avLst/>
          </a:prstGeom>
        </p:spPr>
      </p:pic>
      <p:pic>
        <p:nvPicPr>
          <p:cNvPr id="5" name="Google Shape;32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764" y="3145971"/>
            <a:ext cx="3457122" cy="240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645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11.</a:t>
            </a:r>
            <a:r>
              <a:rPr lang="en-US" alt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Which positions require the most qualifications?</a:t>
            </a:r>
            <a:endParaRPr lang="en-US" altLang="en-US" sz="200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755" y="1207135"/>
            <a:ext cx="5312410" cy="132270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185" y="1207135"/>
            <a:ext cx="3422650" cy="4030345"/>
          </a:xfrm>
          <a:prstGeom prst="rect">
            <a:avLst/>
          </a:prstGeom>
        </p:spPr>
      </p:pic>
      <p:pic>
        <p:nvPicPr>
          <p:cNvPr id="5" name="Google Shape;32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149" y="3222307"/>
            <a:ext cx="4539621" cy="1907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000">
              <a:schemeClr val="bg2"/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377381" y="981168"/>
            <a:ext cx="5117690" cy="1456997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angle"/>
          </a:sp3d>
        </p:spPr>
        <p:txBody>
          <a:bodyPr wrap="square" rtlCol="0">
            <a:noAutofit/>
          </a:bodyPr>
          <a:lstStyle/>
          <a:p>
            <a:pPr algn="ctr"/>
            <a:r>
              <a:rPr lang="en-US" sz="3600" dirty="0">
                <a:latin typeface="Monotype Corsiva" panose="03010101010201010101" pitchFamily="66" charset="0"/>
                <a:cs typeface="Courier New" panose="02070309020205020404" pitchFamily="49" charset="0"/>
              </a:rPr>
              <a:t>Employee </a:t>
            </a:r>
            <a:r>
              <a:rPr lang="en-US" sz="4000" dirty="0">
                <a:latin typeface="Monotype Corsiva" panose="03010101010201010101" pitchFamily="66" charset="0"/>
                <a:cs typeface="Courier New" panose="02070309020205020404" pitchFamily="49" charset="0"/>
              </a:rPr>
              <a:t>Managament</a:t>
            </a:r>
            <a:r>
              <a:rPr lang="en-US" sz="3600" dirty="0">
                <a:latin typeface="Monotype Corsiva" panose="03010101010201010101" pitchFamily="66" charset="0"/>
                <a:cs typeface="Courier New" panose="02070309020205020404" pitchFamily="49" charset="0"/>
              </a:rPr>
              <a:t> System</a:t>
            </a:r>
            <a:endParaRPr lang="en-US" sz="3600" dirty="0">
              <a:latin typeface="Monotype Corsiva" panose="03010101010201010101" pitchFamily="66" charset="0"/>
              <a:cs typeface="Courier New" panose="02070309020205020404" pitchFamily="49" charset="0"/>
            </a:endParaRPr>
          </a:p>
        </p:txBody>
      </p:sp>
      <p:pic>
        <p:nvPicPr>
          <p:cNvPr id="3" name="Google Shape;32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63403" y="6155175"/>
            <a:ext cx="3225397" cy="67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576" y="2884487"/>
            <a:ext cx="4305300" cy="27146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4825"/>
            <a:ext cx="10515600" cy="669925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12.</a:t>
            </a:r>
            <a:r>
              <a:rPr lang="en-US" alt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Which employees have the highest number of qualifications?</a:t>
            </a:r>
            <a:endParaRPr lang="en-US" altLang="en-US" sz="200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1575" y="1330960"/>
            <a:ext cx="6517640" cy="147510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540" y="2002790"/>
            <a:ext cx="4351020" cy="4092575"/>
          </a:xfrm>
          <a:prstGeom prst="rect">
            <a:avLst/>
          </a:prstGeom>
        </p:spPr>
      </p:pic>
      <p:pic>
        <p:nvPicPr>
          <p:cNvPr id="5" name="Google Shape;32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24" y="3140074"/>
            <a:ext cx="2513153" cy="2738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770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en-US" sz="2220" dirty="0">
                <a:effectLst/>
                <a:latin typeface="Times New Roman" panose="02020603050405020304" charset="0"/>
                <a:cs typeface="Times New Roman" panose="02020603050405020304" charset="0"/>
              </a:rPr>
              <a:t>LEAVE AND ABSENCE PATTERNS</a:t>
            </a:r>
            <a:br>
              <a:rPr lang="en-US" altLang="en-US" sz="2220" dirty="0">
                <a:effectLst/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220" dirty="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13.</a:t>
            </a:r>
            <a:r>
              <a:rPr lang="en-US" altLang="en-US" sz="2220" dirty="0">
                <a:effectLst/>
                <a:latin typeface="Times New Roman" panose="02020603050405020304" charset="0"/>
                <a:cs typeface="Times New Roman" panose="02020603050405020304" charset="0"/>
              </a:rPr>
              <a:t>Which year had the most employees taking leaves?</a:t>
            </a:r>
            <a:endParaRPr lang="en-US" altLang="en-US" sz="222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8340" y="1511300"/>
            <a:ext cx="4640580" cy="167068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987" y="3907972"/>
            <a:ext cx="5770245" cy="1349375"/>
          </a:xfrm>
          <a:prstGeom prst="rect">
            <a:avLst/>
          </a:prstGeom>
        </p:spPr>
      </p:pic>
      <p:pic>
        <p:nvPicPr>
          <p:cNvPr id="5" name="Google Shape;32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230" y="1299258"/>
            <a:ext cx="3243511" cy="2094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645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14.</a:t>
            </a:r>
            <a:r>
              <a:rPr lang="en-US" alt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What is the average number of leave days taken by its employees per department?</a:t>
            </a:r>
            <a:endParaRPr lang="en-US" altLang="en-US" sz="200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8181" y="1503408"/>
            <a:ext cx="5925185" cy="272796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385" y="1155065"/>
            <a:ext cx="3828415" cy="4024630"/>
          </a:xfrm>
          <a:prstGeom prst="rect">
            <a:avLst/>
          </a:prstGeom>
        </p:spPr>
      </p:pic>
      <p:pic>
        <p:nvPicPr>
          <p:cNvPr id="5" name="Google Shape;32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55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15.</a:t>
            </a:r>
            <a:r>
              <a:rPr lang="en-US" alt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Which employees have taken the most leaves?</a:t>
            </a:r>
            <a:endParaRPr lang="en-US" altLang="en-US" sz="200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8730" y="1193165"/>
            <a:ext cx="7184390" cy="150495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031" y="2272302"/>
            <a:ext cx="3547745" cy="3260725"/>
          </a:xfrm>
          <a:prstGeom prst="rect">
            <a:avLst/>
          </a:prstGeom>
        </p:spPr>
      </p:pic>
      <p:pic>
        <p:nvPicPr>
          <p:cNvPr id="5" name="Google Shape;32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4" y="2893014"/>
            <a:ext cx="3853997" cy="263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54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16.</a:t>
            </a:r>
            <a:r>
              <a:rPr lang="en-US" alt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What is the total number of leave days taken company-wide?</a:t>
            </a:r>
            <a:endParaRPr lang="en-US" altLang="en-US" sz="200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8610" y="1463675"/>
            <a:ext cx="8271510" cy="99758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97" y="3297464"/>
            <a:ext cx="4001135" cy="1362710"/>
          </a:xfrm>
          <a:prstGeom prst="rect">
            <a:avLst/>
          </a:prstGeom>
        </p:spPr>
      </p:pic>
      <p:pic>
        <p:nvPicPr>
          <p:cNvPr id="5" name="Google Shape;32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173" y="2931435"/>
            <a:ext cx="3243511" cy="2094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30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17.</a:t>
            </a:r>
            <a:r>
              <a:rPr lang="en-US" alt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How do leave days correlate with payroll amounts?</a:t>
            </a:r>
            <a:endParaRPr lang="en-US" altLang="en-US" sz="200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125855"/>
            <a:ext cx="7855585" cy="230251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420" y="2420620"/>
            <a:ext cx="4057015" cy="2818765"/>
          </a:xfrm>
          <a:prstGeom prst="rect">
            <a:avLst/>
          </a:prstGeom>
        </p:spPr>
      </p:pic>
      <p:pic>
        <p:nvPicPr>
          <p:cNvPr id="5" name="Google Shape;32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266" y="3470773"/>
            <a:ext cx="351472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en-US" sz="2220" dirty="0">
                <a:effectLst/>
                <a:latin typeface="Times New Roman" panose="02020603050405020304" charset="0"/>
                <a:cs typeface="Times New Roman" panose="02020603050405020304" charset="0"/>
              </a:rPr>
              <a:t>PAYROLL AND COMPENSATION ANALYSIS</a:t>
            </a:r>
            <a:br>
              <a:rPr lang="en-US" altLang="en-US" sz="2220" dirty="0">
                <a:effectLst/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 sz="2220" dirty="0">
                <a:effectLst/>
                <a:latin typeface="Times New Roman" panose="02020603050405020304" charset="0"/>
                <a:cs typeface="Times New Roman" panose="02020603050405020304" charset="0"/>
              </a:rPr>
              <a:t>18.What is the total monthly payroll processed?</a:t>
            </a:r>
            <a:endParaRPr lang="en-US" altLang="en-US" sz="222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8905" y="1370330"/>
            <a:ext cx="8738870" cy="12655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339" y="3471545"/>
            <a:ext cx="6051187" cy="1375410"/>
          </a:xfrm>
          <a:prstGeom prst="rect">
            <a:avLst/>
          </a:prstGeom>
        </p:spPr>
      </p:pic>
      <p:pic>
        <p:nvPicPr>
          <p:cNvPr id="5" name="Google Shape;32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384" y="3048949"/>
            <a:ext cx="39909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05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19. </a:t>
            </a:r>
            <a:r>
              <a:rPr lang="en-US" alt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What is the average bonus given per department?</a:t>
            </a:r>
            <a:endParaRPr lang="en-US" altLang="en-US" sz="200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3040" y="1257935"/>
            <a:ext cx="9123045" cy="17360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005" y="2994025"/>
            <a:ext cx="3221355" cy="2856230"/>
          </a:xfrm>
          <a:prstGeom prst="rect">
            <a:avLst/>
          </a:prstGeom>
        </p:spPr>
      </p:pic>
      <p:pic>
        <p:nvPicPr>
          <p:cNvPr id="5" name="Google Shape;32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540" y="3375371"/>
            <a:ext cx="3860346" cy="2474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52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20.</a:t>
            </a:r>
            <a:r>
              <a:rPr lang="en-US" alt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Which department receives the highest total bonuses?</a:t>
            </a:r>
            <a:endParaRPr lang="en-US" altLang="en-US" sz="200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195705"/>
            <a:ext cx="8677910" cy="202374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580" y="2922270"/>
            <a:ext cx="3689350" cy="2914650"/>
          </a:xfrm>
          <a:prstGeom prst="rect">
            <a:avLst/>
          </a:prstGeom>
        </p:spPr>
      </p:pic>
      <p:pic>
        <p:nvPicPr>
          <p:cNvPr id="5" name="Google Shape;32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03" y="3360507"/>
            <a:ext cx="4133168" cy="24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705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21.</a:t>
            </a:r>
            <a:r>
              <a:rPr lang="en-US" alt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What is the average value of </a:t>
            </a:r>
            <a:r>
              <a:rPr lang="en-US" altLang="en-US" sz="2000" dirty="0" err="1">
                <a:effectLst/>
                <a:latin typeface="Times New Roman" panose="02020603050405020304" charset="0"/>
                <a:cs typeface="Times New Roman" panose="02020603050405020304" charset="0"/>
              </a:rPr>
              <a:t>total_amount</a:t>
            </a:r>
            <a:r>
              <a:rPr lang="en-US" altLang="en-US" sz="2000" dirty="0">
                <a:effectLst/>
                <a:latin typeface="Times New Roman" panose="02020603050405020304" charset="0"/>
                <a:cs typeface="Times New Roman" panose="02020603050405020304" charset="0"/>
              </a:rPr>
              <a:t> after considering leave deductions?</a:t>
            </a:r>
            <a:endParaRPr lang="en-US" altLang="en-US" sz="200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0" y="1425575"/>
            <a:ext cx="8851265" cy="10414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382" y="3376222"/>
            <a:ext cx="5492750" cy="1560830"/>
          </a:xfrm>
          <a:prstGeom prst="rect">
            <a:avLst/>
          </a:prstGeom>
        </p:spPr>
      </p:pic>
      <p:pic>
        <p:nvPicPr>
          <p:cNvPr id="5" name="Google Shape;32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2935172"/>
            <a:ext cx="3759200" cy="2442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51"/>
          <p:cNvSpPr txBox="1"/>
          <p:nvPr/>
        </p:nvSpPr>
        <p:spPr>
          <a:xfrm>
            <a:off x="3112135" y="424180"/>
            <a:ext cx="56889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950595" y="1216025"/>
            <a:ext cx="10175240" cy="4746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1800" dirty="0"/>
              <a:t>The Employee Management System (EMS) is designed to streamline the management of employee data, job roles, and departmental information within an organization. </a:t>
            </a:r>
            <a:endParaRPr lang="en-US" altLang="en-US" sz="1800" dirty="0"/>
          </a:p>
          <a:p>
            <a:endParaRPr lang="en-US" altLang="en-US" sz="1800" dirty="0"/>
          </a:p>
          <a:p>
            <a:r>
              <a:rPr lang="en-US" altLang="en-US" sz="1800" dirty="0"/>
              <a:t>This system allows for efficient tracking of employee details, job assignments, qualifications, and performance metrics. Key domain knowledge elements for this system include:</a:t>
            </a:r>
            <a:endParaRPr lang="en-US" altLang="en-US" sz="1800" dirty="0"/>
          </a:p>
          <a:p>
            <a:endParaRPr lang="en-US" altLang="en-US" sz="1800" dirty="0"/>
          </a:p>
          <a:p>
            <a:r>
              <a:rPr lang="en-US" altLang="en-US" sz="1800" dirty="0"/>
              <a:t>1</a:t>
            </a:r>
            <a:r>
              <a:rPr lang="en-US" altLang="en-US" sz="1800" dirty="0" smtClean="0"/>
              <a:t>. Employee </a:t>
            </a:r>
            <a:r>
              <a:rPr lang="en-US" altLang="en-US" sz="1800" dirty="0"/>
              <a:t>Information Management: The system stores personal details of employees such as name, contact information, gender, and unique login credentials. It is crucial for ensuring secure access and easy retrieval of employee records.</a:t>
            </a:r>
            <a:endParaRPr lang="en-US" altLang="en-US" sz="1800" dirty="0"/>
          </a:p>
          <a:p>
            <a:endParaRPr lang="en-US" altLang="en-US" sz="1800" dirty="0"/>
          </a:p>
          <a:p>
            <a:r>
              <a:rPr lang="en-US" altLang="en-US" sz="1800" dirty="0">
                <a:sym typeface="+mn-ea"/>
              </a:rPr>
              <a:t>2</a:t>
            </a:r>
            <a:r>
              <a:rPr lang="en-US" altLang="en-US" sz="1800" dirty="0" smtClean="0">
                <a:sym typeface="+mn-ea"/>
              </a:rPr>
              <a:t>. Job </a:t>
            </a:r>
            <a:r>
              <a:rPr lang="en-US" altLang="en-US" sz="1800" dirty="0">
                <a:sym typeface="+mn-ea"/>
              </a:rPr>
              <a:t>Role Assignment: Each employee is associated with a specific job role, which is linked to the department they work in. This connection ensures that employees are correctly aligned with their job functions and responsibilities within the organization.</a:t>
            </a:r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</p:txBody>
      </p:sp>
      <p:pic>
        <p:nvPicPr>
          <p:cNvPr id="4" name="Google Shape;32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801100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166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en-US" sz="2220" dirty="0">
                <a:effectLst/>
                <a:latin typeface="Times New Roman" panose="02020603050405020304" charset="0"/>
                <a:cs typeface="Times New Roman" panose="02020603050405020304" charset="0"/>
              </a:rPr>
              <a:t> EMPLOYEE PERFORMANCE AND GROWTH</a:t>
            </a:r>
            <a:br>
              <a:rPr lang="en-US" altLang="en-US" sz="2220" dirty="0">
                <a:effectLst/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 sz="2220" dirty="0">
                <a:effectLst/>
                <a:latin typeface="Times New Roman" panose="02020603050405020304" charset="0"/>
                <a:cs typeface="Times New Roman" panose="02020603050405020304" charset="0"/>
              </a:rPr>
              <a:t>22.Which year had the highest number of employee promotions?</a:t>
            </a:r>
            <a:endParaRPr lang="en-US" altLang="en-US" sz="222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4480" y="1421765"/>
            <a:ext cx="6989445" cy="167068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415" y="2524125"/>
            <a:ext cx="2388870" cy="3006090"/>
          </a:xfrm>
          <a:prstGeom prst="rect">
            <a:avLst/>
          </a:prstGeom>
        </p:spPr>
      </p:pic>
      <p:pic>
        <p:nvPicPr>
          <p:cNvPr id="5" name="Google Shape;32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509" y="3243762"/>
            <a:ext cx="37433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28561" y="1850749"/>
            <a:ext cx="3662045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 panose="02000000000000000000"/>
              <a:buNone/>
            </a:pPr>
            <a:r>
              <a:rPr lang="en-IN" sz="4400" b="0" i="0" u="none" strike="noStrike" cap="none" dirty="0">
                <a:solidFill>
                  <a:schemeClr val="bg2">
                    <a:lumMod val="50000"/>
                  </a:schemeClr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THANK YOU</a:t>
            </a:r>
            <a:endParaRPr sz="1800" b="0" i="0" u="none" strike="noStrike" cap="none" dirty="0">
              <a:solidFill>
                <a:schemeClr val="bg2">
                  <a:lumMod val="50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2216212" y="3655347"/>
            <a:ext cx="4948555" cy="19471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Group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Menbers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: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Monotype Corsiva" panose="03010101010201010101" pitchFamily="66" charset="0"/>
            </a:endParaRPr>
          </a:p>
          <a:p>
            <a:pPr marL="914400" lvl="2" indent="457200"/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Chiluka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Suvarna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Monotype Corsiva" panose="03010101010201010101" pitchFamily="66" charset="0"/>
            </a:endParaRPr>
          </a:p>
          <a:p>
            <a:pPr marL="914400" lvl="2" indent="457200"/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Gollapalli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Akshitha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Monotype Corsiva" panose="03010101010201010101" pitchFamily="66" charset="0"/>
            </a:endParaRPr>
          </a:p>
          <a:p>
            <a:pPr marL="914400" lvl="2" indent="457200"/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Sravani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Errolla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  <p:pic>
        <p:nvPicPr>
          <p:cNvPr id="5" name="Google Shape;32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580390"/>
            <a:ext cx="10515600" cy="5596890"/>
          </a:xfrm>
        </p:spPr>
        <p:txBody>
          <a:bodyPr>
            <a:normAutofit/>
          </a:bodyPr>
          <a:lstStyle/>
          <a:p>
            <a:endParaRPr lang="en-US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</a:t>
            </a:r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Departmental 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Structure: The organization is divided into various departments (e.g., HR, Finance, IT), each with distinct job roles. The system should manage these departments and the employees assigned to each role efficiently.</a:t>
            </a:r>
            <a:endParaRPr lang="en-US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14300" indent="0">
              <a:buNone/>
            </a:pP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</a:t>
            </a:r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Payroll 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and Compensation: Employee compensation details, including salary and bonuses, are stored in the system. Payroll processing and salary allocations are automatically calculated based on the job roles and associated salary ranges</a:t>
            </a:r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US" altLang="en-US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14300" indent="0">
              <a:buNone/>
            </a:pPr>
            <a:endParaRPr lang="en-US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</a:t>
            </a:r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Qualifications 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and Skills Tracking: The system tracks employee qualifications, certifications, and skills to ensure that employees meet the requirements for their roles and identify opportunities for professional development.</a:t>
            </a:r>
            <a:endParaRPr lang="en-US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</a:t>
            </a:r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Leave 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and Absence Management: The system manages employee leave records, including vacation days, sick leaves, and other types of absences, with appropriate deductions applied to payroll based on the employee’s leave history.</a:t>
            </a:r>
            <a:endParaRPr lang="en-US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oogle Shape;32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41"/>
          <p:cNvSpPr txBox="1"/>
          <p:nvPr/>
        </p:nvSpPr>
        <p:spPr>
          <a:xfrm>
            <a:off x="572770" y="299084"/>
            <a:ext cx="10847705" cy="56800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Tables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120" y="1471294"/>
            <a:ext cx="4093845" cy="1950331"/>
          </a:xfrm>
          <a:prstGeom prst="rect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44" name="Text Box 43"/>
          <p:cNvSpPr txBox="1"/>
          <p:nvPr/>
        </p:nvSpPr>
        <p:spPr>
          <a:xfrm>
            <a:off x="1697037" y="855284"/>
            <a:ext cx="3382010" cy="372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 Table</a:t>
            </a:r>
            <a:endParaRPr 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4007485" y="3663315"/>
            <a:ext cx="3113405" cy="3727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JobDepartment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Table</a:t>
            </a:r>
            <a:endParaRPr 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355" y="4242537"/>
            <a:ext cx="3775587" cy="1568327"/>
          </a:xfrm>
          <a:prstGeom prst="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471295"/>
            <a:ext cx="3921466" cy="1950330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50" name="Text Box 49"/>
          <p:cNvSpPr txBox="1"/>
          <p:nvPr/>
        </p:nvSpPr>
        <p:spPr>
          <a:xfrm>
            <a:off x="6238875" y="855345"/>
            <a:ext cx="3371850" cy="411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Payroll Table</a:t>
            </a:r>
            <a:endParaRPr 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Google Shape;32;p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594" y="1400176"/>
            <a:ext cx="4615060" cy="1593286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299" y="1400175"/>
            <a:ext cx="5666999" cy="1696986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620" y="3759200"/>
            <a:ext cx="3858068" cy="1431024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49" name="Text Box 48"/>
          <p:cNvSpPr txBox="1"/>
          <p:nvPr/>
        </p:nvSpPr>
        <p:spPr>
          <a:xfrm>
            <a:off x="4218305" y="3314700"/>
            <a:ext cx="2877185" cy="444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Leaves Table</a:t>
            </a:r>
            <a:endParaRPr 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477010" y="691515"/>
            <a:ext cx="3304540" cy="454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SalaryBous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Table</a:t>
            </a:r>
            <a:endParaRPr 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7095490" y="691514"/>
            <a:ext cx="3467735" cy="454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Qualification Table</a:t>
            </a:r>
            <a:endParaRPr 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Google Shape;32;p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effectLst/>
                <a:latin typeface="Times New Roman" panose="02020603050405020304" charset="0"/>
                <a:cs typeface="Times New Roman" panose="02020603050405020304" charset="0"/>
              </a:rPr>
              <a:t>ER Diagram</a:t>
            </a:r>
            <a:endParaRPr lang="en-US" sz="360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7" name="Picture 36" descr="ER-diagram_EM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199515"/>
            <a:ext cx="10391140" cy="4944110"/>
          </a:xfrm>
          <a:prstGeom prst="rect">
            <a:avLst/>
          </a:prstGeom>
        </p:spPr>
      </p:pic>
      <p:pic>
        <p:nvPicPr>
          <p:cNvPr id="4" name="Google Shape;32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86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>
                <a:effectLst/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  <a:endParaRPr lang="en-US" altLang="en-US" sz="360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10772" y="1048385"/>
            <a:ext cx="10515600" cy="502729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altLang="en-US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of this project is to design and implement an Employee Management System that efficiently stores and manages employee-related data within an organization. The system needs to track various aspects of employee information, including personal details, job roles, salary structures, qualifications, leave records, and payroll data. </a:t>
            </a:r>
            <a:endParaRPr lang="en-US" altLang="en-US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should ensure the integrity and consistency of data by using relational tables with appropriate foreign keys and cascading actions</a:t>
            </a:r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should allow for easy management </a:t>
            </a:r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querying of employee data, providing insights such as payroll calculation, leave tracking, and department-specific job roles. The goal is to streamline HR operations, ensuring that all relevant employee data is accessible and accurately updated across different modules.</a:t>
            </a:r>
            <a:endParaRPr lang="en-US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oogle Shape;32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981"/>
            <a:ext cx="10515600" cy="908869"/>
          </a:xfrm>
        </p:spPr>
        <p:txBody>
          <a:bodyPr>
            <a:normAutofit fontScale="90000"/>
          </a:bodyPr>
          <a:lstStyle/>
          <a:p>
            <a:pPr marL="0" indent="0" algn="ctr">
              <a:lnSpc>
                <a:spcPct val="100000"/>
              </a:lnSpc>
              <a:buFont typeface="Wingdings" panose="05000000000000000000" charset="0"/>
            </a:pPr>
            <a:r>
              <a:rPr lang="en-US" altLang="en-US" sz="2665" dirty="0">
                <a:effectLst/>
                <a:latin typeface="Times New Roman" panose="02020603050405020304" charset="0"/>
                <a:cs typeface="Times New Roman" panose="02020603050405020304" charset="0"/>
              </a:rPr>
              <a:t>Analysis Questions</a:t>
            </a:r>
            <a:br>
              <a:rPr lang="en-US" altLang="en-US" sz="2220" dirty="0">
                <a:effectLst/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 sz="2700" dirty="0">
                <a:effectLst/>
                <a:latin typeface="Times New Roman" panose="02020603050405020304" charset="0"/>
                <a:cs typeface="Times New Roman" panose="02020603050405020304" charset="0"/>
              </a:rPr>
              <a:t>EMPLOYEE INSIGHTS</a:t>
            </a:r>
            <a:endParaRPr lang="en-US" altLang="en-US" sz="270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140890" y="1394931"/>
            <a:ext cx="9274810" cy="535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How many unique employees are currently in the system?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199" y="2198145"/>
            <a:ext cx="6213987" cy="101948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309" y="3643487"/>
            <a:ext cx="4653280" cy="1106805"/>
          </a:xfrm>
          <a:prstGeom prst="rect">
            <a:avLst/>
          </a:prstGeom>
        </p:spPr>
      </p:pic>
      <p:pic>
        <p:nvPicPr>
          <p:cNvPr id="6" name="Google Shape;32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3893042"/>
            <a:ext cx="35337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4261</Words>
  <Application>WPS Presentation</Application>
  <PresentationFormat>Custom</PresentationFormat>
  <Paragraphs>102</Paragraphs>
  <Slides>31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7" baseType="lpstr">
      <vt:lpstr>Arial</vt:lpstr>
      <vt:lpstr>SimSun</vt:lpstr>
      <vt:lpstr>Wingdings</vt:lpstr>
      <vt:lpstr>Arial</vt:lpstr>
      <vt:lpstr>Calibri</vt:lpstr>
      <vt:lpstr>Century Gothic</vt:lpstr>
      <vt:lpstr>Courier New</vt:lpstr>
      <vt:lpstr>Times New Roman</vt:lpstr>
      <vt:lpstr>Monotype Corsiva</vt:lpstr>
      <vt:lpstr>Wingdings</vt:lpstr>
      <vt:lpstr>Microsoft YaHei</vt:lpstr>
      <vt:lpstr>Arial Unicode MS</vt:lpstr>
      <vt:lpstr>Libre Baskerville</vt:lpstr>
      <vt:lpstr>Palatino Linotype</vt:lpstr>
      <vt:lpstr>Office Theme</vt:lpstr>
      <vt:lpstr>Executive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ER Diagram</vt:lpstr>
      <vt:lpstr>Problem Statement</vt:lpstr>
      <vt:lpstr>Analysis Questions EMPLOYEE INSIGHTS</vt:lpstr>
      <vt:lpstr>2. Which departments have the highest number of employees?</vt:lpstr>
      <vt:lpstr>3. What is the average salary per department?</vt:lpstr>
      <vt:lpstr>4. Who are the top 5 highest-paid employees?</vt:lpstr>
      <vt:lpstr>PowerPoint 演示文稿</vt:lpstr>
      <vt:lpstr> JOB ROLE AND DEPARTMENT ANALYSIS 6. How many different job roles exist in each department?</vt:lpstr>
      <vt:lpstr>7.What is the average salary range per department?</vt:lpstr>
      <vt:lpstr>8.Which job roles offer the highest salary?</vt:lpstr>
      <vt:lpstr>9. Which departments have the highest total salary allocation?</vt:lpstr>
      <vt:lpstr> QUALIFICATION AND SKILLS ANALYSIS 10. How many employees have at least one qualification listed?</vt:lpstr>
      <vt:lpstr>11.Which positions require the most qualifications?</vt:lpstr>
      <vt:lpstr>12.Which employees have the highest number of qualifications?</vt:lpstr>
      <vt:lpstr>LEAVE AND ABSENCE PATTERNS 13.Which year had the most employees taking leaves?</vt:lpstr>
      <vt:lpstr>14.What is the average number of leave days taken by its employees per department?</vt:lpstr>
      <vt:lpstr>15.Which employees have taken the most leaves?</vt:lpstr>
      <vt:lpstr>16.What is the total number of leave days taken company-wide?</vt:lpstr>
      <vt:lpstr>17.How do leave days correlate with payroll amounts?</vt:lpstr>
      <vt:lpstr>PAYROLL AND COMPENSATION ANALYSIS 18.What is the total monthly payroll processed?</vt:lpstr>
      <vt:lpstr>19. What is the average bonus given per department?</vt:lpstr>
      <vt:lpstr>20.Which department receives the highest total bonuses?</vt:lpstr>
      <vt:lpstr>21.What is the average value of total_amount after considering leave deductions?</vt:lpstr>
      <vt:lpstr> EMPLOYEE PERFORMANCE AND GROWTH 22.Which year had the highest number of employee promotions?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WPS_1746548988</cp:lastModifiedBy>
  <cp:revision>40</cp:revision>
  <dcterms:created xsi:type="dcterms:W3CDTF">2021-02-16T05:19:00Z</dcterms:created>
  <dcterms:modified xsi:type="dcterms:W3CDTF">2025-08-25T05:28:21Z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12D6B7D7914B48A396060345566F9D23_13</vt:lpwstr>
  </property>
  <property fmtid="{D5CDD505-2E9C-101B-9397-08002B2CF9AE}" pid="3" name="KSOProductBuildVer">
    <vt:lpwstr>1033-12.2.0.22222</vt:lpwstr>
  </property>
</Properties>
</file>