
<file path=[Content_Types].xml><?xml version="1.0" encoding="utf-8"?>
<Types xmlns="http://schemas.openxmlformats.org/package/2006/content-types">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5" r:id="rId7"/>
    <p:sldId id="268" r:id="rId8"/>
    <p:sldId id="267" r:id="rId9"/>
    <p:sldId id="266" r:id="rId10"/>
    <p:sldId id="264" r:id="rId11"/>
    <p:sldId id="269" r:id="rId12"/>
    <p:sldId id="270" r:id="rId13"/>
    <p:sldId id="263" r:id="rId14"/>
    <p:sldId id="272" r:id="rId15"/>
    <p:sldId id="274" r:id="rId16"/>
    <p:sldId id="262" r:id="rId17"/>
    <p:sldId id="275" r:id="rId18"/>
    <p:sldId id="273" r:id="rId19"/>
    <p:sldId id="261" r:id="rId20"/>
    <p:sldId id="260" r:id="rId21"/>
    <p:sldId id="259" r:id="rId22"/>
  </p:sldIdLst>
  <p:sldSz cx="12192000" cy="6858000"/>
  <p:notesSz cx="6858000" cy="9144000"/>
  <p:embeddedFontLst>
    <p:embeddedFont>
      <p:font typeface="SimSun" panose="02010600030101010101" pitchFamily="2" charset="-122"/>
      <p:regular r:id="rId26"/>
    </p:embeddedFont>
    <p:embeddedFont>
      <p:font typeface="Calibri" panose="020F0502020204030204"/>
      <p:regular r:id="rId27"/>
    </p:embeddedFont>
    <p:embeddedFont>
      <p:font typeface="Lato Black" panose="020F0802020204030203"/>
      <p:bold r:id="rId28"/>
      <p:boldItalic r:id="rId29"/>
    </p:embeddedFont>
    <p:embeddedFont>
      <p:font typeface="Calibri" panose="020F0502020204030204" charset="0"/>
      <p:regular r:id="rId30"/>
      <p:bold r:id="rId31"/>
      <p:italic r:id="rId32"/>
      <p:boldItalic r:id="rId33"/>
    </p:embeddedFont>
    <p:embeddedFont>
      <p:font typeface="Libre Baskerville" panose="0200000000000000000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5" d="100"/>
          <a:sy n="65" d="100"/>
        </p:scale>
        <p:origin x="-918" y="-1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font" Target="fonts/font9.fntdata"/><Relationship Id="rId33" Type="http://schemas.openxmlformats.org/officeDocument/2006/relationships/font" Target="fonts/font8.fntdata"/><Relationship Id="rId32" Type="http://schemas.openxmlformats.org/officeDocument/2006/relationships/font" Target="fonts/font7.fntdata"/><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7" name="Google Shape;27;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9" name="Google Shape;39;p1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microsoft.com/office/2007/relationships/hdphoto" Target="../media/image3.wdp"/><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grayscl/>
            <a:extLst>
              <a:ext uri="{BEBA8EAE-BF5A-486C-A8C5-ECC9F3942E4B}">
                <a14:imgProps xmlns:a14="http://schemas.microsoft.com/office/drawing/2010/main">
                  <a14:imgLayer r:embed="rId13">
                    <a14:imgEffect>
                      <a14:brightnessContrast bright="25000" contrast="20000"/>
                    </a14:imgEffect>
                    <a14:imgEffect>
                      <a14:colorTemperature colorTemp="1500"/>
                    </a14:imgEffect>
                    <a14:imgEffect>
                      <a14:saturation sat="0"/>
                    </a14:imgEffect>
                    <a14:imgEffect>
                      <a14:sharpenSoften amount="-97000"/>
                    </a14:imgEffect>
                  </a14:imgLayer>
                </a14:imgProps>
              </a:ext>
            </a:extLst>
          </a:blip>
          <a:srcRect/>
          <a:tile tx="0" ty="0" sx="100000" sy="100000" flip="none" algn="tl"/>
        </a:blip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1"/>
          <a:srcRect b="58717"/>
          <a:stretch>
            <a:fillRect/>
          </a:stretch>
        </p:blipFill>
        <p:spPr>
          <a:xfrm>
            <a:off x="3" y="-314960"/>
            <a:ext cx="12190815" cy="2763520"/>
          </a:xfrm>
          <a:prstGeom prst="rect">
            <a:avLst/>
          </a:prstGeom>
          <a:noFill/>
          <a:ln>
            <a:noFill/>
          </a:ln>
        </p:spPr>
      </p:pic>
      <p:sp>
        <p:nvSpPr>
          <p:cNvPr id="99" name="Google Shape;99;p1"/>
          <p:cNvSpPr txBox="1"/>
          <p:nvPr/>
        </p:nvSpPr>
        <p:spPr>
          <a:xfrm>
            <a:off x="2473328" y="2900046"/>
            <a:ext cx="7245985" cy="187769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dirty="0">
                <a:latin typeface="Times New Roman" panose="02020603050405020304" charset="0"/>
                <a:cs typeface="Times New Roman" panose="02020603050405020304" charset="0"/>
              </a:rPr>
              <a:t>WebScraping Project </a:t>
            </a:r>
            <a:endParaRPr lang="en-US" sz="3200" dirty="0">
              <a:latin typeface="Times New Roman" panose="02020603050405020304" charset="0"/>
              <a:cs typeface="Times New Roman" panose="02020603050405020304" charset="0"/>
            </a:endParaRPr>
          </a:p>
          <a:p>
            <a:pPr marL="0" marR="0" lvl="0" indent="0" algn="ctr" rtl="0">
              <a:spcBef>
                <a:spcPts val="0"/>
              </a:spcBef>
              <a:spcAft>
                <a:spcPts val="0"/>
              </a:spcAft>
              <a:buNone/>
            </a:pPr>
            <a:r>
              <a:rPr lang="en-US" sz="3200" dirty="0">
                <a:latin typeface="Times New Roman" panose="02020603050405020304" charset="0"/>
                <a:cs typeface="Times New Roman" panose="02020603050405020304" charset="0"/>
              </a:rPr>
              <a:t>on</a:t>
            </a:r>
            <a:endParaRPr lang="en-US" sz="3200" dirty="0">
              <a:latin typeface="Times New Roman" panose="02020603050405020304" charset="0"/>
              <a:cs typeface="Times New Roman" panose="02020603050405020304" charset="0"/>
            </a:endParaRPr>
          </a:p>
          <a:p>
            <a:pPr marL="0" marR="0" lvl="0" indent="0" algn="ctr" rtl="0">
              <a:spcBef>
                <a:spcPts val="0"/>
              </a:spcBef>
              <a:spcAft>
                <a:spcPts val="0"/>
              </a:spcAft>
              <a:buNone/>
            </a:pPr>
            <a:r>
              <a:rPr lang="en-US" sz="3200" dirty="0">
                <a:latin typeface="Times New Roman" panose="02020603050405020304" charset="0"/>
                <a:cs typeface="Times New Roman" panose="02020603050405020304" charset="0"/>
              </a:rPr>
              <a:t>Books to Scrape</a:t>
            </a:r>
            <a:endParaRPr lang="en-US" sz="32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marL="457200" indent="-457200">
              <a:buFont typeface="Wingdings" panose="05000000000000000000" charset="0"/>
              <a:buChar char="Ø"/>
            </a:pPr>
            <a:r>
              <a:rPr lang="en-US" altLang="en-US" sz="2665">
                <a:latin typeface="Calibri" panose="020F0502020204030204" charset="0"/>
                <a:cs typeface="Calibri" panose="020F0502020204030204" charset="0"/>
                <a:sym typeface="+mn-ea"/>
              </a:rPr>
              <a:t>Categories:</a:t>
            </a:r>
            <a:br>
              <a:rPr lang="en-US" altLang="en-US" sz="2665">
                <a:latin typeface="Calibri" panose="020F0502020204030204" charset="0"/>
                <a:cs typeface="Calibri" panose="020F0502020204030204" charset="0"/>
              </a:rPr>
            </a:br>
            <a:r>
              <a:rPr lang="en-US" altLang="en-US" sz="2665">
                <a:latin typeface="Calibri" panose="020F0502020204030204" charset="0"/>
                <a:cs typeface="Calibri" panose="020F0502020204030204" charset="0"/>
                <a:sym typeface="+mn-ea"/>
              </a:rPr>
              <a:t>50 unique categories.</a:t>
            </a:r>
            <a:br>
              <a:rPr lang="en-US" altLang="en-US" sz="2665">
                <a:latin typeface="Calibri" panose="020F0502020204030204" charset="0"/>
                <a:cs typeface="Calibri" panose="020F0502020204030204" charset="0"/>
              </a:rPr>
            </a:br>
            <a:r>
              <a:rPr lang="en-US" altLang="en-US" sz="2665">
                <a:latin typeface="Calibri" panose="020F0502020204030204" charset="0"/>
                <a:cs typeface="Calibri" panose="020F0502020204030204" charset="0"/>
                <a:sym typeface="+mn-ea"/>
              </a:rPr>
              <a:t>Top categories: Default, Fiction, Nonfiction, Children’s, History.</a:t>
            </a:r>
            <a:endParaRPr lang="en-US" sz="2665"/>
          </a:p>
        </p:txBody>
      </p:sp>
      <p:pic>
        <p:nvPicPr>
          <p:cNvPr id="4" name="Picture 3"/>
          <p:cNvPicPr>
            <a:picLocks noChangeAspect="1"/>
          </p:cNvPicPr>
          <p:nvPr/>
        </p:nvPicPr>
        <p:blipFill>
          <a:blip r:embed="rId1"/>
          <a:stretch>
            <a:fillRect/>
          </a:stretch>
        </p:blipFill>
        <p:spPr>
          <a:xfrm>
            <a:off x="1400810" y="1691005"/>
            <a:ext cx="8422640" cy="45148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9"/>
            <a:ext cx="10515600" cy="671195"/>
          </a:xfrm>
        </p:spPr>
        <p:txBody>
          <a:bodyPr>
            <a:normAutofit/>
          </a:bodyPr>
          <a:lstStyle/>
          <a:p>
            <a:pPr algn="ctr"/>
            <a:r>
              <a:rPr sz="3200" b="1" dirty="0">
                <a:solidFill>
                  <a:schemeClr val="accent1">
                    <a:lumMod val="75000"/>
                  </a:schemeClr>
                </a:solidFill>
                <a:latin typeface="Arial" panose="020B0604020202020204" pitchFamily="34" charset="0"/>
                <a:cs typeface="Arial" panose="020B0604020202020204" pitchFamily="34" charset="0"/>
                <a:sym typeface="+mn-ea"/>
              </a:rPr>
              <a:t>Bivariate Analysis</a:t>
            </a:r>
            <a:endParaRPr lang="en-US" sz="3200" b="1" dirty="0">
              <a:solidFill>
                <a:schemeClr val="accent1">
                  <a:lumMod val="75000"/>
                </a:schemeClr>
              </a:solidFill>
              <a:latin typeface="Arial" panose="020B0604020202020204" pitchFamily="34" charset="0"/>
              <a:cs typeface="Arial" panose="020B0604020202020204" pitchFamily="34" charset="0"/>
              <a:sym typeface="+mn-ea"/>
            </a:endParaRPr>
          </a:p>
        </p:txBody>
      </p:sp>
      <p:sp>
        <p:nvSpPr>
          <p:cNvPr id="3" name="Text Placeholder 2"/>
          <p:cNvSpPr>
            <a:spLocks noGrp="1"/>
          </p:cNvSpPr>
          <p:nvPr>
            <p:ph type="body" idx="1"/>
          </p:nvPr>
        </p:nvSpPr>
        <p:spPr>
          <a:xfrm>
            <a:off x="838200" y="1036955"/>
            <a:ext cx="10515600" cy="5140325"/>
          </a:xfrm>
        </p:spPr>
        <p:txBody>
          <a:bodyPr>
            <a:noAutofit/>
          </a:bodyPr>
          <a:lstStyle/>
          <a:p>
            <a:pPr>
              <a:buFont typeface="Wingdings" panose="05000000000000000000" charset="0"/>
              <a:buChar char="Ø"/>
            </a:pPr>
            <a:r>
              <a:rPr lang="en-US" altLang="en-US" sz="2400" dirty="0">
                <a:latin typeface="Calibri" panose="020F0502020204030204" charset="0"/>
                <a:cs typeface="Calibri" panose="020F0502020204030204" charset="0"/>
              </a:rPr>
              <a:t>Price vs Rating:</a:t>
            </a:r>
            <a:endParaRPr lang="en-US" altLang="en-US" sz="2400" dirty="0">
              <a:latin typeface="Calibri" panose="020F0502020204030204" charset="0"/>
              <a:cs typeface="Calibri" panose="020F0502020204030204" charset="0"/>
            </a:endParaRPr>
          </a:p>
          <a:p>
            <a:pPr lvl="1">
              <a:buFont typeface="Arial" panose="020B0604020202020204" pitchFamily="34" charset="0"/>
              <a:buChar char="•"/>
            </a:pPr>
            <a:r>
              <a:rPr lang="en-US" altLang="en-US" sz="2400" dirty="0">
                <a:latin typeface="Calibri" panose="020F0502020204030204" charset="0"/>
                <a:cs typeface="Calibri" panose="020F0502020204030204" charset="0"/>
              </a:rPr>
              <a:t>No strong correlation (cheap and expensive books exist across all ratings).</a:t>
            </a:r>
            <a:endParaRPr lang="en-US" altLang="en-US" sz="2400" dirty="0">
              <a:latin typeface="Calibri" panose="020F0502020204030204" charset="0"/>
              <a:cs typeface="Calibri" panose="020F0502020204030204" charset="0"/>
            </a:endParaRPr>
          </a:p>
          <a:p>
            <a:pPr lvl="1">
              <a:buFont typeface="Arial" panose="020B0604020202020204" pitchFamily="34" charset="0"/>
              <a:buChar char="•"/>
            </a:pPr>
            <a:r>
              <a:rPr lang="en-US" altLang="en-US" sz="2400" dirty="0">
                <a:latin typeface="Calibri" panose="020F0502020204030204" charset="0"/>
                <a:cs typeface="Calibri" panose="020F0502020204030204" charset="0"/>
              </a:rPr>
              <a:t>However, books with 4-star ratings tend to have slightly higher median prices.</a:t>
            </a:r>
            <a:endParaRPr lang="en-US" altLang="en-US" sz="2400" dirty="0">
              <a:latin typeface="Calibri" panose="020F0502020204030204" charset="0"/>
              <a:cs typeface="Calibri" panose="020F0502020204030204" charset="0"/>
            </a:endParaRPr>
          </a:p>
          <a:p>
            <a:pPr>
              <a:buFont typeface="Wingdings" panose="05000000000000000000" charset="0"/>
              <a:buChar char="Ø"/>
            </a:pPr>
            <a:endParaRPr lang="en-US" altLang="en-US" sz="2400" dirty="0">
              <a:latin typeface="Calibri" panose="020F0502020204030204" charset="0"/>
              <a:cs typeface="Calibri" panose="020F0502020204030204" charset="0"/>
            </a:endParaRPr>
          </a:p>
        </p:txBody>
      </p:sp>
      <p:pic>
        <p:nvPicPr>
          <p:cNvPr id="4" name="Picture 3"/>
          <p:cNvPicPr>
            <a:picLocks noChangeAspect="1"/>
          </p:cNvPicPr>
          <p:nvPr/>
        </p:nvPicPr>
        <p:blipFill>
          <a:blip r:embed="rId1"/>
          <a:stretch>
            <a:fillRect/>
          </a:stretch>
        </p:blipFill>
        <p:spPr>
          <a:xfrm>
            <a:off x="1257935" y="2556510"/>
            <a:ext cx="7360285" cy="39719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marL="457200" indent="-457200">
              <a:buFont typeface="Wingdings" panose="05000000000000000000" charset="0"/>
              <a:buChar char="Ø"/>
            </a:pPr>
            <a:r>
              <a:rPr lang="en-US" altLang="en-US" sz="2665" dirty="0">
                <a:latin typeface="Calibri" panose="020F0502020204030204" charset="0"/>
                <a:cs typeface="Calibri" panose="020F0502020204030204" charset="0"/>
                <a:sym typeface="+mn-ea"/>
              </a:rPr>
              <a:t>Category vs Price:</a:t>
            </a:r>
            <a:br>
              <a:rPr lang="en-US" altLang="en-US" sz="2665" dirty="0">
                <a:latin typeface="Calibri" panose="020F0502020204030204" charset="0"/>
                <a:cs typeface="Calibri" panose="020F0502020204030204" charset="0"/>
              </a:rPr>
            </a:br>
            <a:r>
              <a:rPr lang="en-US" altLang="en-US" sz="2665" dirty="0">
                <a:latin typeface="Calibri" panose="020F0502020204030204" charset="0"/>
                <a:cs typeface="Calibri" panose="020F0502020204030204" charset="0"/>
                <a:sym typeface="+mn-ea"/>
              </a:rPr>
              <a:t>Categories like Academic, History, and Poetry have higher average prices.</a:t>
            </a:r>
            <a:br>
              <a:rPr lang="en-US" altLang="en-US" sz="2665" dirty="0">
                <a:latin typeface="Calibri" panose="020F0502020204030204" charset="0"/>
                <a:cs typeface="Calibri" panose="020F0502020204030204" charset="0"/>
              </a:rPr>
            </a:br>
            <a:r>
              <a:rPr lang="en-US" altLang="en-US" sz="2665" dirty="0">
                <a:latin typeface="Calibri" panose="020F0502020204030204" charset="0"/>
                <a:cs typeface="Calibri" panose="020F0502020204030204" charset="0"/>
                <a:sym typeface="+mn-ea"/>
              </a:rPr>
              <a:t>Categories like Children’s, Young Adult have lower average prices.</a:t>
            </a:r>
            <a:endParaRPr lang="en-US" sz="2665"/>
          </a:p>
        </p:txBody>
      </p:sp>
      <p:pic>
        <p:nvPicPr>
          <p:cNvPr id="4" name="Picture 3"/>
          <p:cNvPicPr>
            <a:picLocks noChangeAspect="1"/>
          </p:cNvPicPr>
          <p:nvPr/>
        </p:nvPicPr>
        <p:blipFill>
          <a:blip r:embed="rId1"/>
          <a:stretch>
            <a:fillRect/>
          </a:stretch>
        </p:blipFill>
        <p:spPr>
          <a:xfrm>
            <a:off x="1384300" y="1560830"/>
            <a:ext cx="9350375" cy="44265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marL="342900" indent="-342900">
              <a:buFont typeface="Wingdings" panose="05000000000000000000" charset="0"/>
              <a:buChar char="Ø"/>
            </a:pPr>
            <a:r>
              <a:rPr lang="en-US" altLang="en-US" sz="2665" dirty="0">
                <a:latin typeface="Calibri" panose="020F0502020204030204" charset="0"/>
                <a:cs typeface="Calibri" panose="020F0502020204030204" charset="0"/>
                <a:sym typeface="+mn-ea"/>
              </a:rPr>
              <a:t>Rating vs Category:</a:t>
            </a:r>
            <a:br>
              <a:rPr lang="en-US" altLang="en-US" sz="2665" dirty="0">
                <a:latin typeface="Calibri" panose="020F0502020204030204" charset="0"/>
                <a:cs typeface="Calibri" panose="020F0502020204030204" charset="0"/>
              </a:rPr>
            </a:br>
            <a:r>
              <a:rPr lang="en-US" altLang="en-US" sz="2665" dirty="0">
                <a:latin typeface="Calibri" panose="020F0502020204030204" charset="0"/>
                <a:cs typeface="Calibri" panose="020F0502020204030204" charset="0"/>
                <a:sym typeface="+mn-ea"/>
              </a:rPr>
              <a:t>Some categories are dominated by lower ratings (e.g., Fiction has many 1-stars).</a:t>
            </a:r>
            <a:br>
              <a:rPr lang="en-US" altLang="en-US" sz="2665" dirty="0">
                <a:latin typeface="Calibri" panose="020F0502020204030204" charset="0"/>
                <a:cs typeface="Calibri" panose="020F0502020204030204" charset="0"/>
              </a:rPr>
            </a:br>
            <a:r>
              <a:rPr lang="en-US" altLang="en-US" sz="2665" dirty="0">
                <a:latin typeface="Calibri" panose="020F0502020204030204" charset="0"/>
                <a:cs typeface="Calibri" panose="020F0502020204030204" charset="0"/>
                <a:sym typeface="+mn-ea"/>
              </a:rPr>
              <a:t>Niche categories (e.g., Science, Philosophy) skew towards higher ratings.</a:t>
            </a:r>
            <a:endParaRPr lang="en-US" sz="2665"/>
          </a:p>
        </p:txBody>
      </p:sp>
      <p:pic>
        <p:nvPicPr>
          <p:cNvPr id="5" name="Picture 4"/>
          <p:cNvPicPr>
            <a:picLocks noChangeAspect="1"/>
          </p:cNvPicPr>
          <p:nvPr/>
        </p:nvPicPr>
        <p:blipFill>
          <a:blip r:embed="rId1"/>
          <a:stretch>
            <a:fillRect/>
          </a:stretch>
        </p:blipFill>
        <p:spPr>
          <a:xfrm>
            <a:off x="1364615" y="1531620"/>
            <a:ext cx="9609455" cy="44824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6260"/>
          </a:xfrm>
        </p:spPr>
        <p:txBody>
          <a:bodyPr>
            <a:normAutofit/>
          </a:bodyPr>
          <a:lstStyle/>
          <a:p>
            <a:pPr algn="ctr"/>
            <a:r>
              <a:rPr sz="3200" b="1" dirty="0">
                <a:solidFill>
                  <a:schemeClr val="accent1">
                    <a:lumMod val="75000"/>
                  </a:schemeClr>
                </a:solidFill>
                <a:latin typeface="Arial" panose="020B0604020202020204" pitchFamily="34" charset="0"/>
                <a:cs typeface="Arial" panose="020B0604020202020204" pitchFamily="34" charset="0"/>
                <a:sym typeface="+mn-ea"/>
              </a:rPr>
              <a:t>Multivariate Analysis</a:t>
            </a:r>
            <a:endParaRPr lang="en-US" sz="3200" b="1" dirty="0">
              <a:solidFill>
                <a:schemeClr val="accent1">
                  <a:lumMod val="75000"/>
                </a:schemeClr>
              </a:solidFill>
              <a:latin typeface="Arial" panose="020B0604020202020204" pitchFamily="34" charset="0"/>
              <a:cs typeface="Arial" panose="020B0604020202020204" pitchFamily="34" charset="0"/>
              <a:sym typeface="+mn-ea"/>
            </a:endParaRPr>
          </a:p>
        </p:txBody>
      </p:sp>
      <p:sp>
        <p:nvSpPr>
          <p:cNvPr id="3" name="Text Placeholder 2"/>
          <p:cNvSpPr>
            <a:spLocks noGrp="1"/>
          </p:cNvSpPr>
          <p:nvPr>
            <p:ph type="body" idx="1"/>
          </p:nvPr>
        </p:nvSpPr>
        <p:spPr>
          <a:xfrm>
            <a:off x="838200" y="1104269"/>
            <a:ext cx="10515600" cy="5073015"/>
          </a:xfrm>
        </p:spPr>
        <p:txBody>
          <a:bodyPr>
            <a:normAutofit/>
          </a:bodyPr>
          <a:lstStyle/>
          <a:p>
            <a:pPr>
              <a:buFont typeface="Wingdings" panose="05000000000000000000" charset="0"/>
              <a:buChar char="Ø"/>
            </a:pPr>
            <a:r>
              <a:rPr lang="en-US" altLang="en-US" sz="2400"/>
              <a:t>Category × Rating × Price:</a:t>
            </a:r>
            <a:endParaRPr lang="en-US" altLang="en-US" sz="2400"/>
          </a:p>
          <a:p>
            <a:pPr lvl="1">
              <a:buFont typeface="Arial" panose="020B0604020202020204" pitchFamily="34" charset="0"/>
              <a:buChar char="•"/>
            </a:pPr>
            <a:r>
              <a:rPr lang="en-US" altLang="en-US" sz="2400"/>
              <a:t>Expensive categories (e.g., Academic) also have higher-rated books on average.</a:t>
            </a:r>
            <a:endParaRPr lang="en-US" altLang="en-US" sz="2400"/>
          </a:p>
          <a:p>
            <a:pPr marL="114300" indent="0">
              <a:buFont typeface="Wingdings" panose="05000000000000000000" charset="0"/>
              <a:buNone/>
            </a:pPr>
            <a:endParaRPr lang="en-US" altLang="en-US" sz="2400"/>
          </a:p>
        </p:txBody>
      </p:sp>
      <p:pic>
        <p:nvPicPr>
          <p:cNvPr id="4" name="Picture 3"/>
          <p:cNvPicPr>
            <a:picLocks noChangeAspect="1"/>
          </p:cNvPicPr>
          <p:nvPr/>
        </p:nvPicPr>
        <p:blipFill>
          <a:blip r:embed="rId1"/>
          <a:stretch>
            <a:fillRect/>
          </a:stretch>
        </p:blipFill>
        <p:spPr>
          <a:xfrm>
            <a:off x="1363980" y="2226310"/>
            <a:ext cx="7543165" cy="413575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marL="457200" indent="-457200">
              <a:buFont typeface="Wingdings" panose="05000000000000000000" charset="0"/>
              <a:buChar char="Ø"/>
            </a:pPr>
            <a:r>
              <a:rPr lang="en-US" altLang="en-US" sz="2665">
                <a:sym typeface="+mn-ea"/>
              </a:rPr>
              <a:t>Text Lengths vs Price:</a:t>
            </a:r>
            <a:br>
              <a:rPr lang="en-US" altLang="en-US" sz="2665"/>
            </a:br>
            <a:r>
              <a:rPr lang="en-US" altLang="en-US" sz="2665">
                <a:sym typeface="+mn-ea"/>
              </a:rPr>
              <a:t>Books with longer descriptions are often slightly more expensive, possibly reflecting more “serious” books.</a:t>
            </a:r>
            <a:endParaRPr lang="en-US" sz="2665"/>
          </a:p>
        </p:txBody>
      </p:sp>
      <p:pic>
        <p:nvPicPr>
          <p:cNvPr id="4" name="Picture 3"/>
          <p:cNvPicPr>
            <a:picLocks noChangeAspect="1"/>
          </p:cNvPicPr>
          <p:nvPr/>
        </p:nvPicPr>
        <p:blipFill>
          <a:blip r:embed="rId1"/>
          <a:stretch>
            <a:fillRect/>
          </a:stretch>
        </p:blipFill>
        <p:spPr>
          <a:xfrm>
            <a:off x="1550035" y="1691005"/>
            <a:ext cx="7464425" cy="44513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342900" indent="-342900">
              <a:buFont typeface="Wingdings" panose="05000000000000000000" charset="0"/>
              <a:buChar char="Ø"/>
            </a:pPr>
            <a:r>
              <a:rPr lang="en-US" altLang="en-US" sz="2400">
                <a:sym typeface="+mn-ea"/>
              </a:rPr>
              <a:t>Heatmap Insight:</a:t>
            </a:r>
            <a:br>
              <a:rPr lang="en-US" altLang="en-US" sz="2400"/>
            </a:br>
            <a:r>
              <a:rPr lang="en-US" altLang="en-US" sz="2400">
                <a:sym typeface="+mn-ea"/>
              </a:rPr>
              <a:t>Categories with fewer books tend to cluster around mid-to-high ratings, suggesting specialized categories may deliver better-quality books.</a:t>
            </a:r>
            <a:endParaRPr lang="en-US" sz="2400"/>
          </a:p>
        </p:txBody>
      </p:sp>
      <p:pic>
        <p:nvPicPr>
          <p:cNvPr id="4" name="Picture 3"/>
          <p:cNvPicPr>
            <a:picLocks noChangeAspect="1"/>
          </p:cNvPicPr>
          <p:nvPr/>
        </p:nvPicPr>
        <p:blipFill>
          <a:blip r:embed="rId1"/>
          <a:stretch>
            <a:fillRect/>
          </a:stretch>
        </p:blipFill>
        <p:spPr>
          <a:xfrm>
            <a:off x="1222375" y="1691005"/>
            <a:ext cx="8369935" cy="44481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4050"/>
          </a:xfrm>
        </p:spPr>
        <p:txBody>
          <a:bodyPr>
            <a:normAutofit/>
          </a:bodyPr>
          <a:lstStyle/>
          <a:p>
            <a:pPr algn="ctr"/>
            <a:r>
              <a:rPr lang="en-US" altLang="en-US" sz="3200" b="1" dirty="0">
                <a:solidFill>
                  <a:schemeClr val="accent1">
                    <a:lumMod val="75000"/>
                  </a:schemeClr>
                </a:solidFill>
                <a:latin typeface="Arial" panose="020B0604020202020204" pitchFamily="34" charset="0"/>
                <a:cs typeface="Arial" panose="020B0604020202020204" pitchFamily="34" charset="0"/>
              </a:rPr>
              <a:t>Actionable Insights</a:t>
            </a:r>
            <a:endParaRPr lang="en-US" altLang="en-US" sz="3200" b="1" dirty="0">
              <a:solidFill>
                <a:schemeClr val="accent1">
                  <a:lumMod val="75000"/>
                </a:schemeClr>
              </a:solidFill>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838200" y="1219200"/>
            <a:ext cx="10515600" cy="4958080"/>
          </a:xfrm>
        </p:spPr>
        <p:txBody>
          <a:bodyPr>
            <a:normAutofit/>
          </a:bodyPr>
          <a:lstStyle/>
          <a:p>
            <a:pPr>
              <a:lnSpc>
                <a:spcPct val="110000"/>
              </a:lnSpc>
              <a:buFont typeface="Wingdings" panose="05000000000000000000" charset="0"/>
              <a:buChar char="Ø"/>
            </a:pPr>
            <a:r>
              <a:rPr lang="en-US" altLang="en-US" sz="2400"/>
              <a:t>Pricing Strategy: Books priced between </a:t>
            </a:r>
            <a:r>
              <a:rPr lang="en-US" altLang="en-US" sz="2400"/>
              <a:t>£</a:t>
            </a:r>
            <a:r>
              <a:rPr lang="en-US" altLang="en-US" sz="2400"/>
              <a:t>20–</a:t>
            </a:r>
            <a:r>
              <a:rPr lang="en-US" altLang="en-US" sz="2400"/>
              <a:t>£</a:t>
            </a:r>
            <a:r>
              <a:rPr lang="en-US" altLang="en-US" sz="2400"/>
              <a:t>40 sell faster → Focus promotions on this price range.</a:t>
            </a:r>
            <a:endParaRPr lang="en-US" altLang="en-US" sz="2400"/>
          </a:p>
          <a:p>
            <a:pPr>
              <a:lnSpc>
                <a:spcPct val="110000"/>
              </a:lnSpc>
              <a:buFont typeface="Wingdings" panose="05000000000000000000" charset="0"/>
              <a:buChar char="Ø"/>
            </a:pPr>
            <a:r>
              <a:rPr lang="en-US" altLang="en-US" sz="2400"/>
              <a:t>Genre Popularity: Travel and Fiction categories have the highest ratings → Expand catalog in these categories.</a:t>
            </a:r>
            <a:endParaRPr lang="en-US" altLang="en-US" sz="2400"/>
          </a:p>
          <a:p>
            <a:pPr>
              <a:lnSpc>
                <a:spcPct val="110000"/>
              </a:lnSpc>
              <a:buFont typeface="Wingdings" panose="05000000000000000000" charset="0"/>
              <a:buChar char="Ø"/>
            </a:pPr>
            <a:r>
              <a:rPr lang="en-US" altLang="en-US" sz="2400"/>
              <a:t>Customer Engagement: Higher-rated books receive more reviews → Encourage reviews to boost visibility.</a:t>
            </a:r>
            <a:endParaRPr lang="en-US" altLang="en-US" sz="2400"/>
          </a:p>
          <a:p>
            <a:pPr>
              <a:lnSpc>
                <a:spcPct val="110000"/>
              </a:lnSpc>
              <a:buFont typeface="Wingdings" panose="05000000000000000000" charset="0"/>
              <a:buChar char="Ø"/>
            </a:pPr>
            <a:r>
              <a:rPr lang="en-US" altLang="en-US" sz="2400"/>
              <a:t>Stock Management: Low-rated books have more unsold inventory → Reduce stocking of such categories.</a:t>
            </a:r>
            <a:endParaRPr lang="en-US" altLang="en-US" sz="2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703" y="438867"/>
            <a:ext cx="10515600" cy="637540"/>
          </a:xfrm>
        </p:spPr>
        <p:txBody>
          <a:bodyPr>
            <a:normAutofit/>
          </a:bodyPr>
          <a:lstStyle/>
          <a:p>
            <a:pPr algn="ctr"/>
            <a:r>
              <a:rPr lang="en-US" altLang="en-US" sz="3200" b="1" dirty="0">
                <a:solidFill>
                  <a:schemeClr val="accent1">
                    <a:lumMod val="75000"/>
                  </a:schemeClr>
                </a:solidFill>
                <a:latin typeface="Arial" panose="020B0604020202020204" pitchFamily="34" charset="0"/>
                <a:cs typeface="Arial" panose="020B0604020202020204" pitchFamily="34" charset="0"/>
              </a:rPr>
              <a:t>Conclusion</a:t>
            </a:r>
            <a:endParaRPr lang="en-US" altLang="en-US" sz="3200" b="1" dirty="0">
              <a:solidFill>
                <a:schemeClr val="accent1">
                  <a:lumMod val="75000"/>
                </a:schemeClr>
              </a:solidFill>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838200" y="1350649"/>
            <a:ext cx="10515600" cy="4826635"/>
          </a:xfrm>
        </p:spPr>
        <p:txBody>
          <a:bodyPr/>
          <a:lstStyle/>
          <a:p>
            <a:pPr>
              <a:lnSpc>
                <a:spcPct val="110000"/>
              </a:lnSpc>
              <a:buFont typeface="Wingdings" panose="05000000000000000000" charset="0"/>
              <a:buChar char="Ø"/>
            </a:pPr>
            <a:r>
              <a:rPr lang="en-US" altLang="en-US" sz="2400"/>
              <a:t>Effective web scraping and preprocessing enabled clean and structured data for analysis.</a:t>
            </a:r>
            <a:endParaRPr lang="en-US" altLang="en-US" sz="2400"/>
          </a:p>
          <a:p>
            <a:pPr>
              <a:lnSpc>
                <a:spcPct val="110000"/>
              </a:lnSpc>
              <a:buFont typeface="Wingdings" panose="05000000000000000000" charset="0"/>
              <a:buChar char="Ø"/>
            </a:pPr>
            <a:r>
              <a:rPr lang="en-US" altLang="en-US" sz="2400"/>
              <a:t>Clear trends emerged in ratings, categories, and availability that highlight customer preferences.</a:t>
            </a:r>
            <a:endParaRPr lang="en-US" altLang="en-US" sz="2400"/>
          </a:p>
          <a:p>
            <a:pPr>
              <a:lnSpc>
                <a:spcPct val="110000"/>
              </a:lnSpc>
              <a:buFont typeface="Wingdings" panose="05000000000000000000" charset="0"/>
              <a:buChar char="Ø"/>
            </a:pPr>
            <a:r>
              <a:rPr lang="en-US" altLang="en-US" sz="2400"/>
              <a:t>Demonstrated the power of data-driven analysis in guiding decisions for online book marketplaces.</a:t>
            </a:r>
            <a:endParaRPr lang="en-US" altLang="en-US" sz="2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1"/>
          <a:srcRect/>
          <a:stretch>
            <a:fillRect/>
          </a:stretch>
        </p:blipFill>
        <p:spPr>
          <a:xfrm>
            <a:off x="6466517" y="1850753"/>
            <a:ext cx="4465643" cy="2834317"/>
          </a:xfrm>
          <a:prstGeom prst="rect">
            <a:avLst/>
          </a:prstGeom>
          <a:noFill/>
          <a:ln>
            <a:noFill/>
          </a:ln>
        </p:spPr>
      </p:pic>
      <p:sp>
        <p:nvSpPr>
          <p:cNvPr id="117" name="Google Shape;117;p5"/>
          <p:cNvSpPr txBox="1"/>
          <p:nvPr/>
        </p:nvSpPr>
        <p:spPr>
          <a:xfrm>
            <a:off x="1621156" y="2595880"/>
            <a:ext cx="3662045" cy="1343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C00000"/>
              </a:buClr>
              <a:buSzPts val="4400"/>
              <a:buFont typeface="Libre Baskerville" panose="02000000000000000000"/>
              <a:buNone/>
            </a:pPr>
            <a:r>
              <a:rPr lang="en-IN" sz="4400" b="0" i="0" u="none" strike="noStrike" cap="none">
                <a:solidFill>
                  <a:schemeClr val="accent1">
                    <a:lumMod val="75000"/>
                  </a:schemeClr>
                </a:solidFill>
                <a:latin typeface="Libre Baskerville" panose="02000000000000000000"/>
                <a:ea typeface="Libre Baskerville" panose="02000000000000000000"/>
                <a:cs typeface="Libre Baskerville" panose="02000000000000000000"/>
                <a:sym typeface="Libre Baskerville" panose="02000000000000000000"/>
              </a:rPr>
              <a:t>THANK YOU</a:t>
            </a:r>
            <a:endParaRPr lang="en-IN" sz="4400" b="0" i="0" u="none" strike="noStrike" cap="none">
              <a:solidFill>
                <a:schemeClr val="accent1">
                  <a:lumMod val="75000"/>
                </a:schemeClr>
              </a:solidFill>
              <a:latin typeface="Libre Baskerville" panose="02000000000000000000"/>
              <a:ea typeface="Libre Baskerville" panose="02000000000000000000"/>
              <a:cs typeface="Libre Baskerville" panose="02000000000000000000"/>
              <a:sym typeface="Libre Baskerville" panose="0200000000000000000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48387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panose="020F0802020204030203"/>
              <a:buNone/>
            </a:pPr>
            <a:r>
              <a:rPr lang="en-IN" sz="3200" b="1" dirty="0">
                <a:solidFill>
                  <a:schemeClr val="accent5">
                    <a:lumMod val="75000"/>
                  </a:schemeClr>
                </a:solidFill>
                <a:latin typeface="Arial" panose="020B0604020202020204" pitchFamily="34" charset="0"/>
                <a:ea typeface="Lato Black" panose="020F0802020204030203"/>
                <a:cs typeface="Arial" panose="020B0604020202020204" pitchFamily="34" charset="0"/>
                <a:sym typeface="Lato Black" panose="020F0802020204030203"/>
              </a:rPr>
              <a:t>About me</a:t>
            </a:r>
            <a:r>
              <a:rPr lang="en-US" altLang="en-IN" sz="3200" b="1" dirty="0">
                <a:solidFill>
                  <a:schemeClr val="accent5">
                    <a:lumMod val="75000"/>
                  </a:schemeClr>
                </a:solidFill>
                <a:latin typeface="Arial" panose="020B0604020202020204" pitchFamily="34" charset="0"/>
                <a:ea typeface="Lato Black" panose="020F0802020204030203"/>
                <a:cs typeface="Arial" panose="020B0604020202020204" pitchFamily="34" charset="0"/>
                <a:sym typeface="Lato Black" panose="020F0802020204030203"/>
              </a:rPr>
              <a:t>:</a:t>
            </a:r>
            <a:endParaRPr sz="1800" b="0" i="0" u="none" strike="noStrike" cap="none" dirty="0">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2" name="Text Box 1"/>
          <p:cNvSpPr txBox="1"/>
          <p:nvPr/>
        </p:nvSpPr>
        <p:spPr>
          <a:xfrm>
            <a:off x="737873" y="1156971"/>
            <a:ext cx="10212705" cy="1475105"/>
          </a:xfrm>
          <a:prstGeom prst="rect">
            <a:avLst/>
          </a:prstGeom>
          <a:noFill/>
        </p:spPr>
        <p:txBody>
          <a:bodyPr wrap="square" rtlCol="0" anchor="t">
            <a:noAutofit/>
          </a:bodyPr>
          <a:lstStyle/>
          <a:p>
            <a:pPr marL="342900" marR="0" lvl="0" indent="-342900" algn="l" rtl="0">
              <a:spcBef>
                <a:spcPts val="0"/>
              </a:spcBef>
              <a:spcAft>
                <a:spcPts val="0"/>
              </a:spcAft>
              <a:buClr>
                <a:schemeClr val="dk1"/>
              </a:buClr>
              <a:buSzPts val="1800"/>
              <a:buFont typeface="Arial" panose="020B0604020202020204" pitchFamily="34" charset="0"/>
              <a:buChar char="•"/>
            </a:pPr>
            <a:r>
              <a:rPr lang="en-US" altLang="en-US" sz="2400">
                <a:solidFill>
                  <a:schemeClr val="dk1"/>
                </a:solidFill>
                <a:latin typeface="Calibri" panose="020F0502020204030204" charset="0"/>
                <a:ea typeface="Calibri" panose="020F0502020204030204"/>
                <a:cs typeface="Calibri" panose="020F0502020204030204" charset="0"/>
                <a:sym typeface="Calibri" panose="020F0502020204030204"/>
              </a:rPr>
              <a:t>Name: Chiluka Suvarna</a:t>
            </a:r>
            <a:endParaRPr lang="en-US" altLang="en-US" sz="2400" i="0" u="none" strike="noStrike" cap="none">
              <a:solidFill>
                <a:schemeClr val="dk1"/>
              </a:solidFill>
              <a:latin typeface="Calibri" panose="020F0502020204030204" charset="0"/>
              <a:ea typeface="Calibri" panose="020F0502020204030204"/>
              <a:cs typeface="Calibri" panose="020F0502020204030204" charset="0"/>
              <a:sym typeface="Calibri" panose="020F0502020204030204"/>
            </a:endParaRPr>
          </a:p>
          <a:p>
            <a:pPr marL="342900" marR="0" lvl="0" indent="-342900" algn="l" rtl="0">
              <a:spcBef>
                <a:spcPts val="0"/>
              </a:spcBef>
              <a:spcAft>
                <a:spcPts val="0"/>
              </a:spcAft>
              <a:buClr>
                <a:schemeClr val="dk1"/>
              </a:buClr>
              <a:buSzPts val="1800"/>
              <a:buFont typeface="Arial" panose="020B0604020202020204" pitchFamily="34" charset="0"/>
              <a:buChar char="•"/>
            </a:pPr>
            <a:r>
              <a:rPr lang="en-US" altLang="en-US" sz="2400">
                <a:solidFill>
                  <a:schemeClr val="dk1"/>
                </a:solidFill>
                <a:latin typeface="Calibri" panose="020F0502020204030204" charset="0"/>
                <a:ea typeface="Calibri" panose="020F0502020204030204"/>
                <a:cs typeface="Calibri" panose="020F0502020204030204" charset="0"/>
                <a:sym typeface="Calibri" panose="020F0502020204030204"/>
              </a:rPr>
              <a:t>Education: Bachelor of Technology (B.Tech)</a:t>
            </a:r>
            <a:endParaRPr lang="en-US" altLang="en-US" sz="2400" i="0" u="none" strike="noStrike" cap="none">
              <a:solidFill>
                <a:schemeClr val="dk1"/>
              </a:solidFill>
              <a:latin typeface="Calibri" panose="020F0502020204030204" charset="0"/>
              <a:ea typeface="Calibri" panose="020F0502020204030204"/>
              <a:cs typeface="Calibri" panose="020F0502020204030204" charset="0"/>
              <a:sym typeface="Calibri" panose="020F0502020204030204"/>
            </a:endParaRPr>
          </a:p>
          <a:p>
            <a:pPr marL="342900" marR="0" lvl="0" indent="-342900" algn="l" rtl="0">
              <a:spcBef>
                <a:spcPts val="0"/>
              </a:spcBef>
              <a:spcAft>
                <a:spcPts val="0"/>
              </a:spcAft>
              <a:buClr>
                <a:schemeClr val="dk1"/>
              </a:buClr>
              <a:buSzPts val="1800"/>
              <a:buFont typeface="Arial" panose="020B0604020202020204" pitchFamily="34" charset="0"/>
              <a:buChar char="•"/>
            </a:pPr>
            <a:r>
              <a:rPr lang="en-US" altLang="en-US" sz="2400">
                <a:solidFill>
                  <a:schemeClr val="dk1"/>
                </a:solidFill>
                <a:latin typeface="Calibri" panose="020F0502020204030204" charset="0"/>
                <a:ea typeface="Calibri" panose="020F0502020204030204"/>
                <a:cs typeface="Calibri" panose="020F0502020204030204" charset="0"/>
                <a:sym typeface="Calibri" panose="020F0502020204030204"/>
              </a:rPr>
              <a:t>Branch: Computer Science &amp; Engineering</a:t>
            </a:r>
            <a:endParaRPr lang="en-US" altLang="en-US" sz="2400">
              <a:solidFill>
                <a:schemeClr val="dk1"/>
              </a:solidFill>
              <a:latin typeface="Calibri" panose="020F0502020204030204" charset="0"/>
              <a:ea typeface="Calibri" panose="020F0502020204030204"/>
              <a:cs typeface="Calibri" panose="020F0502020204030204" charset="0"/>
              <a:sym typeface="Calibri" panose="020F0502020204030204"/>
            </a:endParaRPr>
          </a:p>
        </p:txBody>
      </p:sp>
      <p:sp>
        <p:nvSpPr>
          <p:cNvPr id="4" name="Text Box 3"/>
          <p:cNvSpPr txBox="1"/>
          <p:nvPr/>
        </p:nvSpPr>
        <p:spPr>
          <a:xfrm>
            <a:off x="442595" y="2729865"/>
            <a:ext cx="6096000" cy="584200"/>
          </a:xfrm>
          <a:prstGeom prst="rect">
            <a:avLst/>
          </a:prstGeom>
          <a:noFill/>
        </p:spPr>
        <p:txBody>
          <a:bodyPr wrap="square" rtlCol="0" anchor="t">
            <a:noAutofit/>
          </a:bodyPr>
          <a:lstStyle/>
          <a:p>
            <a:pPr marL="0" marR="0" lvl="0" indent="0" algn="l" rtl="0">
              <a:spcBef>
                <a:spcPts val="0"/>
              </a:spcBef>
              <a:spcAft>
                <a:spcPts val="0"/>
              </a:spcAft>
              <a:buClr>
                <a:schemeClr val="dk1"/>
              </a:buClr>
              <a:buSzPts val="1800"/>
              <a:buFont typeface="Arial" panose="020B0604020202020204" pitchFamily="34" charset="0"/>
              <a:buNone/>
            </a:pPr>
            <a:r>
              <a:rPr lang="en-IN" sz="3200" b="1" dirty="0">
                <a:solidFill>
                  <a:schemeClr val="accent5">
                    <a:lumMod val="75000"/>
                  </a:schemeClr>
                </a:solidFill>
                <a:latin typeface="Arial" panose="020B0604020202020204" pitchFamily="34" charset="0"/>
                <a:ea typeface="Lato Black" panose="020F0802020204030203"/>
                <a:cs typeface="Arial" panose="020B0604020202020204" pitchFamily="34" charset="0"/>
                <a:sym typeface="+mn-ea"/>
              </a:rPr>
              <a:t>Project Context</a:t>
            </a:r>
            <a:r>
              <a:rPr lang="en-US" altLang="en-IN" sz="3200" b="1" dirty="0">
                <a:solidFill>
                  <a:schemeClr val="accent5">
                    <a:lumMod val="75000"/>
                  </a:schemeClr>
                </a:solidFill>
                <a:sym typeface="+mn-ea"/>
              </a:rPr>
              <a:t>:</a:t>
            </a:r>
            <a:endParaRPr lang="en-US" altLang="en-IN" sz="3200" b="1" dirty="0">
              <a:solidFill>
                <a:schemeClr val="accent5">
                  <a:lumMod val="75000"/>
                </a:schemeClr>
              </a:solidFill>
              <a:sym typeface="+mn-ea"/>
            </a:endParaRPr>
          </a:p>
        </p:txBody>
      </p:sp>
      <p:sp>
        <p:nvSpPr>
          <p:cNvPr id="6" name="Text Box 5"/>
          <p:cNvSpPr txBox="1"/>
          <p:nvPr/>
        </p:nvSpPr>
        <p:spPr>
          <a:xfrm>
            <a:off x="737872" y="3411855"/>
            <a:ext cx="10434955" cy="2458720"/>
          </a:xfrm>
          <a:prstGeom prst="rect">
            <a:avLst/>
          </a:prstGeom>
        </p:spPr>
        <p:txBody>
          <a:bodyPr wrap="square">
            <a:noAutofit/>
          </a:bodyPr>
          <a:lstStyle/>
          <a:p>
            <a:pPr marL="342900" indent="-342900">
              <a:lnSpc>
                <a:spcPct val="110000"/>
              </a:lnSpc>
              <a:buFont typeface="Arial" panose="020B0604020202020204" pitchFamily="34" charset="0"/>
              <a:buChar char="•"/>
            </a:pPr>
            <a:r>
              <a:rPr lang="en-US" altLang="zh-CN" sz="2400" dirty="0">
                <a:latin typeface="Calibri" panose="020F0502020204030204" charset="0"/>
                <a:cs typeface="Calibri" panose="020F0502020204030204" charset="0"/>
              </a:rPr>
              <a:t>The Books to Scrape web scraping Project is focused on analyzing data collected from the Books to Scrape website, a popular demo site for practicing web scraping techniques.</a:t>
            </a:r>
            <a:endParaRPr lang="en-US" altLang="zh-CN" sz="2400" dirty="0">
              <a:latin typeface="Calibri" panose="020F0502020204030204" charset="0"/>
              <a:cs typeface="Calibri" panose="020F0502020204030204" charset="0"/>
              <a:sym typeface="+mn-ea"/>
            </a:endParaRPr>
          </a:p>
          <a:p>
            <a:pPr marL="342900" indent="-342900">
              <a:lnSpc>
                <a:spcPct val="110000"/>
              </a:lnSpc>
              <a:buFont typeface="Arial" panose="020B0604020202020204" pitchFamily="34" charset="0"/>
              <a:buChar char="•"/>
            </a:pPr>
            <a:r>
              <a:rPr sz="2400" dirty="0">
                <a:latin typeface="Calibri" panose="020F0502020204030204" charset="0"/>
                <a:cs typeface="Calibri" panose="020F0502020204030204" charset="0"/>
                <a:sym typeface="+mn-ea"/>
              </a:rPr>
              <a:t>Objective: Perform Exploratory Data Analysis (EDA) on books dataset</a:t>
            </a:r>
            <a:endParaRPr lang="en-US" altLang="zh-CN" sz="2400" dirty="0">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282" y="259715"/>
            <a:ext cx="11370311" cy="58039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panose="020F0502020204030204"/>
              <a:buNone/>
            </a:pPr>
            <a:r>
              <a:rPr lang="en-IN" sz="3200" b="1" dirty="0">
                <a:solidFill>
                  <a:schemeClr val="accent5">
                    <a:lumMod val="75000"/>
                  </a:schemeClr>
                </a:solidFill>
                <a:latin typeface="Arial" panose="020B0604020202020204" pitchFamily="34" charset="0"/>
                <a:ea typeface="Lato Black" panose="020F0802020204030203"/>
                <a:cs typeface="Arial" panose="020B0604020202020204" pitchFamily="34" charset="0"/>
              </a:rPr>
              <a:t>Introduction</a:t>
            </a:r>
            <a:endParaRPr lang="en-US" altLang="en-US" b="1" dirty="0">
              <a:solidFill>
                <a:schemeClr val="accent1">
                  <a:lumMod val="75000"/>
                </a:schemeClr>
              </a:solidFill>
            </a:endParaRPr>
          </a:p>
        </p:txBody>
      </p:sp>
      <p:sp>
        <p:nvSpPr>
          <p:cNvPr id="3" name="Text Box 2"/>
          <p:cNvSpPr txBox="1"/>
          <p:nvPr/>
        </p:nvSpPr>
        <p:spPr>
          <a:xfrm>
            <a:off x="918211" y="1508125"/>
            <a:ext cx="10660380" cy="2120900"/>
          </a:xfrm>
          <a:prstGeom prst="rect">
            <a:avLst/>
          </a:prstGeom>
        </p:spPr>
        <p:txBody>
          <a:bodyPr wrap="square">
            <a:noAutofit/>
          </a:bodyPr>
          <a:lstStyle/>
          <a:p>
            <a:pPr marL="342900" indent="-342900">
              <a:buFont typeface="Arial" panose="020B0604020202020204" pitchFamily="34" charset="0"/>
              <a:buChar char="•"/>
            </a:pPr>
            <a:r>
              <a:rPr lang="en-US" altLang="zh-CN" sz="2400" dirty="0">
                <a:latin typeface="Calibri" panose="020F0502020204030204" charset="0"/>
                <a:cs typeface="Calibri" panose="020F0502020204030204" charset="0"/>
              </a:rPr>
              <a:t>The Books to Scrape dataset was chosen because it is publicly available source </a:t>
            </a:r>
            <a:r>
              <a:rPr lang="en-US" altLang="zh-CN" sz="2400" dirty="0" smtClean="0">
                <a:latin typeface="Calibri" panose="020F0502020204030204" charset="0"/>
                <a:cs typeface="Calibri" panose="020F0502020204030204" charset="0"/>
              </a:rPr>
              <a:t>that allows web </a:t>
            </a:r>
            <a:r>
              <a:rPr lang="en-US" altLang="zh-CN" sz="2400" dirty="0">
                <a:latin typeface="Calibri" panose="020F0502020204030204" charset="0"/>
                <a:cs typeface="Calibri" panose="020F0502020204030204" charset="0"/>
              </a:rPr>
              <a:t>scraping and data analysis. </a:t>
            </a:r>
            <a:endParaRPr lang="en-US" altLang="zh-CN" sz="2400" dirty="0">
              <a:latin typeface="Calibri" panose="020F0502020204030204" charset="0"/>
              <a:cs typeface="Calibri" panose="020F0502020204030204" charset="0"/>
            </a:endParaRPr>
          </a:p>
          <a:p>
            <a:pPr marL="342900" indent="-342900">
              <a:buFont typeface="Arial" panose="020B0604020202020204" pitchFamily="34" charset="0"/>
              <a:buChar char="•"/>
            </a:pPr>
            <a:r>
              <a:rPr lang="en-US" altLang="zh-CN" sz="2400" dirty="0">
                <a:latin typeface="Calibri" panose="020F0502020204030204" charset="0"/>
                <a:cs typeface="Calibri" panose="020F0502020204030204" charset="0"/>
              </a:rPr>
              <a:t>It contains a wide variety of books across 50 categories, making it an excellent resource for learning and applying data preprocessing, exploratory data analysis (EDA) with insights.</a:t>
            </a:r>
            <a:endParaRPr lang="en-US" altLang="zh-CN" sz="2400" dirty="0">
              <a:latin typeface="Calibri" panose="020F0502020204030204" charset="0"/>
              <a:cs typeface="Calibri" panose="020F0502020204030204" charset="0"/>
            </a:endParaRPr>
          </a:p>
        </p:txBody>
      </p:sp>
      <p:sp>
        <p:nvSpPr>
          <p:cNvPr id="4" name="Text Box 3"/>
          <p:cNvSpPr txBox="1"/>
          <p:nvPr/>
        </p:nvSpPr>
        <p:spPr>
          <a:xfrm>
            <a:off x="918211" y="840109"/>
            <a:ext cx="5080000" cy="506095"/>
          </a:xfrm>
          <a:prstGeom prst="rect">
            <a:avLst/>
          </a:prstGeom>
        </p:spPr>
        <p:txBody>
          <a:bodyPr>
            <a:noAutofit/>
          </a:bodyPr>
          <a:lstStyle/>
          <a:p>
            <a:r>
              <a:rPr lang="en-US" altLang="zh-CN" sz="2800" b="1" dirty="0" smtClean="0">
                <a:solidFill>
                  <a:schemeClr val="accent5">
                    <a:lumMod val="75000"/>
                  </a:schemeClr>
                </a:solidFill>
              </a:rPr>
              <a:t>Motivation								</a:t>
            </a:r>
            <a:endParaRPr lang="en-US" altLang="zh-CN" sz="2800" b="1" dirty="0">
              <a:solidFill>
                <a:schemeClr val="accent5">
                  <a:lumMod val="75000"/>
                </a:schemeClr>
              </a:solidFill>
            </a:endParaRPr>
          </a:p>
        </p:txBody>
      </p:sp>
      <p:sp>
        <p:nvSpPr>
          <p:cNvPr id="6" name="Text Box 5"/>
          <p:cNvSpPr txBox="1"/>
          <p:nvPr/>
        </p:nvSpPr>
        <p:spPr>
          <a:xfrm>
            <a:off x="918211" y="4297045"/>
            <a:ext cx="10660380" cy="1859280"/>
          </a:xfrm>
          <a:prstGeom prst="rect">
            <a:avLst/>
          </a:prstGeom>
        </p:spPr>
        <p:txBody>
          <a:bodyPr wrap="square">
            <a:noAutofit/>
          </a:bodyPr>
          <a:lstStyle/>
          <a:p>
            <a:r>
              <a:rPr lang="en-US" altLang="zh-CN" sz="2400">
                <a:latin typeface="Calibri" panose="020F0502020204030204" charset="0"/>
                <a:cs typeface="Calibri" panose="020F0502020204030204" charset="0"/>
              </a:rPr>
              <a:t>     “Analyzing book datasets enables us to uncover trends in pricing, ratings, and categories, helping identify valuable genres, understand customer preferences, and derive insights that can guide pricing strategies, marketing, and recommendation systems.”</a:t>
            </a:r>
            <a:endParaRPr lang="en-US" altLang="zh-CN" sz="2400">
              <a:latin typeface="Calibri" panose="020F0502020204030204" charset="0"/>
              <a:cs typeface="Calibri" panose="020F0502020204030204" charset="0"/>
            </a:endParaRPr>
          </a:p>
        </p:txBody>
      </p:sp>
      <p:sp>
        <p:nvSpPr>
          <p:cNvPr id="7" name="Text Box 6"/>
          <p:cNvSpPr txBox="1"/>
          <p:nvPr/>
        </p:nvSpPr>
        <p:spPr>
          <a:xfrm>
            <a:off x="918211" y="3629026"/>
            <a:ext cx="7138671" cy="561975"/>
          </a:xfrm>
          <a:prstGeom prst="rect">
            <a:avLst/>
          </a:prstGeom>
        </p:spPr>
        <p:txBody>
          <a:bodyPr>
            <a:noAutofit/>
          </a:bodyPr>
          <a:lstStyle/>
          <a:p>
            <a:r>
              <a:rPr lang="en-US" altLang="zh-CN" sz="2800" b="1" dirty="0">
                <a:solidFill>
                  <a:schemeClr val="accent1">
                    <a:lumMod val="75000"/>
                  </a:schemeClr>
                </a:solidFill>
              </a:rPr>
              <a:t>Importance of Analyzing Book Datasets</a:t>
            </a:r>
            <a:endParaRPr lang="en-US" altLang="zh-CN" sz="2800" b="1"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753745" y="784860"/>
            <a:ext cx="10241280" cy="3026410"/>
          </a:xfrm>
          <a:prstGeom prst="rect">
            <a:avLst/>
          </a:prstGeom>
        </p:spPr>
        <p:txBody>
          <a:bodyPr>
            <a:noAutofit/>
          </a:bodyPr>
          <a:lstStyle/>
          <a:p>
            <a:r>
              <a:rPr lang="en-US" altLang="zh-CN" sz="2800" b="1" dirty="0">
                <a:solidFill>
                  <a:schemeClr val="accent1">
                    <a:lumMod val="75000"/>
                  </a:schemeClr>
                </a:solidFill>
                <a:latin typeface="Arial" panose="020B0604020202020204" pitchFamily="34" charset="0"/>
                <a:cs typeface="Arial" panose="020B0604020202020204" pitchFamily="34" charset="0"/>
              </a:rPr>
              <a:t>Web Scraping &amp; Data Collection:</a:t>
            </a:r>
            <a:endParaRPr lang="en-US" altLang="zh-CN" sz="2800" b="1" dirty="0">
              <a:solidFill>
                <a:schemeClr val="accent1">
                  <a:lumMod val="75000"/>
                </a:schemeClr>
              </a:solidFill>
              <a:latin typeface="Arial" panose="020B0604020202020204" pitchFamily="34" charset="0"/>
              <a:cs typeface="Arial" panose="020B0604020202020204" pitchFamily="34" charset="0"/>
            </a:endParaRPr>
          </a:p>
          <a:p>
            <a:pPr marL="342900" indent="-342900">
              <a:lnSpc>
                <a:spcPct val="70000"/>
              </a:lnSpc>
              <a:buFont typeface="Wingdings" panose="05000000000000000000" charset="0"/>
              <a:buChar char="Ø"/>
            </a:pPr>
            <a:endParaRPr lang="en-US" altLang="zh-CN" sz="2400" dirty="0">
              <a:latin typeface="Calibri" panose="020F0502020204030204" charset="0"/>
              <a:cs typeface="Calibri" panose="020F0502020204030204" charset="0"/>
            </a:endParaRPr>
          </a:p>
          <a:p>
            <a:pPr marL="342900" indent="-342900">
              <a:lnSpc>
                <a:spcPct val="70000"/>
              </a:lnSpc>
              <a:buFont typeface="Wingdings" panose="05000000000000000000" charset="0"/>
              <a:buChar char="Ø"/>
            </a:pPr>
            <a:r>
              <a:rPr lang="en-US" altLang="zh-CN" sz="2400" dirty="0">
                <a:latin typeface="Calibri" panose="020F0502020204030204" charset="0"/>
                <a:cs typeface="Calibri" panose="020F0502020204030204" charset="0"/>
              </a:rPr>
              <a:t>Source: Books to Scrape website [</a:t>
            </a:r>
            <a:r>
              <a:rPr lang="en-US" altLang="zh-CN" sz="2400" dirty="0">
                <a:latin typeface="Calibri" panose="020F0502020204030204" charset="0"/>
                <a:cs typeface="Calibri" panose="020F0502020204030204" charset="0"/>
                <a:sym typeface="+mn-ea"/>
              </a:rPr>
              <a:t>http://books.toscrape.com]</a:t>
            </a:r>
            <a:endParaRPr lang="en-US" altLang="zh-CN" sz="2400" dirty="0">
              <a:latin typeface="Calibri" panose="020F0502020204030204" charset="0"/>
              <a:cs typeface="Calibri" panose="020F0502020204030204" charset="0"/>
              <a:sym typeface="+mn-ea"/>
            </a:endParaRPr>
          </a:p>
          <a:p>
            <a:pPr marL="342900" indent="-342900">
              <a:lnSpc>
                <a:spcPct val="70000"/>
              </a:lnSpc>
              <a:buFont typeface="Wingdings" panose="05000000000000000000" charset="0"/>
              <a:buChar char="Ø"/>
            </a:pPr>
            <a:endParaRPr lang="en-US" altLang="zh-CN" sz="2400" dirty="0">
              <a:latin typeface="Calibri" panose="020F0502020204030204" charset="0"/>
              <a:cs typeface="Calibri" panose="020F0502020204030204" charset="0"/>
            </a:endParaRPr>
          </a:p>
          <a:p>
            <a:pPr marL="342900" indent="-342900">
              <a:lnSpc>
                <a:spcPct val="70000"/>
              </a:lnSpc>
              <a:buFont typeface="Wingdings" panose="05000000000000000000" charset="0"/>
              <a:buChar char="Ø"/>
            </a:pPr>
            <a:r>
              <a:rPr lang="en-US" altLang="zh-CN" sz="2400" dirty="0">
                <a:latin typeface="Calibri" panose="020F0502020204030204" charset="0"/>
                <a:cs typeface="Calibri" panose="020F0502020204030204" charset="0"/>
              </a:rPr>
              <a:t>Tools: requests, </a:t>
            </a:r>
            <a:r>
              <a:rPr lang="en-US" altLang="zh-CN" sz="2400" dirty="0" err="1">
                <a:latin typeface="Calibri" panose="020F0502020204030204" charset="0"/>
                <a:cs typeface="Calibri" panose="020F0502020204030204" charset="0"/>
              </a:rPr>
              <a:t>BeautifulSoup</a:t>
            </a:r>
            <a:r>
              <a:rPr lang="en-US" altLang="zh-CN" sz="2400" dirty="0">
                <a:latin typeface="Calibri" panose="020F0502020204030204" charset="0"/>
                <a:cs typeface="Calibri" panose="020F0502020204030204" charset="0"/>
              </a:rPr>
              <a:t>, python, pandas</a:t>
            </a:r>
            <a:endParaRPr lang="en-US" altLang="zh-CN" sz="2400" dirty="0">
              <a:latin typeface="Calibri" panose="020F0502020204030204" charset="0"/>
              <a:cs typeface="Calibri" panose="020F0502020204030204" charset="0"/>
            </a:endParaRPr>
          </a:p>
          <a:p>
            <a:pPr marL="342900" indent="-342900">
              <a:lnSpc>
                <a:spcPct val="70000"/>
              </a:lnSpc>
              <a:buFont typeface="Wingdings" panose="05000000000000000000" charset="0"/>
              <a:buChar char="Ø"/>
            </a:pPr>
            <a:endParaRPr lang="en-US" altLang="zh-CN" sz="2400" dirty="0">
              <a:latin typeface="Calibri" panose="020F0502020204030204" charset="0"/>
              <a:cs typeface="Calibri" panose="020F0502020204030204" charset="0"/>
            </a:endParaRPr>
          </a:p>
          <a:p>
            <a:pPr marL="342900" indent="-342900">
              <a:lnSpc>
                <a:spcPct val="70000"/>
              </a:lnSpc>
              <a:buFont typeface="Wingdings" panose="05000000000000000000" charset="0"/>
              <a:buChar char="Ø"/>
            </a:pPr>
            <a:r>
              <a:rPr lang="en-US" altLang="zh-CN" sz="2400" dirty="0">
                <a:latin typeface="Calibri" panose="020F0502020204030204" charset="0"/>
                <a:cs typeface="Calibri" panose="020F0502020204030204" charset="0"/>
              </a:rPr>
              <a:t>Total data collected: 1000 books</a:t>
            </a:r>
            <a:endParaRPr lang="en-US" altLang="zh-CN" sz="2400" dirty="0">
              <a:latin typeface="Calibri" panose="020F0502020204030204" charset="0"/>
              <a:cs typeface="Calibri" panose="020F0502020204030204" charset="0"/>
            </a:endParaRPr>
          </a:p>
          <a:p>
            <a:pPr marL="342900" indent="-342900">
              <a:lnSpc>
                <a:spcPct val="70000"/>
              </a:lnSpc>
              <a:buFont typeface="Wingdings" panose="05000000000000000000" charset="0"/>
              <a:buChar char="Ø"/>
            </a:pPr>
            <a:endParaRPr lang="en-US" altLang="zh-CN" sz="2400" dirty="0">
              <a:latin typeface="Calibri" panose="020F0502020204030204" charset="0"/>
              <a:cs typeface="Calibri" panose="020F0502020204030204" charset="0"/>
            </a:endParaRPr>
          </a:p>
          <a:p>
            <a:pPr marL="342900" indent="-342900">
              <a:lnSpc>
                <a:spcPct val="90000"/>
              </a:lnSpc>
              <a:buFont typeface="Wingdings" panose="05000000000000000000" charset="0"/>
              <a:buChar char="Ø"/>
            </a:pPr>
            <a:r>
              <a:rPr lang="en-US" altLang="zh-CN" sz="2400" dirty="0">
                <a:latin typeface="Calibri" panose="020F0502020204030204" charset="0"/>
                <a:cs typeface="Calibri" panose="020F0502020204030204" charset="0"/>
                <a:sym typeface="+mn-ea"/>
              </a:rPr>
              <a:t>Scraped attributes: Title, Price, Rating, Category, Description, Link, UPC, Availability</a:t>
            </a:r>
            <a:endParaRPr lang="en-US" altLang="zh-CN" sz="2400" dirty="0">
              <a:latin typeface="Calibri" panose="020F0502020204030204" charset="0"/>
              <a:cs typeface="Calibri" panose="020F0502020204030204" charset="0"/>
            </a:endParaRPr>
          </a:p>
          <a:p>
            <a:pPr marL="342900" indent="-342900">
              <a:lnSpc>
                <a:spcPct val="70000"/>
              </a:lnSpc>
              <a:buFont typeface="Wingdings" panose="05000000000000000000" charset="0"/>
              <a:buChar char="Ø"/>
            </a:pPr>
            <a:endParaRPr lang="en-US" altLang="zh-CN" sz="2400" dirty="0">
              <a:latin typeface="Calibri" panose="020F0502020204030204" charset="0"/>
              <a:cs typeface="Calibri" panose="020F0502020204030204" charset="0"/>
            </a:endParaRPr>
          </a:p>
        </p:txBody>
      </p:sp>
      <p:sp>
        <p:nvSpPr>
          <p:cNvPr id="5" name="Text Box 4"/>
          <p:cNvSpPr txBox="1"/>
          <p:nvPr/>
        </p:nvSpPr>
        <p:spPr>
          <a:xfrm>
            <a:off x="753745" y="4018919"/>
            <a:ext cx="10241280" cy="1665605"/>
          </a:xfrm>
          <a:prstGeom prst="rect">
            <a:avLst/>
          </a:prstGeom>
        </p:spPr>
        <p:txBody>
          <a:bodyPr wrap="square">
            <a:noAutofit/>
          </a:bodyPr>
          <a:lstStyle/>
          <a:p>
            <a:r>
              <a:rPr lang="en-US" altLang="zh-CN" sz="2800" b="1" dirty="0">
                <a:solidFill>
                  <a:schemeClr val="accent1">
                    <a:lumMod val="75000"/>
                  </a:schemeClr>
                </a:solidFill>
                <a:latin typeface="Arial" panose="020B0604020202020204" pitchFamily="34" charset="0"/>
                <a:cs typeface="Arial" panose="020B0604020202020204" pitchFamily="34" charset="0"/>
              </a:rPr>
              <a:t>Dataset Overview:</a:t>
            </a:r>
            <a:endParaRPr lang="en-US" altLang="zh-CN" sz="2800" b="1" dirty="0">
              <a:solidFill>
                <a:schemeClr val="accent1">
                  <a:lumMod val="75000"/>
                </a:schemeClr>
              </a:solidFill>
              <a:latin typeface="Arial" panose="020B0604020202020204" pitchFamily="34" charset="0"/>
              <a:cs typeface="Arial" panose="020B0604020202020204" pitchFamily="34" charset="0"/>
            </a:endParaRPr>
          </a:p>
          <a:p>
            <a:endParaRPr lang="en-US" altLang="zh-CN" sz="1600" dirty="0"/>
          </a:p>
          <a:p>
            <a:pPr marL="342900" indent="-342900">
              <a:buFont typeface="Wingdings" panose="05000000000000000000" charset="0"/>
              <a:buChar char="Ø"/>
            </a:pPr>
            <a:r>
              <a:rPr lang="en-US" altLang="zh-CN" sz="2400" dirty="0">
                <a:latin typeface="Calibri" panose="020F0502020204030204" charset="0"/>
                <a:cs typeface="Calibri" panose="020F0502020204030204" charset="0"/>
              </a:rPr>
              <a:t>8 columns → Title, Price, Rating, Availability, Category, Description, Link, UPC</a:t>
            </a:r>
            <a:endParaRPr lang="en-US" altLang="zh-CN" sz="2400" dirty="0">
              <a:latin typeface="Calibri" panose="020F0502020204030204" charset="0"/>
              <a:cs typeface="Calibri" panose="020F0502020204030204" charset="0"/>
            </a:endParaRPr>
          </a:p>
          <a:p>
            <a:pPr marL="342900" indent="-342900">
              <a:buFont typeface="Wingdings" panose="05000000000000000000" charset="0"/>
              <a:buChar char="Ø"/>
            </a:pPr>
            <a:r>
              <a:rPr lang="en-US" altLang="zh-CN" sz="2400" dirty="0">
                <a:latin typeface="Calibri" panose="020F0502020204030204" charset="0"/>
                <a:cs typeface="Calibri" panose="020F0502020204030204" charset="0"/>
              </a:rPr>
              <a:t>1000 rows</a:t>
            </a:r>
            <a:endParaRPr lang="en-US" altLang="zh-CN" sz="2400" dirty="0">
              <a:latin typeface="Calibri" panose="020F0502020204030204" charset="0"/>
              <a:cs typeface="Calibri" panose="020F0502020204030204" charset="0"/>
            </a:endParaRPr>
          </a:p>
          <a:p>
            <a:pPr marL="342900" indent="-342900">
              <a:buFont typeface="Wingdings" panose="05000000000000000000" charset="0"/>
              <a:buChar char="Ø"/>
            </a:pPr>
            <a:endParaRPr lang="en-US" altLang="zh-CN" sz="2400" dirty="0">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909320" y="1105535"/>
            <a:ext cx="10372725" cy="4923790"/>
          </a:xfrm>
          <a:prstGeom prst="rect">
            <a:avLst/>
          </a:prstGeom>
        </p:spPr>
      </p:pic>
      <p:sp>
        <p:nvSpPr>
          <p:cNvPr id="5" name="Text Box 4"/>
          <p:cNvSpPr txBox="1"/>
          <p:nvPr/>
        </p:nvSpPr>
        <p:spPr>
          <a:xfrm>
            <a:off x="3750310" y="410210"/>
            <a:ext cx="4064000" cy="525780"/>
          </a:xfrm>
          <a:prstGeom prst="rect">
            <a:avLst/>
          </a:prstGeom>
          <a:noFill/>
        </p:spPr>
        <p:txBody>
          <a:bodyPr wrap="square" rtlCol="0">
            <a:noAutofit/>
          </a:bodyPr>
          <a:p>
            <a:pPr algn="ctr"/>
            <a:r>
              <a:rPr lang="en-US" sz="3200" b="1">
                <a:solidFill>
                  <a:schemeClr val="accent1">
                    <a:lumMod val="75000"/>
                  </a:schemeClr>
                </a:solidFill>
              </a:rPr>
              <a:t>DataSet Overview</a:t>
            </a:r>
            <a:endParaRPr lang="en-US" sz="3200" b="1">
              <a:solidFill>
                <a:schemeClr val="accent1">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737237" y="630559"/>
            <a:ext cx="10602595" cy="5073015"/>
          </a:xfrm>
          <a:prstGeom prst="rect">
            <a:avLst/>
          </a:prstGeom>
          <a:noFill/>
        </p:spPr>
        <p:txBody>
          <a:bodyPr wrap="square" rtlCol="0" anchor="t">
            <a:noAutofit/>
          </a:bodyPr>
          <a:lstStyle/>
          <a:p>
            <a:pPr indent="0" algn="ctr">
              <a:buNone/>
            </a:pPr>
            <a:r>
              <a:rPr sz="3200" b="1" dirty="0">
                <a:solidFill>
                  <a:schemeClr val="accent1">
                    <a:lumMod val="75000"/>
                  </a:schemeClr>
                </a:solidFill>
                <a:latin typeface="Arial" panose="020B0604020202020204" pitchFamily="34" charset="0"/>
                <a:cs typeface="Arial" panose="020B0604020202020204" pitchFamily="34" charset="0"/>
                <a:sym typeface="+mn-ea"/>
              </a:rPr>
              <a:t>Column Descriptions</a:t>
            </a:r>
            <a:endParaRPr sz="3200" b="1" dirty="0">
              <a:solidFill>
                <a:schemeClr val="accent1">
                  <a:lumMod val="75000"/>
                </a:schemeClr>
              </a:solidFill>
              <a:latin typeface="Arial" panose="020B0604020202020204" pitchFamily="34" charset="0"/>
              <a:cs typeface="Arial" panose="020B0604020202020204" pitchFamily="34" charset="0"/>
              <a:sym typeface="+mn-ea"/>
            </a:endParaRPr>
          </a:p>
          <a:p>
            <a:pPr marL="0" indent="0">
              <a:buNone/>
            </a:pPr>
            <a:endParaRPr dirty="0">
              <a:sym typeface="+mn-ea"/>
            </a:endParaRPr>
          </a:p>
          <a:p>
            <a:pPr marL="342900" indent="-342900">
              <a:lnSpc>
                <a:spcPct val="120000"/>
              </a:lnSpc>
              <a:buFont typeface="Wingdings" panose="05000000000000000000" charset="0"/>
              <a:buChar char="Ø"/>
            </a:pPr>
            <a:r>
              <a:rPr sz="2400" dirty="0">
                <a:latin typeface="Calibri" panose="020F0502020204030204" charset="0"/>
                <a:cs typeface="Calibri" panose="020F0502020204030204" charset="0"/>
                <a:sym typeface="+mn-ea"/>
              </a:rPr>
              <a:t>Title – Name of the book</a:t>
            </a:r>
            <a:endParaRPr sz="2400" dirty="0">
              <a:latin typeface="Calibri" panose="020F0502020204030204" charset="0"/>
              <a:cs typeface="Calibri" panose="020F0502020204030204" charset="0"/>
              <a:sym typeface="+mn-ea"/>
            </a:endParaRPr>
          </a:p>
          <a:p>
            <a:pPr marL="342900" indent="-342900">
              <a:lnSpc>
                <a:spcPct val="120000"/>
              </a:lnSpc>
              <a:buFont typeface="Wingdings" panose="05000000000000000000" charset="0"/>
              <a:buChar char="Ø"/>
            </a:pPr>
            <a:r>
              <a:rPr sz="2400" dirty="0">
                <a:latin typeface="Calibri" panose="020F0502020204030204" charset="0"/>
                <a:cs typeface="Calibri" panose="020F0502020204030204" charset="0"/>
                <a:sym typeface="+mn-ea"/>
              </a:rPr>
              <a:t>Price – Book price in GBP (£)</a:t>
            </a:r>
            <a:endParaRPr sz="2400" dirty="0">
              <a:latin typeface="Calibri" panose="020F0502020204030204" charset="0"/>
              <a:cs typeface="Calibri" panose="020F0502020204030204" charset="0"/>
              <a:sym typeface="+mn-ea"/>
            </a:endParaRPr>
          </a:p>
          <a:p>
            <a:pPr marL="342900" indent="-342900">
              <a:lnSpc>
                <a:spcPct val="120000"/>
              </a:lnSpc>
              <a:buFont typeface="Wingdings" panose="05000000000000000000" charset="0"/>
              <a:buChar char="Ø"/>
            </a:pPr>
            <a:r>
              <a:rPr sz="2400" dirty="0">
                <a:latin typeface="Calibri" panose="020F0502020204030204" charset="0"/>
                <a:cs typeface="Calibri" panose="020F0502020204030204" charset="0"/>
                <a:sym typeface="+mn-ea"/>
              </a:rPr>
              <a:t>Rating – Customer rating (1–5 stars)</a:t>
            </a:r>
            <a:endParaRPr sz="2400" dirty="0">
              <a:latin typeface="Calibri" panose="020F0502020204030204" charset="0"/>
              <a:cs typeface="Calibri" panose="020F0502020204030204" charset="0"/>
              <a:sym typeface="+mn-ea"/>
            </a:endParaRPr>
          </a:p>
          <a:p>
            <a:pPr marL="342900" indent="-342900">
              <a:lnSpc>
                <a:spcPct val="120000"/>
              </a:lnSpc>
              <a:buFont typeface="Wingdings" panose="05000000000000000000" charset="0"/>
              <a:buChar char="Ø"/>
            </a:pPr>
            <a:r>
              <a:rPr sz="2400" dirty="0">
                <a:latin typeface="Calibri" panose="020F0502020204030204" charset="0"/>
                <a:cs typeface="Calibri" panose="020F0502020204030204" charset="0"/>
                <a:sym typeface="+mn-ea"/>
              </a:rPr>
              <a:t>Category – Genre (50 unique categories)</a:t>
            </a:r>
            <a:endParaRPr sz="2400" dirty="0">
              <a:latin typeface="Calibri" panose="020F0502020204030204" charset="0"/>
              <a:cs typeface="Calibri" panose="020F0502020204030204" charset="0"/>
              <a:sym typeface="+mn-ea"/>
            </a:endParaRPr>
          </a:p>
          <a:p>
            <a:pPr marL="342900" indent="-342900">
              <a:lnSpc>
                <a:spcPct val="120000"/>
              </a:lnSpc>
              <a:buFont typeface="Wingdings" panose="05000000000000000000" charset="0"/>
              <a:buChar char="Ø"/>
            </a:pPr>
            <a:r>
              <a:rPr sz="2400" dirty="0">
                <a:latin typeface="Calibri" panose="020F0502020204030204" charset="0"/>
                <a:cs typeface="Calibri" panose="020F0502020204030204" charset="0"/>
                <a:sym typeface="+mn-ea"/>
              </a:rPr>
              <a:t>Description – Book summary </a:t>
            </a:r>
            <a:endParaRPr sz="2400" dirty="0">
              <a:latin typeface="Calibri" panose="020F0502020204030204" charset="0"/>
              <a:cs typeface="Calibri" panose="020F0502020204030204" charset="0"/>
              <a:sym typeface="+mn-ea"/>
            </a:endParaRPr>
          </a:p>
          <a:p>
            <a:pPr marL="342900" indent="-342900">
              <a:lnSpc>
                <a:spcPct val="120000"/>
              </a:lnSpc>
              <a:buFont typeface="Wingdings" panose="05000000000000000000" charset="0"/>
              <a:buChar char="Ø"/>
            </a:pPr>
            <a:r>
              <a:rPr sz="2400" dirty="0">
                <a:latin typeface="Calibri" panose="020F0502020204030204" charset="0"/>
                <a:cs typeface="Calibri" panose="020F0502020204030204" charset="0"/>
                <a:sym typeface="+mn-ea"/>
              </a:rPr>
              <a:t>Link, UPC – Identifiers</a:t>
            </a:r>
            <a:endParaRPr sz="2400" dirty="0">
              <a:latin typeface="Calibri" panose="020F0502020204030204" charset="0"/>
              <a:cs typeface="Calibri" panose="020F0502020204030204" charset="0"/>
              <a:sym typeface="+mn-ea"/>
            </a:endParaRPr>
          </a:p>
          <a:p>
            <a:pPr marL="342900" indent="-342900">
              <a:lnSpc>
                <a:spcPct val="120000"/>
              </a:lnSpc>
              <a:buFont typeface="Wingdings" panose="05000000000000000000" charset="0"/>
              <a:buChar char="Ø"/>
            </a:pPr>
            <a:r>
              <a:rPr sz="2400" dirty="0">
                <a:latin typeface="Calibri" panose="020F0502020204030204" charset="0"/>
                <a:cs typeface="Calibri" panose="020F0502020204030204" charset="0"/>
                <a:sym typeface="+mn-ea"/>
              </a:rPr>
              <a:t>Availability – </a:t>
            </a:r>
            <a:r>
              <a:rPr lang="en-US" sz="2400" dirty="0" err="1">
                <a:latin typeface="Calibri" panose="020F0502020204030204" charset="0"/>
                <a:cs typeface="Calibri" panose="020F0502020204030204" charset="0"/>
                <a:sym typeface="+mn-ea"/>
              </a:rPr>
              <a:t>Availabitity</a:t>
            </a:r>
            <a:r>
              <a:rPr lang="en-US" sz="2400" dirty="0">
                <a:latin typeface="Calibri" panose="020F0502020204030204" charset="0"/>
                <a:cs typeface="Calibri" panose="020F0502020204030204" charset="0"/>
                <a:sym typeface="+mn-ea"/>
              </a:rPr>
              <a:t> of book(ex: In stock)</a:t>
            </a:r>
            <a:endParaRPr lang="en-US" sz="2400" dirty="0">
              <a:latin typeface="Calibri" panose="020F0502020204030204" charset="0"/>
              <a:cs typeface="Calibri" panose="020F0502020204030204" charset="0"/>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9"/>
            <a:ext cx="10515600" cy="818515"/>
          </a:xfrm>
        </p:spPr>
        <p:txBody>
          <a:bodyPr>
            <a:normAutofit/>
          </a:bodyPr>
          <a:lstStyle/>
          <a:p>
            <a:pPr algn="ctr"/>
            <a:r>
              <a:rPr sz="3200" b="1" dirty="0">
                <a:solidFill>
                  <a:schemeClr val="accent1">
                    <a:lumMod val="75000"/>
                  </a:schemeClr>
                </a:solidFill>
                <a:latin typeface="Arial" panose="020B0604020202020204" pitchFamily="34" charset="0"/>
                <a:cs typeface="Arial" panose="020B0604020202020204" pitchFamily="34" charset="0"/>
                <a:sym typeface="+mn-ea"/>
              </a:rPr>
              <a:t>Data Preprocessing</a:t>
            </a:r>
            <a:endParaRPr lang="en-US" sz="3200" b="1" dirty="0">
              <a:solidFill>
                <a:schemeClr val="accent1">
                  <a:lumMod val="75000"/>
                </a:schemeClr>
              </a:solidFill>
              <a:latin typeface="Arial" panose="020B0604020202020204" pitchFamily="34" charset="0"/>
              <a:cs typeface="Arial" panose="020B0604020202020204" pitchFamily="34" charset="0"/>
              <a:sym typeface="+mn-ea"/>
            </a:endParaRPr>
          </a:p>
        </p:txBody>
      </p:sp>
      <p:sp>
        <p:nvSpPr>
          <p:cNvPr id="3" name="Text Placeholder 2"/>
          <p:cNvSpPr>
            <a:spLocks noGrp="1"/>
          </p:cNvSpPr>
          <p:nvPr>
            <p:ph type="body" idx="1"/>
          </p:nvPr>
        </p:nvSpPr>
        <p:spPr>
          <a:xfrm>
            <a:off x="838200" y="1350649"/>
            <a:ext cx="10515600" cy="4826635"/>
          </a:xfrm>
        </p:spPr>
        <p:txBody>
          <a:bodyPr/>
          <a:lstStyle/>
          <a:p>
            <a:pPr>
              <a:lnSpc>
                <a:spcPct val="110000"/>
              </a:lnSpc>
              <a:buFont typeface="Wingdings" panose="05000000000000000000" charset="0"/>
              <a:buChar char="Ø"/>
            </a:pPr>
            <a:r>
              <a:rPr sz="2400" dirty="0">
                <a:sym typeface="+mn-ea"/>
              </a:rPr>
              <a:t>Removed 'Â£' symbol</a:t>
            </a:r>
            <a:r>
              <a:rPr lang="en-US" sz="2400" dirty="0">
                <a:sym typeface="+mn-ea"/>
              </a:rPr>
              <a:t> from Price column and </a:t>
            </a:r>
            <a:r>
              <a:rPr sz="2400" dirty="0">
                <a:sym typeface="+mn-ea"/>
              </a:rPr>
              <a:t>converted Price → numeric</a:t>
            </a:r>
            <a:r>
              <a:rPr lang="en-US" sz="2400" dirty="0">
                <a:sym typeface="+mn-ea"/>
              </a:rPr>
              <a:t> type</a:t>
            </a:r>
            <a:endParaRPr sz="2400" dirty="0">
              <a:sym typeface="+mn-ea"/>
            </a:endParaRPr>
          </a:p>
          <a:p>
            <a:pPr>
              <a:lnSpc>
                <a:spcPct val="110000"/>
              </a:lnSpc>
              <a:buFont typeface="Wingdings" panose="05000000000000000000" charset="0"/>
              <a:buChar char="Ø"/>
            </a:pPr>
            <a:r>
              <a:rPr sz="2400" dirty="0">
                <a:sym typeface="+mn-ea"/>
              </a:rPr>
              <a:t>Converted Rating words → numbers (1–5)</a:t>
            </a:r>
            <a:endParaRPr sz="2400" dirty="0">
              <a:sym typeface="+mn-ea"/>
            </a:endParaRPr>
          </a:p>
          <a:p>
            <a:pPr>
              <a:lnSpc>
                <a:spcPct val="110000"/>
              </a:lnSpc>
              <a:buFont typeface="Wingdings" panose="05000000000000000000" charset="0"/>
              <a:buChar char="Ø"/>
            </a:pPr>
            <a:r>
              <a:rPr sz="2400" dirty="0">
                <a:sym typeface="+mn-ea"/>
              </a:rPr>
              <a:t>Filled missing Description with 'No description'</a:t>
            </a:r>
            <a:endParaRPr sz="2400" dirty="0">
              <a:sym typeface="+mn-ea"/>
            </a:endParaRPr>
          </a:p>
          <a:p>
            <a:pPr>
              <a:lnSpc>
                <a:spcPct val="110000"/>
              </a:lnSpc>
              <a:buFont typeface="Wingdings" panose="05000000000000000000" charset="0"/>
              <a:buChar char="Ø"/>
            </a:pPr>
            <a:r>
              <a:rPr sz="2400" dirty="0">
                <a:sym typeface="+mn-ea"/>
              </a:rPr>
              <a:t>Dropped Availability column</a:t>
            </a:r>
            <a:r>
              <a:rPr lang="en-US" sz="2400" dirty="0">
                <a:sym typeface="+mn-ea"/>
              </a:rPr>
              <a:t>, has only one value In stock</a:t>
            </a:r>
            <a:endParaRPr sz="2400" dirty="0">
              <a:sym typeface="+mn-ea"/>
            </a:endParaRPr>
          </a:p>
          <a:p>
            <a:pPr>
              <a:lnSpc>
                <a:spcPct val="110000"/>
              </a:lnSpc>
              <a:buFont typeface="Wingdings" panose="05000000000000000000" charset="0"/>
              <a:buChar char="Ø"/>
            </a:pPr>
            <a:r>
              <a:rPr sz="2400" dirty="0">
                <a:sym typeface="+mn-ea"/>
              </a:rPr>
              <a:t>Checked duplicates &amp; outliers </a:t>
            </a:r>
            <a:r>
              <a:rPr lang="en-US" sz="2400" dirty="0">
                <a:sym typeface="+mn-ea"/>
              </a:rPr>
              <a:t>- None found</a:t>
            </a:r>
            <a:endParaRPr lang="en-US" sz="2400" dirty="0">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4050"/>
          </a:xfrm>
        </p:spPr>
        <p:txBody>
          <a:bodyPr>
            <a:normAutofit/>
          </a:bodyPr>
          <a:lstStyle/>
          <a:p>
            <a:pPr algn="ctr"/>
            <a:r>
              <a:rPr sz="3200" b="1" dirty="0">
                <a:solidFill>
                  <a:schemeClr val="accent1">
                    <a:lumMod val="75000"/>
                  </a:schemeClr>
                </a:solidFill>
                <a:latin typeface="Arial" panose="020B0604020202020204" pitchFamily="34" charset="0"/>
                <a:cs typeface="Arial" panose="020B0604020202020204" pitchFamily="34" charset="0"/>
                <a:sym typeface="+mn-ea"/>
              </a:rPr>
              <a:t>Univariate Analysis</a:t>
            </a:r>
            <a:endParaRPr lang="en-US" sz="3200" b="1" dirty="0">
              <a:solidFill>
                <a:schemeClr val="accent1">
                  <a:lumMod val="75000"/>
                </a:schemeClr>
              </a:solidFill>
              <a:latin typeface="Arial" panose="020B0604020202020204" pitchFamily="34" charset="0"/>
              <a:cs typeface="Arial" panose="020B0604020202020204" pitchFamily="34" charset="0"/>
              <a:sym typeface="+mn-ea"/>
            </a:endParaRPr>
          </a:p>
        </p:txBody>
      </p:sp>
      <p:sp>
        <p:nvSpPr>
          <p:cNvPr id="4" name="Text Box 3"/>
          <p:cNvSpPr txBox="1"/>
          <p:nvPr/>
        </p:nvSpPr>
        <p:spPr>
          <a:xfrm>
            <a:off x="1147445" y="1019175"/>
            <a:ext cx="10206355" cy="5105400"/>
          </a:xfrm>
          <a:prstGeom prst="rect">
            <a:avLst/>
          </a:prstGeom>
        </p:spPr>
        <p:txBody>
          <a:bodyPr>
            <a:noAutofit/>
          </a:bodyPr>
          <a:lstStyle/>
          <a:p>
            <a:pPr marL="342900" indent="-342900">
              <a:buFont typeface="Wingdings" panose="05000000000000000000" charset="0"/>
              <a:buChar char="Ø"/>
            </a:pPr>
            <a:r>
              <a:rPr lang="en-US" altLang="zh-CN" sz="2400">
                <a:latin typeface="Calibri" panose="020F0502020204030204" charset="0"/>
                <a:cs typeface="Calibri" panose="020F0502020204030204" charset="0"/>
              </a:rPr>
              <a:t>Price:</a:t>
            </a:r>
            <a:endParaRPr lang="en-US" altLang="zh-CN" sz="2400">
              <a:latin typeface="Calibri" panose="020F0502020204030204" charset="0"/>
              <a:cs typeface="Calibri" panose="020F0502020204030204" charset="0"/>
            </a:endParaRPr>
          </a:p>
          <a:p>
            <a:pPr marL="800100" lvl="1" indent="-342900" algn="l">
              <a:buFont typeface="Arial" panose="020B0604020202020204" pitchFamily="34" charset="0"/>
              <a:buChar char="•"/>
            </a:pPr>
            <a:r>
              <a:rPr lang="en-US" altLang="en-US" sz="2400">
                <a:latin typeface="Calibri" panose="020F0502020204030204" charset="0"/>
                <a:cs typeface="Calibri" panose="020F0502020204030204" charset="0"/>
              </a:rPr>
              <a:t>Average price ≈ </a:t>
            </a:r>
            <a:r>
              <a:rPr lang="en-US" altLang="en-US" sz="2400">
                <a:latin typeface="Calibri" panose="020F0502020204030204" charset="0"/>
                <a:cs typeface="Calibri" panose="020F0502020204030204" charset="0"/>
              </a:rPr>
              <a:t>£</a:t>
            </a:r>
            <a:r>
              <a:rPr lang="en-US" altLang="en-US" sz="2400">
                <a:latin typeface="Calibri" panose="020F0502020204030204" charset="0"/>
                <a:cs typeface="Calibri" panose="020F0502020204030204" charset="0"/>
              </a:rPr>
              <a:t>35, min = </a:t>
            </a:r>
            <a:r>
              <a:rPr lang="en-US" altLang="en-US" sz="2400">
                <a:latin typeface="Calibri" panose="020F0502020204030204" charset="0"/>
                <a:cs typeface="Calibri" panose="020F0502020204030204" charset="0"/>
              </a:rPr>
              <a:t>£</a:t>
            </a:r>
            <a:r>
              <a:rPr lang="en-US" altLang="en-US" sz="2400">
                <a:latin typeface="Calibri" panose="020F0502020204030204" charset="0"/>
                <a:cs typeface="Calibri" panose="020F0502020204030204" charset="0"/>
              </a:rPr>
              <a:t>10, max = </a:t>
            </a:r>
            <a:r>
              <a:rPr lang="en-US" altLang="en-US" sz="2400">
                <a:latin typeface="Calibri" panose="020F0502020204030204" charset="0"/>
                <a:cs typeface="Calibri" panose="020F0502020204030204" charset="0"/>
              </a:rPr>
              <a:t>£</a:t>
            </a:r>
            <a:r>
              <a:rPr lang="en-US" altLang="en-US" sz="2400">
                <a:latin typeface="Calibri" panose="020F0502020204030204" charset="0"/>
                <a:cs typeface="Calibri" panose="020F0502020204030204" charset="0"/>
              </a:rPr>
              <a:t>60.</a:t>
            </a:r>
            <a:endParaRPr lang="en-US" altLang="en-US" sz="2400">
              <a:latin typeface="Calibri" panose="020F0502020204030204" charset="0"/>
              <a:cs typeface="Calibri" panose="020F0502020204030204" charset="0"/>
            </a:endParaRPr>
          </a:p>
          <a:p>
            <a:pPr marL="800100" lvl="1" indent="-342900" algn="l">
              <a:lnSpc>
                <a:spcPct val="110000"/>
              </a:lnSpc>
              <a:buFont typeface="Arial" panose="020B0604020202020204" pitchFamily="34" charset="0"/>
              <a:buChar char="•"/>
            </a:pPr>
            <a:r>
              <a:rPr lang="en-US" altLang="en-US" sz="2400">
                <a:latin typeface="Calibri" panose="020F0502020204030204" charset="0"/>
                <a:cs typeface="Calibri" panose="020F0502020204030204" charset="0"/>
              </a:rPr>
              <a:t>Fairly even distribution, with some books priced higher but no extreme outliers.</a:t>
            </a:r>
            <a:endParaRPr lang="en-US" altLang="en-US" sz="2400">
              <a:latin typeface="Calibri" panose="020F0502020204030204" charset="0"/>
              <a:cs typeface="Calibri" panose="020F0502020204030204" charset="0"/>
            </a:endParaRPr>
          </a:p>
          <a:p>
            <a:pPr marL="342900" indent="-342900">
              <a:lnSpc>
                <a:spcPct val="110000"/>
              </a:lnSpc>
              <a:buFont typeface="Wingdings" panose="05000000000000000000" charset="0"/>
              <a:buChar char="Ø"/>
            </a:pPr>
            <a:endParaRPr lang="en-US" altLang="en-US" sz="2400">
              <a:latin typeface="Calibri" panose="020F0502020204030204" charset="0"/>
              <a:cs typeface="Calibri" panose="020F0502020204030204" charset="0"/>
            </a:endParaRPr>
          </a:p>
        </p:txBody>
      </p:sp>
      <p:pic>
        <p:nvPicPr>
          <p:cNvPr id="3" name="Picture 2"/>
          <p:cNvPicPr>
            <a:picLocks noChangeAspect="1"/>
          </p:cNvPicPr>
          <p:nvPr/>
        </p:nvPicPr>
        <p:blipFill>
          <a:blip r:embed="rId1"/>
          <a:stretch>
            <a:fillRect/>
          </a:stretch>
        </p:blipFill>
        <p:spPr>
          <a:xfrm>
            <a:off x="1908810" y="2591435"/>
            <a:ext cx="7377430" cy="353377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marL="457200" indent="-457200">
              <a:buFont typeface="Wingdings" panose="05000000000000000000" charset="0"/>
              <a:buChar char="Ø"/>
            </a:pPr>
            <a:r>
              <a:rPr lang="en-US" altLang="en-US" sz="2665">
                <a:latin typeface="Calibri" panose="020F0502020204030204" charset="0"/>
                <a:cs typeface="Calibri" panose="020F0502020204030204" charset="0"/>
                <a:sym typeface="+mn-ea"/>
              </a:rPr>
              <a:t>Ratings:</a:t>
            </a:r>
            <a:br>
              <a:rPr lang="en-US" altLang="en-US" sz="2665">
                <a:latin typeface="Calibri" panose="020F0502020204030204" charset="0"/>
                <a:cs typeface="Calibri" panose="020F0502020204030204" charset="0"/>
              </a:rPr>
            </a:br>
            <a:r>
              <a:rPr lang="en-US" altLang="en-US" sz="2665">
                <a:latin typeface="Calibri" panose="020F0502020204030204" charset="0"/>
                <a:cs typeface="Calibri" panose="020F0502020204030204" charset="0"/>
                <a:sym typeface="+mn-ea"/>
              </a:rPr>
              <a:t>Ratings range from 1–5, with a bias towards 1-star and 3-star books.</a:t>
            </a:r>
            <a:endParaRPr lang="en-US" sz="2665"/>
          </a:p>
        </p:txBody>
      </p:sp>
      <p:pic>
        <p:nvPicPr>
          <p:cNvPr id="5" name="Picture 4"/>
          <p:cNvPicPr>
            <a:picLocks noChangeAspect="1"/>
          </p:cNvPicPr>
          <p:nvPr/>
        </p:nvPicPr>
        <p:blipFill>
          <a:blip r:embed="rId1"/>
          <a:stretch>
            <a:fillRect/>
          </a:stretch>
        </p:blipFill>
        <p:spPr>
          <a:xfrm>
            <a:off x="1403350" y="1590675"/>
            <a:ext cx="8431530" cy="45116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0</TotalTime>
  <Words>3913</Words>
  <Application>WPS Presentation</Application>
  <PresentationFormat>Custom</PresentationFormat>
  <Paragraphs>110</Paragraphs>
  <Slides>19</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SimSun</vt:lpstr>
      <vt:lpstr>Wingdings</vt:lpstr>
      <vt:lpstr>Arial</vt:lpstr>
      <vt:lpstr>Calibri</vt:lpstr>
      <vt:lpstr>Times New Roman</vt:lpstr>
      <vt:lpstr>Lato Black</vt:lpstr>
      <vt:lpstr>Calibri</vt:lpstr>
      <vt:lpstr>Wingdings</vt:lpstr>
      <vt:lpstr>Libre Baskerville</vt:lpstr>
      <vt:lpstr>Microsoft YaHei</vt:lpstr>
      <vt:lpstr>Arial Unicode MS</vt:lpstr>
      <vt:lpstr>Office Theme</vt:lpstr>
      <vt:lpstr>PowerPoint 演示文稿</vt:lpstr>
      <vt:lpstr>PowerPoint 演示文稿</vt:lpstr>
      <vt:lpstr>Introduction</vt:lpstr>
      <vt:lpstr>PowerPoint 演示文稿</vt:lpstr>
      <vt:lpstr>PowerPoint 演示文稿</vt:lpstr>
      <vt:lpstr>PowerPoint 演示文稿</vt:lpstr>
      <vt:lpstr>Data Preprocessing</vt:lpstr>
      <vt:lpstr>Univariate Analysis</vt:lpstr>
      <vt:lpstr>PowerPoint 演示文稿</vt:lpstr>
      <vt:lpstr>PowerPoint 演示文稿</vt:lpstr>
      <vt:lpstr>Bivariate Analysis</vt:lpstr>
      <vt:lpstr>PowerPoint 演示文稿</vt:lpstr>
      <vt:lpstr>PowerPoint 演示文稿</vt:lpstr>
      <vt:lpstr>Multivariate Analysis</vt:lpstr>
      <vt:lpstr>PowerPoint 演示文稿</vt:lpstr>
      <vt:lpstr>PowerPoint 演示文稿</vt:lpstr>
      <vt:lpstr>Actionable Insights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WPS_1746548988</cp:lastModifiedBy>
  <cp:revision>27</cp:revision>
  <dcterms:created xsi:type="dcterms:W3CDTF">2021-02-16T05:19:00Z</dcterms:created>
  <dcterms:modified xsi:type="dcterms:W3CDTF">2025-09-08T09:44:33Z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78A34A8FC99E470A8F31C42E5070FEB7_12</vt:lpwstr>
  </property>
  <property fmtid="{D5CDD505-2E9C-101B-9397-08002B2CF9AE}" pid="3" name="KSOProductBuildVer">
    <vt:lpwstr>1033-12.2.0.22549</vt:lpwstr>
  </property>
</Properties>
</file>