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4CF6-BAC7-4684-A0D1-CBE392C5EFFA}"/>
              </a:ext>
            </a:extLst>
          </p:cNvPr>
          <p:cNvSpPr>
            <a:spLocks noGrp="1"/>
          </p:cNvSpPr>
          <p:nvPr>
            <p:ph type="ctrTitle"/>
          </p:nvPr>
        </p:nvSpPr>
        <p:spPr>
          <a:xfrm>
            <a:off x="3400425" y="-129990"/>
            <a:ext cx="8791575" cy="1436795"/>
          </a:xfrm>
        </p:spPr>
        <p:txBody>
          <a:bodyPr/>
          <a:lstStyle/>
          <a:p>
            <a:r>
              <a:rPr lang="en-US" dirty="0">
                <a:solidFill>
                  <a:schemeClr val="bg2"/>
                </a:solidFill>
              </a:rPr>
              <a:t>DIGITAL PORTFOLIO</a:t>
            </a:r>
          </a:p>
        </p:txBody>
      </p:sp>
      <p:sp>
        <p:nvSpPr>
          <p:cNvPr id="3" name="Subtitle 2">
            <a:extLst>
              <a:ext uri="{FF2B5EF4-FFF2-40B4-BE49-F238E27FC236}">
                <a16:creationId xmlns:a16="http://schemas.microsoft.com/office/drawing/2014/main" id="{95179083-00E8-59AF-D4D1-1E85C09D8DA8}"/>
              </a:ext>
            </a:extLst>
          </p:cNvPr>
          <p:cNvSpPr>
            <a:spLocks noGrp="1"/>
          </p:cNvSpPr>
          <p:nvPr>
            <p:ph type="subTitle" idx="1"/>
          </p:nvPr>
        </p:nvSpPr>
        <p:spPr>
          <a:xfrm>
            <a:off x="3528080" y="1760556"/>
            <a:ext cx="8791575" cy="4846066"/>
          </a:xfrm>
        </p:spPr>
        <p:txBody>
          <a:bodyPr>
            <a:noAutofit/>
          </a:bodyPr>
          <a:lstStyle/>
          <a:p>
            <a:r>
              <a:rPr lang="en-US" dirty="0">
                <a:solidFill>
                  <a:schemeClr val="bg1"/>
                </a:solidFill>
              </a:rPr>
              <a:t>STUDENT NAME : SUVARNA LAKSHMI.M</a:t>
            </a:r>
          </a:p>
          <a:p>
            <a:r>
              <a:rPr lang="en-US" dirty="0">
                <a:solidFill>
                  <a:schemeClr val="bg1"/>
                </a:solidFill>
              </a:rPr>
              <a:t>REGISTER NO AND NMID: ASBRU4W2422K2146</a:t>
            </a:r>
          </a:p>
          <a:p>
            <a:r>
              <a:rPr lang="en-US" dirty="0">
                <a:solidFill>
                  <a:schemeClr val="bg1"/>
                </a:solidFill>
              </a:rPr>
              <a:t>DEPARTMENT : BSC.COMPUTER SCIENCE </a:t>
            </a:r>
          </a:p>
          <a:p>
            <a:r>
              <a:rPr lang="en-US" dirty="0">
                <a:solidFill>
                  <a:schemeClr val="bg1"/>
                </a:solidFill>
              </a:rPr>
              <a:t>COLLEGE: BHARATHIYAR UNIVERSITY</a:t>
            </a:r>
          </a:p>
        </p:txBody>
      </p:sp>
    </p:spTree>
    <p:extLst>
      <p:ext uri="{BB962C8B-B14F-4D97-AF65-F5344CB8AC3E}">
        <p14:creationId xmlns:p14="http://schemas.microsoft.com/office/powerpoint/2010/main" val="1512579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A7B80-2785-DF5E-31F9-256CF6FC83F1}"/>
              </a:ext>
            </a:extLst>
          </p:cNvPr>
          <p:cNvSpPr>
            <a:spLocks noGrp="1"/>
          </p:cNvSpPr>
          <p:nvPr>
            <p:ph type="title"/>
          </p:nvPr>
        </p:nvSpPr>
        <p:spPr>
          <a:xfrm>
            <a:off x="2829369" y="315750"/>
            <a:ext cx="9905998" cy="1552586"/>
          </a:xfrm>
        </p:spPr>
        <p:txBody>
          <a:bodyPr/>
          <a:lstStyle/>
          <a:p>
            <a:r>
              <a:rPr lang="en-US" dirty="0">
                <a:solidFill>
                  <a:schemeClr val="bg2"/>
                </a:solidFill>
              </a:rPr>
              <a:t>PORTFOLIO DESIGN AND LAYOUT</a:t>
            </a:r>
            <a:r>
              <a:rPr lang="en-US" dirty="0"/>
              <a:t> </a:t>
            </a:r>
          </a:p>
        </p:txBody>
      </p:sp>
      <p:sp>
        <p:nvSpPr>
          <p:cNvPr id="3" name="Content Placeholder 2">
            <a:extLst>
              <a:ext uri="{FF2B5EF4-FFF2-40B4-BE49-F238E27FC236}">
                <a16:creationId xmlns:a16="http://schemas.microsoft.com/office/drawing/2014/main" id="{76D9ED89-49DD-1047-FE88-F0FE168A37D1}"/>
              </a:ext>
            </a:extLst>
          </p:cNvPr>
          <p:cNvSpPr>
            <a:spLocks noGrp="1"/>
          </p:cNvSpPr>
          <p:nvPr>
            <p:ph idx="1"/>
          </p:nvPr>
        </p:nvSpPr>
        <p:spPr>
          <a:xfrm>
            <a:off x="1143000" y="1868336"/>
            <a:ext cx="9905999" cy="3541714"/>
          </a:xfrm>
        </p:spPr>
        <p:txBody>
          <a:bodyPr>
            <a:normAutofit fontScale="85000" lnSpcReduction="10000"/>
          </a:bodyPr>
          <a:lstStyle/>
          <a:p>
            <a:r>
              <a:rPr lang="en-US" dirty="0">
                <a:solidFill>
                  <a:schemeClr val="bg1"/>
                </a:solidFill>
              </a:rPr>
              <a:t>The design and layout of a digital portfolio play a crucial role in how effectively it presents information. A well-structured portfolio typically follows a clean, user-friendly layout with clearly defined sections such as a *header*, *about me*, *skills*, *projects*, *education*, and *contact information*. The *navigation bar* allows users to easily move between these sections. Visually, the portfolio should maintain a consistent color scheme, typography, and spacing to ensure a professional look. Responsive design is essential so the portfolio looks good on all devices, including phones and tablets. Elements like images, icons, and buttons should be used meaningfully without cluttering the page. A balanced layout with proper alignment and white space improves readability and user experience, helping visitors focus on the content without distraction</a:t>
            </a:r>
          </a:p>
        </p:txBody>
      </p:sp>
    </p:spTree>
    <p:extLst>
      <p:ext uri="{BB962C8B-B14F-4D97-AF65-F5344CB8AC3E}">
        <p14:creationId xmlns:p14="http://schemas.microsoft.com/office/powerpoint/2010/main" val="32702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069B-A4B9-A973-2E6A-1AEC0F1F8F6A}"/>
              </a:ext>
            </a:extLst>
          </p:cNvPr>
          <p:cNvSpPr>
            <a:spLocks noGrp="1"/>
          </p:cNvSpPr>
          <p:nvPr>
            <p:ph type="title"/>
          </p:nvPr>
        </p:nvSpPr>
        <p:spPr>
          <a:xfrm>
            <a:off x="2883819" y="417451"/>
            <a:ext cx="9905998" cy="1697787"/>
          </a:xfrm>
        </p:spPr>
        <p:txBody>
          <a:bodyPr/>
          <a:lstStyle/>
          <a:p>
            <a:r>
              <a:rPr lang="en-US" dirty="0">
                <a:solidFill>
                  <a:schemeClr val="bg2"/>
                </a:solidFill>
              </a:rPr>
              <a:t>FEATURE AND FUNCTIONALITY </a:t>
            </a:r>
          </a:p>
        </p:txBody>
      </p:sp>
      <p:sp>
        <p:nvSpPr>
          <p:cNvPr id="3" name="Content Placeholder 2">
            <a:extLst>
              <a:ext uri="{FF2B5EF4-FFF2-40B4-BE49-F238E27FC236}">
                <a16:creationId xmlns:a16="http://schemas.microsoft.com/office/drawing/2014/main" id="{3B4021A9-FEE7-A21E-E23F-CC1793A24C5B}"/>
              </a:ext>
            </a:extLst>
          </p:cNvPr>
          <p:cNvSpPr>
            <a:spLocks noGrp="1"/>
          </p:cNvSpPr>
          <p:nvPr>
            <p:ph idx="1"/>
          </p:nvPr>
        </p:nvSpPr>
        <p:spPr/>
        <p:txBody>
          <a:bodyPr>
            <a:normAutofit fontScale="70000" lnSpcReduction="20000"/>
          </a:bodyPr>
          <a:lstStyle/>
          <a:p>
            <a:r>
              <a:rPr lang="en-US" dirty="0">
                <a:solidFill>
                  <a:schemeClr val="bg1"/>
                </a:solidFill>
              </a:rPr>
              <a:t>A digital portfolio offers several key features to effectively showcase an individual’s skills and achievements. It typically includes *personal information* like name, photo, and contact details for easy communication. The portfolio highlights *skills* and *technical abilities* with organized sections or visual indicators. It showcases *projects* with descriptions, images, and links to live demos or code repositories.</a:t>
            </a:r>
          </a:p>
          <a:p>
            <a:r>
              <a:rPr lang="en-US" dirty="0">
                <a:solidFill>
                  <a:schemeClr val="bg1"/>
                </a:solidFill>
              </a:rPr>
              <a:t>The portfolio is designed to be *responsive*, ensuring it looks good on desktops, tablets, and smartphones. It often includes *navigation menus* for smooth browsing between sections. Some portfolios have *interactive elements* like dark mode toggles, animations, or real-time updates (e.g., displaying current time). Contact forms enable visitors to send messages directly. Additionally, integration with social media and platforms like GitHub or LinkedIn allows users to connect and verify work</a:t>
            </a:r>
          </a:p>
          <a:p>
            <a:r>
              <a:rPr lang="en-US" dirty="0">
                <a:solidFill>
                  <a:schemeClr val="bg1"/>
                </a:solidFill>
              </a:rPr>
              <a:t>Overall, the functionality ensures the portfolio is easy to update, visually appealing, and accessible to potential employers, educators, or collaborators.</a:t>
            </a:r>
          </a:p>
        </p:txBody>
      </p:sp>
    </p:spTree>
    <p:extLst>
      <p:ext uri="{BB962C8B-B14F-4D97-AF65-F5344CB8AC3E}">
        <p14:creationId xmlns:p14="http://schemas.microsoft.com/office/powerpoint/2010/main" val="1604584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1FFF-9D9E-F55C-F94B-19F3D3340824}"/>
              </a:ext>
            </a:extLst>
          </p:cNvPr>
          <p:cNvSpPr>
            <a:spLocks noGrp="1"/>
          </p:cNvSpPr>
          <p:nvPr>
            <p:ph type="title"/>
          </p:nvPr>
        </p:nvSpPr>
        <p:spPr>
          <a:xfrm>
            <a:off x="2738619" y="0"/>
            <a:ext cx="9905998" cy="1897437"/>
          </a:xfrm>
        </p:spPr>
        <p:txBody>
          <a:bodyPr/>
          <a:lstStyle/>
          <a:p>
            <a:r>
              <a:rPr lang="en-US" dirty="0">
                <a:solidFill>
                  <a:schemeClr val="bg2"/>
                </a:solidFill>
              </a:rPr>
              <a:t>RESULTS AND SCREENSHOT </a:t>
            </a:r>
          </a:p>
        </p:txBody>
      </p:sp>
      <p:pic>
        <p:nvPicPr>
          <p:cNvPr id="9" name="Content Placeholder 8">
            <a:extLst>
              <a:ext uri="{FF2B5EF4-FFF2-40B4-BE49-F238E27FC236}">
                <a16:creationId xmlns:a16="http://schemas.microsoft.com/office/drawing/2014/main" id="{06A6D199-23DE-364C-5F19-4E1A2378523E}"/>
              </a:ext>
            </a:extLst>
          </p:cNvPr>
          <p:cNvPicPr>
            <a:picLocks noGrp="1" noChangeAspect="1"/>
          </p:cNvPicPr>
          <p:nvPr>
            <p:ph idx="1"/>
          </p:nvPr>
        </p:nvPicPr>
        <p:blipFill>
          <a:blip r:embed="rId2"/>
          <a:stretch>
            <a:fillRect/>
          </a:stretch>
        </p:blipFill>
        <p:spPr>
          <a:xfrm>
            <a:off x="-1" y="1439333"/>
            <a:ext cx="6016519" cy="5418667"/>
          </a:xfrm>
          <a:prstGeom prst="rect">
            <a:avLst/>
          </a:prstGeom>
        </p:spPr>
      </p:pic>
      <p:pic>
        <p:nvPicPr>
          <p:cNvPr id="10" name="Picture 9">
            <a:extLst>
              <a:ext uri="{FF2B5EF4-FFF2-40B4-BE49-F238E27FC236}">
                <a16:creationId xmlns:a16="http://schemas.microsoft.com/office/drawing/2014/main" id="{3AD8A000-ADB1-1CE6-3882-6EAED2F55EBE}"/>
              </a:ext>
            </a:extLst>
          </p:cNvPr>
          <p:cNvPicPr>
            <a:picLocks noChangeAspect="1"/>
          </p:cNvPicPr>
          <p:nvPr/>
        </p:nvPicPr>
        <p:blipFill>
          <a:blip r:embed="rId3"/>
          <a:stretch>
            <a:fillRect/>
          </a:stretch>
        </p:blipFill>
        <p:spPr>
          <a:xfrm>
            <a:off x="6016519" y="1439333"/>
            <a:ext cx="6212161" cy="5418667"/>
          </a:xfrm>
          <a:prstGeom prst="rect">
            <a:avLst/>
          </a:prstGeom>
        </p:spPr>
      </p:pic>
    </p:spTree>
    <p:extLst>
      <p:ext uri="{BB962C8B-B14F-4D97-AF65-F5344CB8AC3E}">
        <p14:creationId xmlns:p14="http://schemas.microsoft.com/office/powerpoint/2010/main" val="18587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D7D4-07B6-97DF-20CD-CEA8EDB5ED40}"/>
              </a:ext>
            </a:extLst>
          </p:cNvPr>
          <p:cNvSpPr>
            <a:spLocks noGrp="1"/>
          </p:cNvSpPr>
          <p:nvPr>
            <p:ph type="title"/>
          </p:nvPr>
        </p:nvSpPr>
        <p:spPr>
          <a:xfrm>
            <a:off x="2538968" y="-181501"/>
            <a:ext cx="9905998" cy="1879287"/>
          </a:xfrm>
        </p:spPr>
        <p:txBody>
          <a:bodyPr/>
          <a:lstStyle/>
          <a:p>
            <a:r>
              <a:rPr lang="en-US" dirty="0">
                <a:solidFill>
                  <a:schemeClr val="bg2"/>
                </a:solidFill>
              </a:rPr>
              <a:t>Results and screenshots </a:t>
            </a:r>
          </a:p>
        </p:txBody>
      </p:sp>
      <p:pic>
        <p:nvPicPr>
          <p:cNvPr id="4" name="Content Placeholder 3">
            <a:extLst>
              <a:ext uri="{FF2B5EF4-FFF2-40B4-BE49-F238E27FC236}">
                <a16:creationId xmlns:a16="http://schemas.microsoft.com/office/drawing/2014/main" id="{D0933248-6140-6D2B-AB6E-F20602C7DEEB}"/>
              </a:ext>
            </a:extLst>
          </p:cNvPr>
          <p:cNvPicPr>
            <a:picLocks noGrp="1" noChangeAspect="1"/>
          </p:cNvPicPr>
          <p:nvPr>
            <p:ph idx="1"/>
          </p:nvPr>
        </p:nvPicPr>
        <p:blipFill>
          <a:blip r:embed="rId2"/>
          <a:stretch>
            <a:fillRect/>
          </a:stretch>
        </p:blipFill>
        <p:spPr>
          <a:xfrm>
            <a:off x="1" y="1288654"/>
            <a:ext cx="4196472" cy="5569346"/>
          </a:xfrm>
          <a:prstGeom prst="rect">
            <a:avLst/>
          </a:prstGeom>
        </p:spPr>
      </p:pic>
      <p:pic>
        <p:nvPicPr>
          <p:cNvPr id="12" name="Content Placeholder 11">
            <a:extLst>
              <a:ext uri="{FF2B5EF4-FFF2-40B4-BE49-F238E27FC236}">
                <a16:creationId xmlns:a16="http://schemas.microsoft.com/office/drawing/2014/main" id="{EB2995BE-7BFE-7770-32C9-9E606BC1B95C}"/>
              </a:ext>
            </a:extLst>
          </p:cNvPr>
          <p:cNvPicPr>
            <a:picLocks noGrp="1" noChangeAspect="1"/>
          </p:cNvPicPr>
          <p:nvPr>
            <p:ph idx="1"/>
          </p:nvPr>
        </p:nvPicPr>
        <p:blipFill>
          <a:blip r:embed="rId3"/>
          <a:stretch>
            <a:fillRect/>
          </a:stretch>
        </p:blipFill>
        <p:spPr>
          <a:xfrm>
            <a:off x="8392945" y="1363993"/>
            <a:ext cx="3668548" cy="5494007"/>
          </a:xfrm>
          <a:prstGeom prst="rect">
            <a:avLst/>
          </a:prstGeom>
        </p:spPr>
      </p:pic>
      <p:pic>
        <p:nvPicPr>
          <p:cNvPr id="13" name="Picture 12">
            <a:extLst>
              <a:ext uri="{FF2B5EF4-FFF2-40B4-BE49-F238E27FC236}">
                <a16:creationId xmlns:a16="http://schemas.microsoft.com/office/drawing/2014/main" id="{595AD79E-69F1-BD87-DA6B-8A79F0C1916D}"/>
              </a:ext>
            </a:extLst>
          </p:cNvPr>
          <p:cNvPicPr>
            <a:picLocks noChangeAspect="1"/>
          </p:cNvPicPr>
          <p:nvPr/>
        </p:nvPicPr>
        <p:blipFill>
          <a:blip r:embed="rId4"/>
          <a:stretch>
            <a:fillRect/>
          </a:stretch>
        </p:blipFill>
        <p:spPr>
          <a:xfrm>
            <a:off x="4196472" y="1363993"/>
            <a:ext cx="4196472" cy="5418667"/>
          </a:xfrm>
          <a:prstGeom prst="rect">
            <a:avLst/>
          </a:prstGeom>
        </p:spPr>
      </p:pic>
    </p:spTree>
    <p:extLst>
      <p:ext uri="{BB962C8B-B14F-4D97-AF65-F5344CB8AC3E}">
        <p14:creationId xmlns:p14="http://schemas.microsoft.com/office/powerpoint/2010/main" val="1027732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018BD-5A71-2798-CF7B-C7BBBFD1402B}"/>
              </a:ext>
            </a:extLst>
          </p:cNvPr>
          <p:cNvSpPr>
            <a:spLocks noGrp="1"/>
          </p:cNvSpPr>
          <p:nvPr>
            <p:ph type="title"/>
          </p:nvPr>
        </p:nvSpPr>
        <p:spPr>
          <a:xfrm>
            <a:off x="4118023" y="179573"/>
            <a:ext cx="9905998" cy="1478570"/>
          </a:xfrm>
        </p:spPr>
        <p:txBody>
          <a:bodyPr/>
          <a:lstStyle/>
          <a:p>
            <a:r>
              <a:rPr lang="en-US" dirty="0">
                <a:solidFill>
                  <a:schemeClr val="bg2"/>
                </a:solidFill>
              </a:rPr>
              <a:t>Conclusion</a:t>
            </a:r>
            <a:r>
              <a:rPr lang="en-US" dirty="0"/>
              <a:t> </a:t>
            </a:r>
          </a:p>
        </p:txBody>
      </p:sp>
      <p:sp>
        <p:nvSpPr>
          <p:cNvPr id="3" name="Content Placeholder 2">
            <a:extLst>
              <a:ext uri="{FF2B5EF4-FFF2-40B4-BE49-F238E27FC236}">
                <a16:creationId xmlns:a16="http://schemas.microsoft.com/office/drawing/2014/main" id="{91317326-107F-A4B2-A930-954B467E4879}"/>
              </a:ext>
            </a:extLst>
          </p:cNvPr>
          <p:cNvSpPr>
            <a:spLocks noGrp="1"/>
          </p:cNvSpPr>
          <p:nvPr>
            <p:ph idx="1"/>
          </p:nvPr>
        </p:nvSpPr>
        <p:spPr>
          <a:xfrm>
            <a:off x="1251900" y="1658143"/>
            <a:ext cx="9905999" cy="3541714"/>
          </a:xfrm>
        </p:spPr>
        <p:txBody>
          <a:bodyPr>
            <a:normAutofit fontScale="92500" lnSpcReduction="10000"/>
          </a:bodyPr>
          <a:lstStyle/>
          <a:p>
            <a:r>
              <a:rPr lang="en-US" dirty="0">
                <a:solidFill>
                  <a:schemeClr val="bg1"/>
                </a:solidFill>
              </a:rPr>
              <a:t>Creating a digital portfolio is an effective way for students and professionals to showcase their skills, projects, and achievements in a modern, accessible format. It provides a dynamic platform that goes beyond traditional resumes by offering visual appeal and interactivity. A well-designed portfolio helps individuals stand out to employers, educators, and collaborators by presenting their work clearly and professionally. Additionally, maintaining a digital portfolio encourages continuous learning and self-promotion, which are essential in today’s competitive world. Overall, a digital portfolio is a valuable tool for personal branding and career growth.</a:t>
            </a:r>
          </a:p>
        </p:txBody>
      </p:sp>
    </p:spTree>
    <p:extLst>
      <p:ext uri="{BB962C8B-B14F-4D97-AF65-F5344CB8AC3E}">
        <p14:creationId xmlns:p14="http://schemas.microsoft.com/office/powerpoint/2010/main" val="538622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3305-EF5F-2038-61E0-E3C0B8618794}"/>
              </a:ext>
            </a:extLst>
          </p:cNvPr>
          <p:cNvSpPr>
            <a:spLocks noGrp="1"/>
          </p:cNvSpPr>
          <p:nvPr>
            <p:ph type="title"/>
          </p:nvPr>
        </p:nvSpPr>
        <p:spPr>
          <a:xfrm>
            <a:off x="6331951" y="1588791"/>
            <a:ext cx="9905998" cy="1478570"/>
          </a:xfrm>
        </p:spPr>
        <p:txBody>
          <a:bodyPr/>
          <a:lstStyle/>
          <a:p>
            <a:r>
              <a:rPr lang="en-US" dirty="0">
                <a:solidFill>
                  <a:schemeClr val="bg2"/>
                </a:solidFill>
              </a:rPr>
              <a:t>Project title </a:t>
            </a:r>
          </a:p>
        </p:txBody>
      </p:sp>
      <p:sp>
        <p:nvSpPr>
          <p:cNvPr id="3" name="Content Placeholder 2">
            <a:extLst>
              <a:ext uri="{FF2B5EF4-FFF2-40B4-BE49-F238E27FC236}">
                <a16:creationId xmlns:a16="http://schemas.microsoft.com/office/drawing/2014/main" id="{EEA239C1-2058-9FE6-51E6-8EDA39B44471}"/>
              </a:ext>
            </a:extLst>
          </p:cNvPr>
          <p:cNvSpPr>
            <a:spLocks noGrp="1"/>
          </p:cNvSpPr>
          <p:nvPr>
            <p:ph idx="1"/>
          </p:nvPr>
        </p:nvSpPr>
        <p:spPr>
          <a:xfrm>
            <a:off x="6586430" y="3067361"/>
            <a:ext cx="9905999" cy="978742"/>
          </a:xfrm>
        </p:spPr>
        <p:txBody>
          <a:bodyPr/>
          <a:lstStyle/>
          <a:p>
            <a:pPr marL="0" indent="0">
              <a:buNone/>
            </a:pPr>
            <a:r>
              <a:rPr lang="en-US" dirty="0" err="1">
                <a:solidFill>
                  <a:schemeClr val="bg1"/>
                </a:solidFill>
              </a:rPr>
              <a:t>Suvarna’s</a:t>
            </a:r>
            <a:r>
              <a:rPr lang="en-US" dirty="0">
                <a:solidFill>
                  <a:schemeClr val="bg1"/>
                </a:solidFill>
              </a:rPr>
              <a:t> portfolio </a:t>
            </a:r>
          </a:p>
        </p:txBody>
      </p:sp>
      <p:pic>
        <p:nvPicPr>
          <p:cNvPr id="4" name="Picture 3">
            <a:extLst>
              <a:ext uri="{FF2B5EF4-FFF2-40B4-BE49-F238E27FC236}">
                <a16:creationId xmlns:a16="http://schemas.microsoft.com/office/drawing/2014/main" id="{B6E9D82A-E9C7-6F98-A756-1B1D0A9278CA}"/>
              </a:ext>
            </a:extLst>
          </p:cNvPr>
          <p:cNvPicPr>
            <a:picLocks noChangeAspect="1"/>
          </p:cNvPicPr>
          <p:nvPr/>
        </p:nvPicPr>
        <p:blipFill>
          <a:blip r:embed="rId2"/>
          <a:stretch>
            <a:fillRect/>
          </a:stretch>
        </p:blipFill>
        <p:spPr>
          <a:xfrm>
            <a:off x="0" y="0"/>
            <a:ext cx="5418667" cy="6858000"/>
          </a:xfrm>
          <a:prstGeom prst="rect">
            <a:avLst/>
          </a:prstGeom>
        </p:spPr>
      </p:pic>
    </p:spTree>
    <p:extLst>
      <p:ext uri="{BB962C8B-B14F-4D97-AF65-F5344CB8AC3E}">
        <p14:creationId xmlns:p14="http://schemas.microsoft.com/office/powerpoint/2010/main" val="44004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3D88-94F8-5A38-7AF6-053C50BFF97D}"/>
              </a:ext>
            </a:extLst>
          </p:cNvPr>
          <p:cNvSpPr>
            <a:spLocks noGrp="1"/>
          </p:cNvSpPr>
          <p:nvPr>
            <p:ph type="title"/>
          </p:nvPr>
        </p:nvSpPr>
        <p:spPr>
          <a:xfrm>
            <a:off x="4226923" y="204126"/>
            <a:ext cx="9905998" cy="1675161"/>
          </a:xfrm>
        </p:spPr>
        <p:txBody>
          <a:bodyPr/>
          <a:lstStyle/>
          <a:p>
            <a:r>
              <a:rPr lang="en-US" dirty="0">
                <a:solidFill>
                  <a:schemeClr val="bg2"/>
                </a:solidFill>
              </a:rPr>
              <a:t>AGENDA</a:t>
            </a:r>
          </a:p>
        </p:txBody>
      </p:sp>
      <p:sp>
        <p:nvSpPr>
          <p:cNvPr id="3" name="Content Placeholder 2">
            <a:extLst>
              <a:ext uri="{FF2B5EF4-FFF2-40B4-BE49-F238E27FC236}">
                <a16:creationId xmlns:a16="http://schemas.microsoft.com/office/drawing/2014/main" id="{D1A7FF3C-65ED-C1AE-0F95-33D4679CC57A}"/>
              </a:ext>
            </a:extLst>
          </p:cNvPr>
          <p:cNvSpPr>
            <a:spLocks noGrp="1"/>
          </p:cNvSpPr>
          <p:nvPr>
            <p:ph idx="1"/>
          </p:nvPr>
        </p:nvSpPr>
        <p:spPr>
          <a:xfrm>
            <a:off x="4099872" y="2097088"/>
            <a:ext cx="9905999" cy="4338985"/>
          </a:xfrm>
        </p:spPr>
        <p:txBody>
          <a:bodyPr>
            <a:noAutofit/>
          </a:bodyPr>
          <a:lstStyle/>
          <a:p>
            <a:r>
              <a:rPr lang="en-US" sz="2000" dirty="0">
                <a:solidFill>
                  <a:schemeClr val="bg1"/>
                </a:solidFill>
              </a:rPr>
              <a:t>Project statement</a:t>
            </a:r>
          </a:p>
          <a:p>
            <a:r>
              <a:rPr lang="en-US" sz="2000" dirty="0">
                <a:solidFill>
                  <a:schemeClr val="bg1"/>
                </a:solidFill>
              </a:rPr>
              <a:t> Project overview 
End users
Tools and technologies 
Portfolio design and layout 
Features and functionality 
Results and screenshots 
Conclusion 
GitHub link</a:t>
            </a:r>
          </a:p>
        </p:txBody>
      </p:sp>
    </p:spTree>
    <p:extLst>
      <p:ext uri="{BB962C8B-B14F-4D97-AF65-F5344CB8AC3E}">
        <p14:creationId xmlns:p14="http://schemas.microsoft.com/office/powerpoint/2010/main" val="1055100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F1E0-176A-B0E4-DF37-C2E22A2A897C}"/>
              </a:ext>
            </a:extLst>
          </p:cNvPr>
          <p:cNvSpPr>
            <a:spLocks noGrp="1"/>
          </p:cNvSpPr>
          <p:nvPr>
            <p:ph type="title"/>
          </p:nvPr>
        </p:nvSpPr>
        <p:spPr>
          <a:xfrm>
            <a:off x="4027272" y="-2994759"/>
            <a:ext cx="9905998" cy="7472649"/>
          </a:xfrm>
        </p:spPr>
        <p:txBody>
          <a:bodyPr/>
          <a:lstStyle/>
          <a:p>
            <a:r>
              <a:rPr lang="en-US" dirty="0">
                <a:solidFill>
                  <a:schemeClr val="bg2"/>
                </a:solidFill>
              </a:rPr>
              <a:t>PROBLEM STATEMENT</a:t>
            </a:r>
          </a:p>
        </p:txBody>
      </p:sp>
      <p:sp>
        <p:nvSpPr>
          <p:cNvPr id="3" name="Content Placeholder 2">
            <a:extLst>
              <a:ext uri="{FF2B5EF4-FFF2-40B4-BE49-F238E27FC236}">
                <a16:creationId xmlns:a16="http://schemas.microsoft.com/office/drawing/2014/main" id="{0F21E59D-CBBD-A322-39D1-2E50EC4B4D21}"/>
              </a:ext>
            </a:extLst>
          </p:cNvPr>
          <p:cNvSpPr>
            <a:spLocks noGrp="1"/>
          </p:cNvSpPr>
          <p:nvPr>
            <p:ph idx="1"/>
          </p:nvPr>
        </p:nvSpPr>
        <p:spPr>
          <a:xfrm>
            <a:off x="1141412" y="1397556"/>
            <a:ext cx="9905999" cy="6380922"/>
          </a:xfrm>
        </p:spPr>
        <p:txBody>
          <a:bodyPr>
            <a:noAutofit/>
          </a:bodyPr>
          <a:lstStyle/>
          <a:p>
            <a:r>
              <a:rPr lang="en-US" sz="2000" dirty="0">
                <a:solidFill>
                  <a:schemeClr val="bg1"/>
                </a:solidFill>
              </a:rPr>
              <a:t>In the modern academic and professional world, students need a platform to </a:t>
            </a:r>
          </a:p>
          <a:p>
            <a:pPr marL="0" indent="0">
              <a:buNone/>
            </a:pPr>
            <a:r>
              <a:rPr lang="en-US" sz="2000" dirty="0">
                <a:solidFill>
                  <a:schemeClr val="bg1"/>
                </a:solidFill>
              </a:rPr>
              <a:t>   *showcase their skills, projects, achievements, and experiences*. Traditional resumes </a:t>
            </a:r>
          </a:p>
          <a:p>
            <a:pPr marL="0" indent="0">
              <a:buNone/>
            </a:pPr>
            <a:r>
              <a:rPr lang="en-US" sz="2000" dirty="0">
                <a:solidFill>
                  <a:schemeClr val="bg1"/>
                </a:solidFill>
              </a:rPr>
              <a:t>    are often limited in content and engagement. A *digital portfolio* offers a more </a:t>
            </a:r>
          </a:p>
          <a:p>
            <a:pPr marL="0" indent="0">
              <a:buNone/>
            </a:pPr>
            <a:r>
              <a:rPr lang="en-US" sz="2000" dirty="0">
                <a:solidFill>
                  <a:schemeClr val="bg1"/>
                </a:solidFill>
              </a:rPr>
              <a:t>    dynamic, organized, and accessible way to present one’s profile.
   *The goal of this project is to *design and develop a personal digital portfolio 
     website* that allows a student to display their:
- Academic background 
- Technical and soft skills 
- Projects and certifications 
- Internships or experience 
- Contact information and links (GitHub, LinkedIn, etc.)</a:t>
            </a:r>
          </a:p>
        </p:txBody>
      </p:sp>
    </p:spTree>
    <p:extLst>
      <p:ext uri="{BB962C8B-B14F-4D97-AF65-F5344CB8AC3E}">
        <p14:creationId xmlns:p14="http://schemas.microsoft.com/office/powerpoint/2010/main" val="48167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736F-98F4-5E6B-33EA-B8EB8AC27E5B}"/>
              </a:ext>
            </a:extLst>
          </p:cNvPr>
          <p:cNvSpPr>
            <a:spLocks noGrp="1"/>
          </p:cNvSpPr>
          <p:nvPr>
            <p:ph type="title"/>
          </p:nvPr>
        </p:nvSpPr>
        <p:spPr>
          <a:xfrm>
            <a:off x="3210520" y="0"/>
            <a:ext cx="9905998" cy="1478570"/>
          </a:xfrm>
        </p:spPr>
        <p:txBody>
          <a:bodyPr/>
          <a:lstStyle/>
          <a:p>
            <a:r>
              <a:rPr lang="en-US" dirty="0">
                <a:solidFill>
                  <a:schemeClr val="bg2"/>
                </a:solidFill>
              </a:rPr>
              <a:t>PROJECT OVERVIEW</a:t>
            </a:r>
          </a:p>
        </p:txBody>
      </p:sp>
      <p:sp>
        <p:nvSpPr>
          <p:cNvPr id="3" name="Content Placeholder 2">
            <a:extLst>
              <a:ext uri="{FF2B5EF4-FFF2-40B4-BE49-F238E27FC236}">
                <a16:creationId xmlns:a16="http://schemas.microsoft.com/office/drawing/2014/main" id="{F2DC0A7B-CFB5-20CF-449A-BE6DDCA2A9AC}"/>
              </a:ext>
            </a:extLst>
          </p:cNvPr>
          <p:cNvSpPr>
            <a:spLocks noGrp="1"/>
          </p:cNvSpPr>
          <p:nvPr>
            <p:ph idx="1"/>
          </p:nvPr>
        </p:nvSpPr>
        <p:spPr>
          <a:xfrm>
            <a:off x="1143000" y="1214933"/>
            <a:ext cx="9905999" cy="5155738"/>
          </a:xfrm>
        </p:spPr>
        <p:txBody>
          <a:bodyPr>
            <a:noAutofit/>
          </a:bodyPr>
          <a:lstStyle/>
          <a:p>
            <a:r>
              <a:rPr lang="en-US" sz="2000" dirty="0">
                <a:solidFill>
                  <a:schemeClr val="bg1"/>
                </a:solidFill>
              </a:rPr>
              <a:t>This project involves creating a *personal digital portfolio website* for a college student. The portfolio serves as an online resume and showcase of the student’s academic journey, technical skills, and projects. It allows potential employers, teachers, and collaborators to easily access the student’s background, achievements, and contact information</a:t>
            </a:r>
          </a:p>
          <a:p>
            <a:endParaRPr lang="en-US" sz="2000" dirty="0">
              <a:solidFill>
                <a:schemeClr val="bg1"/>
              </a:solidFill>
            </a:endParaRPr>
          </a:p>
          <a:p>
            <a:pPr marL="0" indent="0">
              <a:buNone/>
            </a:pPr>
            <a:r>
              <a:rPr lang="en-US" sz="2000" dirty="0">
                <a:solidFill>
                  <a:schemeClr val="bg1"/>
                </a:solidFill>
              </a:rPr>
              <a:t>• The website is designed using *HTML, CSS, and JavaScript*, ensuring it is *responsive*, *user-friendly*, and *visually appealing* across different devices. It includes sections such as *About Me*, *Skills*, *Projects*, *Education*, and *Contact*. The project not only highlights the student’s work but also demonstrates their web development abilities.</a:t>
            </a:r>
          </a:p>
          <a:p>
            <a:pPr marL="0" indent="0">
              <a:buNone/>
            </a:pPr>
            <a:endParaRPr lang="en-US" sz="2000" dirty="0">
              <a:solidFill>
                <a:schemeClr val="bg1"/>
              </a:solidFill>
            </a:endParaRPr>
          </a:p>
          <a:p>
            <a:pPr marL="0" indent="0">
              <a:buNone/>
            </a:pPr>
            <a:r>
              <a:rPr lang="en-US" sz="2000" dirty="0">
                <a:solidFill>
                  <a:schemeClr val="bg1"/>
                </a:solidFill>
              </a:rPr>
              <a:t>• This digital portfolio acts as a personal brand, helping the student stand out in academic and professional settings</a:t>
            </a:r>
          </a:p>
        </p:txBody>
      </p:sp>
    </p:spTree>
    <p:extLst>
      <p:ext uri="{BB962C8B-B14F-4D97-AF65-F5344CB8AC3E}">
        <p14:creationId xmlns:p14="http://schemas.microsoft.com/office/powerpoint/2010/main" val="20193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E64494-DD8C-FF94-A511-E0CCA3BDB7BE}"/>
              </a:ext>
            </a:extLst>
          </p:cNvPr>
          <p:cNvSpPr>
            <a:spLocks noGrp="1"/>
          </p:cNvSpPr>
          <p:nvPr>
            <p:ph idx="1"/>
          </p:nvPr>
        </p:nvSpPr>
        <p:spPr>
          <a:xfrm>
            <a:off x="1487851" y="1890751"/>
            <a:ext cx="9905999" cy="3541714"/>
          </a:xfrm>
        </p:spPr>
        <p:txBody>
          <a:bodyPr>
            <a:normAutofit fontScale="25000" lnSpcReduction="20000"/>
          </a:bodyPr>
          <a:lstStyle/>
          <a:p>
            <a:r>
              <a:rPr lang="en-US" sz="8000" dirty="0">
                <a:solidFill>
                  <a:schemeClr val="bg1"/>
                </a:solidFill>
              </a:rPr>
              <a:t>1. *Employers/Recruiters* – To evaluate the candidate’s skills, projects, and suitability for jobs. 
2. *College Admission Officers* – To assess student profiles during higher education applications. 
3. *Clients (for Freelancers)* – To check previous work before hiring. 
4. *Teachers/Mentors* – To review student performance and growth. 
5. *Peers &amp; Collaborators* – To understand someone’s capabilities for teamwork. </a:t>
            </a:r>
          </a:p>
          <a:p>
            <a:r>
              <a:rPr lang="en-US" sz="8000" dirty="0">
                <a:solidFill>
                  <a:schemeClr val="bg1"/>
                </a:solidFill>
              </a:rPr>
              <a:t>6. *The Student (Owner)* – To self-promote, reflect, and update progress regularly.</a:t>
            </a:r>
          </a:p>
        </p:txBody>
      </p:sp>
      <p:sp>
        <p:nvSpPr>
          <p:cNvPr id="7" name="Title 6">
            <a:extLst>
              <a:ext uri="{FF2B5EF4-FFF2-40B4-BE49-F238E27FC236}">
                <a16:creationId xmlns:a16="http://schemas.microsoft.com/office/drawing/2014/main" id="{4D6102F6-7190-C666-1D9A-285164396B84}"/>
              </a:ext>
            </a:extLst>
          </p:cNvPr>
          <p:cNvSpPr>
            <a:spLocks noGrp="1"/>
          </p:cNvSpPr>
          <p:nvPr>
            <p:ph type="title"/>
          </p:nvPr>
        </p:nvSpPr>
        <p:spPr>
          <a:xfrm>
            <a:off x="3029020" y="-344850"/>
            <a:ext cx="9905998" cy="1815006"/>
          </a:xfrm>
        </p:spPr>
        <p:txBody>
          <a:bodyPr/>
          <a:lstStyle/>
          <a:p>
            <a:r>
              <a:rPr lang="en-US" dirty="0">
                <a:solidFill>
                  <a:schemeClr val="bg2"/>
                </a:solidFill>
              </a:rPr>
              <a:t>WHO ARE THE END USER’S ?</a:t>
            </a:r>
          </a:p>
        </p:txBody>
      </p:sp>
    </p:spTree>
    <p:extLst>
      <p:ext uri="{BB962C8B-B14F-4D97-AF65-F5344CB8AC3E}">
        <p14:creationId xmlns:p14="http://schemas.microsoft.com/office/powerpoint/2010/main" val="78088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ABBB-4D3D-17AC-A59B-E7342604F72A}"/>
              </a:ext>
            </a:extLst>
          </p:cNvPr>
          <p:cNvSpPr>
            <a:spLocks noGrp="1"/>
          </p:cNvSpPr>
          <p:nvPr>
            <p:ph type="title"/>
          </p:nvPr>
        </p:nvSpPr>
        <p:spPr>
          <a:xfrm>
            <a:off x="2502668" y="-217801"/>
            <a:ext cx="9905998" cy="1970038"/>
          </a:xfrm>
        </p:spPr>
        <p:txBody>
          <a:bodyPr/>
          <a:lstStyle/>
          <a:p>
            <a:r>
              <a:rPr lang="en-US" dirty="0">
                <a:solidFill>
                  <a:schemeClr val="bg2"/>
                </a:solidFill>
              </a:rPr>
              <a:t>TOOLS AND TECHNIQUES OF HTML</a:t>
            </a:r>
          </a:p>
        </p:txBody>
      </p:sp>
      <p:sp>
        <p:nvSpPr>
          <p:cNvPr id="5" name="Content Placeholder 4">
            <a:extLst>
              <a:ext uri="{FF2B5EF4-FFF2-40B4-BE49-F238E27FC236}">
                <a16:creationId xmlns:a16="http://schemas.microsoft.com/office/drawing/2014/main" id="{95DC63B5-147E-EF38-BFFA-3AB48A0F0098}"/>
              </a:ext>
            </a:extLst>
          </p:cNvPr>
          <p:cNvSpPr>
            <a:spLocks noGrp="1"/>
          </p:cNvSpPr>
          <p:nvPr>
            <p:ph idx="1"/>
          </p:nvPr>
        </p:nvSpPr>
        <p:spPr>
          <a:xfrm>
            <a:off x="1143000" y="1560904"/>
            <a:ext cx="9905999" cy="11305325"/>
          </a:xfrm>
        </p:spPr>
        <p:txBody>
          <a:bodyPr>
            <a:noAutofit/>
          </a:bodyPr>
          <a:lstStyle/>
          <a:p>
            <a:r>
              <a:rPr lang="en-US" sz="2000" dirty="0">
                <a:solidFill>
                  <a:schemeClr val="bg1"/>
                </a:solidFill>
              </a:rPr>
              <a:t> HTML (</a:t>
            </a:r>
            <a:r>
              <a:rPr lang="en-US" sz="2000" dirty="0" err="1">
                <a:solidFill>
                  <a:schemeClr val="bg1"/>
                </a:solidFill>
              </a:rPr>
              <a:t>HyperText</a:t>
            </a:r>
            <a:r>
              <a:rPr lang="en-US" sz="2000" dirty="0">
                <a:solidFill>
                  <a:schemeClr val="bg1"/>
                </a:solidFill>
              </a:rPr>
              <a:t> Markup Language) is the foundation of web development, and creating web pages with it involves various tools and </a:t>
            </a:r>
            <a:r>
              <a:rPr lang="en-US" sz="2000" dirty="0" err="1">
                <a:solidFill>
                  <a:schemeClr val="bg1"/>
                </a:solidFill>
              </a:rPr>
              <a:t>techniques.Commonly</a:t>
            </a:r>
            <a:r>
              <a:rPr lang="en-US" sz="2000" dirty="0">
                <a:solidFill>
                  <a:schemeClr val="bg1"/>
                </a:solidFill>
              </a:rPr>
              <a:t> used tools include text editors like Visual Studio Code, Sublime Text, and Notepad++, which allow developers to write and manage HTML code efficiently. Web browsers such as Chrome or Firefox are essential for testing and previewing how the web pages render. Developers often use browser developer tools (like Chrome </a:t>
            </a:r>
            <a:r>
              <a:rPr lang="en-US" sz="2000" dirty="0" err="1">
                <a:solidFill>
                  <a:schemeClr val="bg1"/>
                </a:solidFill>
              </a:rPr>
              <a:t>DevTools</a:t>
            </a:r>
            <a:r>
              <a:rPr lang="en-US" sz="2000" dirty="0">
                <a:solidFill>
                  <a:schemeClr val="bg1"/>
                </a:solidFill>
              </a:rPr>
              <a:t>) to inspect elements and debug code. Techniques in HTML involve writing semantic tags (e.g., `&lt;header&gt;`, `&lt;footer&gt;`, `&lt;section&gt;`) to create meaningful structure, ensuring better readability and accessibility. Other important practices include embedding images, videos, and links, creating responsive layouts with the help of </a:t>
            </a:r>
            <a:r>
              <a:rPr lang="en-US" sz="2000" dirty="0" err="1">
                <a:solidFill>
                  <a:schemeClr val="bg1"/>
                </a:solidFill>
              </a:rPr>
              <a:t>CSS,and</a:t>
            </a:r>
            <a:r>
              <a:rPr lang="en-US" sz="2000" dirty="0">
                <a:solidFill>
                  <a:schemeClr val="bg1"/>
                </a:solidFill>
              </a:rPr>
              <a:t> using forms to collect user input. Together, these tools and techniques help build clean, user-friendly, and functional web pages.</a:t>
            </a:r>
          </a:p>
        </p:txBody>
      </p:sp>
    </p:spTree>
    <p:extLst>
      <p:ext uri="{BB962C8B-B14F-4D97-AF65-F5344CB8AC3E}">
        <p14:creationId xmlns:p14="http://schemas.microsoft.com/office/powerpoint/2010/main" val="55801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F0323-2673-37E9-5557-25B23B6DEB04}"/>
              </a:ext>
            </a:extLst>
          </p:cNvPr>
          <p:cNvSpPr>
            <a:spLocks noGrp="1"/>
          </p:cNvSpPr>
          <p:nvPr>
            <p:ph type="title"/>
          </p:nvPr>
        </p:nvSpPr>
        <p:spPr>
          <a:xfrm>
            <a:off x="2794204" y="105"/>
            <a:ext cx="9905998" cy="2097088"/>
          </a:xfrm>
        </p:spPr>
        <p:txBody>
          <a:bodyPr/>
          <a:lstStyle/>
          <a:p>
            <a:r>
              <a:rPr lang="en-US" dirty="0">
                <a:solidFill>
                  <a:schemeClr val="bg2"/>
                </a:solidFill>
              </a:rPr>
              <a:t>TOOLS AND TECHNIQUES CSS</a:t>
            </a:r>
          </a:p>
        </p:txBody>
      </p:sp>
      <p:sp>
        <p:nvSpPr>
          <p:cNvPr id="3" name="Content Placeholder 2">
            <a:extLst>
              <a:ext uri="{FF2B5EF4-FFF2-40B4-BE49-F238E27FC236}">
                <a16:creationId xmlns:a16="http://schemas.microsoft.com/office/drawing/2014/main" id="{471E8639-A488-A330-5D8B-CC1D2DA6BC70}"/>
              </a:ext>
            </a:extLst>
          </p:cNvPr>
          <p:cNvSpPr>
            <a:spLocks noGrp="1"/>
          </p:cNvSpPr>
          <p:nvPr>
            <p:ph idx="1"/>
          </p:nvPr>
        </p:nvSpPr>
        <p:spPr>
          <a:xfrm>
            <a:off x="1143000" y="2267637"/>
            <a:ext cx="9905999" cy="3541714"/>
          </a:xfrm>
        </p:spPr>
        <p:txBody>
          <a:bodyPr>
            <a:normAutofit fontScale="70000" lnSpcReduction="20000"/>
          </a:bodyPr>
          <a:lstStyle/>
          <a:p>
            <a:r>
              <a:rPr lang="en-US" dirty="0">
                <a:solidFill>
                  <a:schemeClr val="bg1"/>
                </a:solidFill>
              </a:rPr>
              <a:t>*CSS (Cascading Style Sheets)* is used to style and design HTML web pages. The tools and technologies used with CSS help developers create responsive, attractive, and well-structured web layouts.</a:t>
            </a:r>
          </a:p>
          <a:p>
            <a:r>
              <a:rPr lang="en-US" dirty="0">
                <a:solidFill>
                  <a:schemeClr val="bg1"/>
                </a:solidFill>
              </a:rPr>
              <a:t> CSS development typically involves tools like *code editors* such as Visual Studio Code, Sublime Text, or Atom, which offer syntax highlighting and live preview support. *Browser Developer Tools* (e.g., Chrome </a:t>
            </a:r>
            <a:r>
              <a:rPr lang="en-US" dirty="0" err="1">
                <a:solidFill>
                  <a:schemeClr val="bg1"/>
                </a:solidFill>
              </a:rPr>
              <a:t>DevTools</a:t>
            </a:r>
            <a:r>
              <a:rPr lang="en-US" dirty="0">
                <a:solidFill>
                  <a:schemeClr val="bg1"/>
                </a:solidFill>
              </a:rPr>
              <a:t>) are essential for testing and debugging CSS in real-time. Technologies like *CSS Grid* and *Flexbox* are used to create responsive layouts, while *media queries* enable websites to adapt to different screen sizes. Developers also use *CSS frameworks* such as Bootstrap, Tailwind CSS, or </a:t>
            </a:r>
            <a:r>
              <a:rPr lang="en-US" dirty="0" err="1">
                <a:solidFill>
                  <a:schemeClr val="bg1"/>
                </a:solidFill>
              </a:rPr>
              <a:t>Bulma</a:t>
            </a:r>
            <a:r>
              <a:rPr lang="en-US" dirty="0">
                <a:solidFill>
                  <a:schemeClr val="bg1"/>
                </a:solidFill>
              </a:rPr>
              <a:t> to speed up styling with pre-defined classes and components. Tools like *Preprocessors* (e.g., SASS or LESS) allow writing more manageable, modular CSS with features like variables and nesting. Combined, these tools and technologies help in building modern, responsive, and visually appealing websites efficiently.</a:t>
            </a:r>
          </a:p>
        </p:txBody>
      </p:sp>
    </p:spTree>
    <p:extLst>
      <p:ext uri="{BB962C8B-B14F-4D97-AF65-F5344CB8AC3E}">
        <p14:creationId xmlns:p14="http://schemas.microsoft.com/office/powerpoint/2010/main" val="177098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B073-D161-8AB3-0CEE-0C7EA48E9CF9}"/>
              </a:ext>
            </a:extLst>
          </p:cNvPr>
          <p:cNvSpPr>
            <a:spLocks noGrp="1"/>
          </p:cNvSpPr>
          <p:nvPr>
            <p:ph type="title"/>
          </p:nvPr>
        </p:nvSpPr>
        <p:spPr>
          <a:xfrm>
            <a:off x="1958166" y="145305"/>
            <a:ext cx="9905998" cy="1842987"/>
          </a:xfrm>
        </p:spPr>
        <p:txBody>
          <a:bodyPr/>
          <a:lstStyle/>
          <a:p>
            <a:r>
              <a:rPr lang="en-US" dirty="0">
                <a:solidFill>
                  <a:schemeClr val="bg2"/>
                </a:solidFill>
              </a:rPr>
              <a:t>TOOLS AND TECHNIQUES JAVASCRIPT </a:t>
            </a:r>
          </a:p>
        </p:txBody>
      </p:sp>
      <p:sp>
        <p:nvSpPr>
          <p:cNvPr id="3" name="Content Placeholder 2">
            <a:extLst>
              <a:ext uri="{FF2B5EF4-FFF2-40B4-BE49-F238E27FC236}">
                <a16:creationId xmlns:a16="http://schemas.microsoft.com/office/drawing/2014/main" id="{D06DF6D9-6FA5-5682-F75C-70BFF2931193}"/>
              </a:ext>
            </a:extLst>
          </p:cNvPr>
          <p:cNvSpPr>
            <a:spLocks noGrp="1"/>
          </p:cNvSpPr>
          <p:nvPr>
            <p:ph idx="1"/>
          </p:nvPr>
        </p:nvSpPr>
        <p:spPr>
          <a:xfrm>
            <a:off x="1143000" y="1988292"/>
            <a:ext cx="9905999" cy="3541714"/>
          </a:xfrm>
        </p:spPr>
        <p:txBody>
          <a:bodyPr>
            <a:normAutofit fontScale="70000" lnSpcReduction="20000"/>
          </a:bodyPr>
          <a:lstStyle/>
          <a:p>
            <a:pPr marL="0" indent="0">
              <a:buNone/>
            </a:pPr>
            <a:r>
              <a:rPr lang="en-US" dirty="0">
                <a:solidFill>
                  <a:schemeClr val="bg1"/>
                </a:solidFill>
              </a:rPr>
              <a:t> *JavaScript* is a powerful scripting language used to make web pages interactive and dynamic. Various tools and techniques are used to write, test, and optimize JavaScript code effectively.</a:t>
            </a:r>
          </a:p>
          <a:p>
            <a:pPr marL="0" indent="0">
              <a:buNone/>
            </a:pPr>
            <a:r>
              <a:rPr lang="en-US" dirty="0">
                <a:solidFill>
                  <a:schemeClr val="bg1"/>
                </a:solidFill>
              </a:rPr>
              <a:t> Common *tools* include *code editors* like Visual Studio Code, Sublime Text, and Atom, which offer features like IntelliSense and debugging support. *Browsers* (such as Chrome and Firefox) come with built-in *developer tools* (like Chrome </a:t>
            </a:r>
            <a:r>
              <a:rPr lang="en-US" dirty="0" err="1">
                <a:solidFill>
                  <a:schemeClr val="bg1"/>
                </a:solidFill>
              </a:rPr>
              <a:t>DevTools</a:t>
            </a:r>
            <a:r>
              <a:rPr lang="en-US" dirty="0">
                <a:solidFill>
                  <a:schemeClr val="bg1"/>
                </a:solidFill>
              </a:rPr>
              <a:t>) that help inspect elements, debug JavaScript code, and monitor performance. Developers often use *version control tools* like </a:t>
            </a:r>
            <a:r>
              <a:rPr lang="en-US" dirty="0" err="1">
                <a:solidFill>
                  <a:schemeClr val="bg1"/>
                </a:solidFill>
              </a:rPr>
              <a:t>Git</a:t>
            </a:r>
            <a:r>
              <a:rPr lang="en-US" dirty="0">
                <a:solidFill>
                  <a:schemeClr val="bg1"/>
                </a:solidFill>
              </a:rPr>
              <a:t> and GitHub for managing and sharing code. For advanced development, *build tools* like </a:t>
            </a:r>
            <a:r>
              <a:rPr lang="en-US" dirty="0" err="1">
                <a:solidFill>
                  <a:schemeClr val="bg1"/>
                </a:solidFill>
              </a:rPr>
              <a:t>Webpack</a:t>
            </a:r>
            <a:r>
              <a:rPr lang="en-US" dirty="0">
                <a:solidFill>
                  <a:schemeClr val="bg1"/>
                </a:solidFill>
              </a:rPr>
              <a:t>, Babel, and NPM help bundle and optimize JavaScript files.</a:t>
            </a:r>
          </a:p>
          <a:p>
            <a:pPr marL="0" indent="0">
              <a:buNone/>
            </a:pPr>
            <a:r>
              <a:rPr lang="en-US" dirty="0">
                <a:solidFill>
                  <a:schemeClr val="bg1"/>
                </a:solidFill>
              </a:rPr>
              <a:t> Popular *techniques* in JavaScript include *DOM manipulation* to change HTML content dynamically, *event handling* to respond to user actions, and *AJAX/fetch API* for loading data without refreshing the page. Other techniques involve using *functions*, *loops*, *conditional statements*, and working with *objects and arrays* to manage data. Together, these tools and techniques make JavaScript essential for creating modern, interactive websites and web applications.</a:t>
            </a:r>
          </a:p>
        </p:txBody>
      </p:sp>
    </p:spTree>
    <p:extLst>
      <p:ext uri="{BB962C8B-B14F-4D97-AF65-F5344CB8AC3E}">
        <p14:creationId xmlns:p14="http://schemas.microsoft.com/office/powerpoint/2010/main" val="235232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Circuit</vt:lpstr>
      <vt:lpstr>DIGITAL PORTFOLIO</vt:lpstr>
      <vt:lpstr>Project title </vt:lpstr>
      <vt:lpstr>AGENDA</vt:lpstr>
      <vt:lpstr>PROBLEM STATEMENT</vt:lpstr>
      <vt:lpstr>PROJECT OVERVIEW</vt:lpstr>
      <vt:lpstr>WHO ARE THE END USER’S ?</vt:lpstr>
      <vt:lpstr>TOOLS AND TECHNIQUES OF HTML</vt:lpstr>
      <vt:lpstr>TOOLS AND TECHNIQUES CSS</vt:lpstr>
      <vt:lpstr>TOOLS AND TECHNIQUES JAVASCRIPT </vt:lpstr>
      <vt:lpstr>PORTFOLIO DESIGN AND LAYOUT </vt:lpstr>
      <vt:lpstr>FEATURE AND FUNCTIONALITY </vt:lpstr>
      <vt:lpstr>RESULTS AND SCREENSHOT </vt:lpstr>
      <vt:lpstr>Results and screenshots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Suvarna Lakshmi</dc:creator>
  <cp:lastModifiedBy>Suvarna Lakshmi</cp:lastModifiedBy>
  <cp:revision>5</cp:revision>
  <dcterms:created xsi:type="dcterms:W3CDTF">2025-08-29T08:47:18Z</dcterms:created>
  <dcterms:modified xsi:type="dcterms:W3CDTF">2025-08-29T12:46:32Z</dcterms:modified>
</cp:coreProperties>
</file>