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1" r:id="rId3"/>
    <p:sldId id="257" r:id="rId4"/>
    <p:sldId id="263" r:id="rId5"/>
    <p:sldId id="258" r:id="rId6"/>
    <p:sldId id="259" r:id="rId7"/>
    <p:sldId id="260" r:id="rId8"/>
    <p:sldId id="269" r:id="rId9"/>
    <p:sldId id="261" r:id="rId10"/>
    <p:sldId id="262" r:id="rId11"/>
    <p:sldId id="264" r:id="rId12"/>
    <p:sldId id="272" r:id="rId13"/>
    <p:sldId id="265" r:id="rId14"/>
    <p:sldId id="266" r:id="rId15"/>
    <p:sldId id="267" r:id="rId16"/>
    <p:sldId id="268" r:id="rId17"/>
    <p:sldId id="273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502081-D5F4-4DE0-8DEB-CC14B56490E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8BE53A-C186-4AC4-973B-6388E12323FF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For sellers</a:t>
          </a:r>
          <a:endParaRPr lang="en-US" dirty="0">
            <a:solidFill>
              <a:schemeClr val="bg1"/>
            </a:solidFill>
          </a:endParaRPr>
        </a:p>
      </dgm:t>
    </dgm:pt>
    <dgm:pt modelId="{567A5F05-F75A-4F2C-BCFA-EDD6EEF7F40E}" type="parTrans" cxnId="{F40E9B34-624A-4587-B2DA-DF762D92C677}">
      <dgm:prSet/>
      <dgm:spPr/>
      <dgm:t>
        <a:bodyPr/>
        <a:lstStyle/>
        <a:p>
          <a:endParaRPr lang="en-US"/>
        </a:p>
      </dgm:t>
    </dgm:pt>
    <dgm:pt modelId="{17D20B3E-9DE0-45BA-BD4E-C91BE2125A94}" type="sibTrans" cxnId="{F40E9B34-624A-4587-B2DA-DF762D92C677}">
      <dgm:prSet/>
      <dgm:spPr/>
      <dgm:t>
        <a:bodyPr/>
        <a:lstStyle/>
        <a:p>
          <a:endParaRPr lang="en-US"/>
        </a:p>
      </dgm:t>
    </dgm:pt>
    <dgm:pt modelId="{47A3C3E0-31C1-4586-8B85-DE2274C88C92}">
      <dgm:prSet phldrT="[Text]"/>
      <dgm:spPr/>
      <dgm:t>
        <a:bodyPr/>
        <a:lstStyle/>
        <a:p>
          <a:r>
            <a:rPr lang="en-US" dirty="0" smtClean="0"/>
            <a:t>Can we </a:t>
          </a:r>
          <a:r>
            <a:rPr lang="en-US" b="0" i="0" dirty="0" smtClean="0"/>
            <a:t>recruit more staff</a:t>
          </a:r>
          <a:endParaRPr lang="en-US" dirty="0"/>
        </a:p>
      </dgm:t>
    </dgm:pt>
    <dgm:pt modelId="{06E5A5E1-4DBF-4228-AA93-DD53D0A5CFED}" type="parTrans" cxnId="{EBD71381-BA88-4448-846B-1867E198B479}">
      <dgm:prSet/>
      <dgm:spPr/>
      <dgm:t>
        <a:bodyPr/>
        <a:lstStyle/>
        <a:p>
          <a:endParaRPr lang="en-US"/>
        </a:p>
      </dgm:t>
    </dgm:pt>
    <dgm:pt modelId="{7B1F8BDD-784D-47B9-AFC0-45A96ABD1EAC}" type="sibTrans" cxnId="{EBD71381-BA88-4448-846B-1867E198B479}">
      <dgm:prSet/>
      <dgm:spPr/>
      <dgm:t>
        <a:bodyPr/>
        <a:lstStyle/>
        <a:p>
          <a:endParaRPr lang="en-US"/>
        </a:p>
      </dgm:t>
    </dgm:pt>
    <dgm:pt modelId="{54AE60E5-3BE4-42BE-82D3-09E31692550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For Users</a:t>
          </a:r>
          <a:endParaRPr lang="en-US" dirty="0">
            <a:solidFill>
              <a:schemeClr val="bg1"/>
            </a:solidFill>
          </a:endParaRPr>
        </a:p>
      </dgm:t>
    </dgm:pt>
    <dgm:pt modelId="{6C0C9C7A-60DB-458E-8986-075EF32FA72A}" type="parTrans" cxnId="{D124469C-FABD-491D-82EF-55A3CB917FEE}">
      <dgm:prSet/>
      <dgm:spPr/>
      <dgm:t>
        <a:bodyPr/>
        <a:lstStyle/>
        <a:p>
          <a:endParaRPr lang="en-US"/>
        </a:p>
      </dgm:t>
    </dgm:pt>
    <dgm:pt modelId="{C93F62CF-A397-4F47-8961-12EA0A1928FE}" type="sibTrans" cxnId="{D124469C-FABD-491D-82EF-55A3CB917FEE}">
      <dgm:prSet/>
      <dgm:spPr/>
      <dgm:t>
        <a:bodyPr/>
        <a:lstStyle/>
        <a:p>
          <a:endParaRPr lang="en-US"/>
        </a:p>
      </dgm:t>
    </dgm:pt>
    <dgm:pt modelId="{CB9E23E4-D3EE-49FC-A6D2-DF1185D9D41D}">
      <dgm:prSet phldrT="[Text]"/>
      <dgm:spPr/>
      <dgm:t>
        <a:bodyPr/>
        <a:lstStyle/>
        <a:p>
          <a:r>
            <a:rPr lang="en-US" dirty="0" smtClean="0"/>
            <a:t>To buy it or not</a:t>
          </a:r>
          <a:endParaRPr lang="en-US" dirty="0"/>
        </a:p>
      </dgm:t>
    </dgm:pt>
    <dgm:pt modelId="{2BFC5AA2-0B98-40F4-A822-7A0A7B2721CB}" type="parTrans" cxnId="{5BEA9CBD-BB86-4629-B53C-A057BA4FCCE2}">
      <dgm:prSet/>
      <dgm:spPr/>
      <dgm:t>
        <a:bodyPr/>
        <a:lstStyle/>
        <a:p>
          <a:endParaRPr lang="en-US"/>
        </a:p>
      </dgm:t>
    </dgm:pt>
    <dgm:pt modelId="{3A898934-7770-4FBF-A7EA-8464607C694C}" type="sibTrans" cxnId="{5BEA9CBD-BB86-4629-B53C-A057BA4FCCE2}">
      <dgm:prSet/>
      <dgm:spPr/>
      <dgm:t>
        <a:bodyPr/>
        <a:lstStyle/>
        <a:p>
          <a:endParaRPr lang="en-US"/>
        </a:p>
      </dgm:t>
    </dgm:pt>
    <dgm:pt modelId="{8AAA9511-9AF6-42AF-917F-A1B6E4A011B7}">
      <dgm:prSet phldrT="[Text]"/>
      <dgm:spPr/>
      <dgm:t>
        <a:bodyPr/>
        <a:lstStyle/>
        <a:p>
          <a:r>
            <a:rPr lang="en-US" dirty="0" smtClean="0"/>
            <a:t>Selling it for more profit</a:t>
          </a:r>
          <a:endParaRPr lang="en-US" dirty="0"/>
        </a:p>
      </dgm:t>
    </dgm:pt>
    <dgm:pt modelId="{BA202670-EB0E-46F6-8840-AF5C3BB21994}" type="parTrans" cxnId="{B2C04F68-E111-4DEB-9A6B-91D95C26579A}">
      <dgm:prSet/>
      <dgm:spPr/>
      <dgm:t>
        <a:bodyPr/>
        <a:lstStyle/>
        <a:p>
          <a:endParaRPr lang="en-US"/>
        </a:p>
      </dgm:t>
    </dgm:pt>
    <dgm:pt modelId="{DF5F979A-FEC7-4B43-80C2-61059DD7D0AE}" type="sibTrans" cxnId="{B2C04F68-E111-4DEB-9A6B-91D95C26579A}">
      <dgm:prSet/>
      <dgm:spPr/>
      <dgm:t>
        <a:bodyPr/>
        <a:lstStyle/>
        <a:p>
          <a:endParaRPr lang="en-US"/>
        </a:p>
      </dgm:t>
    </dgm:pt>
    <dgm:pt modelId="{CFE4423D-5196-4BEE-A8D3-AC7AEDF71D74}">
      <dgm:prSet phldrT="[Text]"/>
      <dgm:spPr/>
      <dgm:t>
        <a:bodyPr/>
        <a:lstStyle/>
        <a:p>
          <a:endParaRPr lang="en-US" dirty="0"/>
        </a:p>
      </dgm:t>
    </dgm:pt>
    <dgm:pt modelId="{7B019425-FA3A-47D9-8032-98DD42A609B3}" type="parTrans" cxnId="{13B0E6FA-0FCF-4D7D-88B7-2C51C60CCA5D}">
      <dgm:prSet/>
      <dgm:spPr/>
      <dgm:t>
        <a:bodyPr/>
        <a:lstStyle/>
        <a:p>
          <a:endParaRPr lang="en-US"/>
        </a:p>
      </dgm:t>
    </dgm:pt>
    <dgm:pt modelId="{BE40071E-0FF0-491D-AF8A-C96DFC5FD6F5}" type="sibTrans" cxnId="{13B0E6FA-0FCF-4D7D-88B7-2C51C60CCA5D}">
      <dgm:prSet/>
      <dgm:spPr/>
      <dgm:t>
        <a:bodyPr/>
        <a:lstStyle/>
        <a:p>
          <a:endParaRPr lang="en-US"/>
        </a:p>
      </dgm:t>
    </dgm:pt>
    <dgm:pt modelId="{79E8169C-32C8-495E-8B1C-CD4468C1B3FA}" type="pres">
      <dgm:prSet presAssocID="{8B502081-D5F4-4DE0-8DEB-CC14B56490E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F4A721-C49A-4AD4-AEA2-E8D31B9F2B50}" type="pres">
      <dgm:prSet presAssocID="{778BE53A-C186-4AC4-973B-6388E12323FF}" presName="parentText" presStyleLbl="node1" presStyleIdx="0" presStyleCnt="2" custLinFactNeighborX="-1109" custLinFactNeighborY="17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C470CD-CBD8-4E47-9A2C-BF42C47550F0}" type="pres">
      <dgm:prSet presAssocID="{778BE53A-C186-4AC4-973B-6388E12323F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E38F6-4D29-4E93-B0F7-0A0153916A82}" type="pres">
      <dgm:prSet presAssocID="{54AE60E5-3BE4-42BE-82D3-09E316925507}" presName="parentText" presStyleLbl="node1" presStyleIdx="1" presStyleCnt="2" custScaleY="98734" custLinFactNeighborY="381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B28A75-339A-449A-8F51-606D98AD0CEA}" type="pres">
      <dgm:prSet presAssocID="{54AE60E5-3BE4-42BE-82D3-09E316925507}" presName="childText" presStyleLbl="revTx" presStyleIdx="1" presStyleCnt="2" custLinFactNeighborX="239" custLinFactNeighborY="162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7CDB9C-8D1E-4BCA-8D1F-077D75354420}" type="presOf" srcId="{54AE60E5-3BE4-42BE-82D3-09E316925507}" destId="{F62E38F6-4D29-4E93-B0F7-0A0153916A82}" srcOrd="0" destOrd="0" presId="urn:microsoft.com/office/officeart/2005/8/layout/vList2"/>
    <dgm:cxn modelId="{5BEA9CBD-BB86-4629-B53C-A057BA4FCCE2}" srcId="{54AE60E5-3BE4-42BE-82D3-09E316925507}" destId="{CB9E23E4-D3EE-49FC-A6D2-DF1185D9D41D}" srcOrd="0" destOrd="0" parTransId="{2BFC5AA2-0B98-40F4-A822-7A0A7B2721CB}" sibTransId="{3A898934-7770-4FBF-A7EA-8464607C694C}"/>
    <dgm:cxn modelId="{B2C04F68-E111-4DEB-9A6B-91D95C26579A}" srcId="{778BE53A-C186-4AC4-973B-6388E12323FF}" destId="{8AAA9511-9AF6-42AF-917F-A1B6E4A011B7}" srcOrd="1" destOrd="0" parTransId="{BA202670-EB0E-46F6-8840-AF5C3BB21994}" sibTransId="{DF5F979A-FEC7-4B43-80C2-61059DD7D0AE}"/>
    <dgm:cxn modelId="{9FBE6DA4-40DB-464E-A394-6C34F888AD7F}" type="presOf" srcId="{CFE4423D-5196-4BEE-A8D3-AC7AEDF71D74}" destId="{B5B28A75-339A-449A-8F51-606D98AD0CEA}" srcOrd="0" destOrd="1" presId="urn:microsoft.com/office/officeart/2005/8/layout/vList2"/>
    <dgm:cxn modelId="{F40E9B34-624A-4587-B2DA-DF762D92C677}" srcId="{8B502081-D5F4-4DE0-8DEB-CC14B56490EA}" destId="{778BE53A-C186-4AC4-973B-6388E12323FF}" srcOrd="0" destOrd="0" parTransId="{567A5F05-F75A-4F2C-BCFA-EDD6EEF7F40E}" sibTransId="{17D20B3E-9DE0-45BA-BD4E-C91BE2125A94}"/>
    <dgm:cxn modelId="{EFB6ED10-9E66-49D5-B2FD-B051469ECEB5}" type="presOf" srcId="{778BE53A-C186-4AC4-973B-6388E12323FF}" destId="{8EF4A721-C49A-4AD4-AEA2-E8D31B9F2B50}" srcOrd="0" destOrd="0" presId="urn:microsoft.com/office/officeart/2005/8/layout/vList2"/>
    <dgm:cxn modelId="{D124469C-FABD-491D-82EF-55A3CB917FEE}" srcId="{8B502081-D5F4-4DE0-8DEB-CC14B56490EA}" destId="{54AE60E5-3BE4-42BE-82D3-09E316925507}" srcOrd="1" destOrd="0" parTransId="{6C0C9C7A-60DB-458E-8986-075EF32FA72A}" sibTransId="{C93F62CF-A397-4F47-8961-12EA0A1928FE}"/>
    <dgm:cxn modelId="{732C161E-DD26-419A-BC2C-45BE448791F1}" type="presOf" srcId="{47A3C3E0-31C1-4586-8B85-DE2274C88C92}" destId="{2EC470CD-CBD8-4E47-9A2C-BF42C47550F0}" srcOrd="0" destOrd="0" presId="urn:microsoft.com/office/officeart/2005/8/layout/vList2"/>
    <dgm:cxn modelId="{B57290B6-5B6A-4D38-88E0-A9B69B79F1FA}" type="presOf" srcId="{CB9E23E4-D3EE-49FC-A6D2-DF1185D9D41D}" destId="{B5B28A75-339A-449A-8F51-606D98AD0CEA}" srcOrd="0" destOrd="0" presId="urn:microsoft.com/office/officeart/2005/8/layout/vList2"/>
    <dgm:cxn modelId="{EBD71381-BA88-4448-846B-1867E198B479}" srcId="{778BE53A-C186-4AC4-973B-6388E12323FF}" destId="{47A3C3E0-31C1-4586-8B85-DE2274C88C92}" srcOrd="0" destOrd="0" parTransId="{06E5A5E1-4DBF-4228-AA93-DD53D0A5CFED}" sibTransId="{7B1F8BDD-784D-47B9-AFC0-45A96ABD1EAC}"/>
    <dgm:cxn modelId="{13B0E6FA-0FCF-4D7D-88B7-2C51C60CCA5D}" srcId="{54AE60E5-3BE4-42BE-82D3-09E316925507}" destId="{CFE4423D-5196-4BEE-A8D3-AC7AEDF71D74}" srcOrd="1" destOrd="0" parTransId="{7B019425-FA3A-47D9-8032-98DD42A609B3}" sibTransId="{BE40071E-0FF0-491D-AF8A-C96DFC5FD6F5}"/>
    <dgm:cxn modelId="{29A6C012-0434-485A-AD35-9619F38DE0F8}" type="presOf" srcId="{8AAA9511-9AF6-42AF-917F-A1B6E4A011B7}" destId="{2EC470CD-CBD8-4E47-9A2C-BF42C47550F0}" srcOrd="0" destOrd="1" presId="urn:microsoft.com/office/officeart/2005/8/layout/vList2"/>
    <dgm:cxn modelId="{8CD709DC-ECE3-4121-99CA-58247A5CF091}" type="presOf" srcId="{8B502081-D5F4-4DE0-8DEB-CC14B56490EA}" destId="{79E8169C-32C8-495E-8B1C-CD4468C1B3FA}" srcOrd="0" destOrd="0" presId="urn:microsoft.com/office/officeart/2005/8/layout/vList2"/>
    <dgm:cxn modelId="{6386B493-CB7D-4441-997F-F24C6580F892}" type="presParOf" srcId="{79E8169C-32C8-495E-8B1C-CD4468C1B3FA}" destId="{8EF4A721-C49A-4AD4-AEA2-E8D31B9F2B50}" srcOrd="0" destOrd="0" presId="urn:microsoft.com/office/officeart/2005/8/layout/vList2"/>
    <dgm:cxn modelId="{8583001E-CB83-4B02-B0DC-71EC4EFBC11F}" type="presParOf" srcId="{79E8169C-32C8-495E-8B1C-CD4468C1B3FA}" destId="{2EC470CD-CBD8-4E47-9A2C-BF42C47550F0}" srcOrd="1" destOrd="0" presId="urn:microsoft.com/office/officeart/2005/8/layout/vList2"/>
    <dgm:cxn modelId="{0ED2E300-CFE0-47B1-9A11-214F4EBD40C5}" type="presParOf" srcId="{79E8169C-32C8-495E-8B1C-CD4468C1B3FA}" destId="{F62E38F6-4D29-4E93-B0F7-0A0153916A82}" srcOrd="2" destOrd="0" presId="urn:microsoft.com/office/officeart/2005/8/layout/vList2"/>
    <dgm:cxn modelId="{975B9793-0165-4C2D-807D-04243DCBA5EE}" type="presParOf" srcId="{79E8169C-32C8-495E-8B1C-CD4468C1B3FA}" destId="{B5B28A75-339A-449A-8F51-606D98AD0CE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7A0624-6AC3-4534-ADC0-06A519C8CE5F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2F5E9A02-4BDC-4F6D-A537-656797A1BB0D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HIT</a:t>
          </a:r>
          <a:endParaRPr lang="en-US" dirty="0">
            <a:solidFill>
              <a:schemeClr val="bg1"/>
            </a:solidFill>
          </a:endParaRPr>
        </a:p>
      </dgm:t>
    </dgm:pt>
    <dgm:pt modelId="{C6F9C684-1534-4975-891A-EC5322FC7E3D}" type="parTrans" cxnId="{46DA991D-5A5F-4F3E-BD5F-12FD58D902A1}">
      <dgm:prSet/>
      <dgm:spPr/>
      <dgm:t>
        <a:bodyPr/>
        <a:lstStyle/>
        <a:p>
          <a:endParaRPr lang="en-US"/>
        </a:p>
      </dgm:t>
    </dgm:pt>
    <dgm:pt modelId="{742430A0-ACA8-4AF2-BAF6-D76D74AB963B}" type="sibTrans" cxnId="{46DA991D-5A5F-4F3E-BD5F-12FD58D902A1}">
      <dgm:prSet/>
      <dgm:spPr/>
      <dgm:t>
        <a:bodyPr/>
        <a:lstStyle/>
        <a:p>
          <a:endParaRPr lang="en-US"/>
        </a:p>
      </dgm:t>
    </dgm:pt>
    <dgm:pt modelId="{FA6B487B-F3D7-4AC8-84F4-00ACE0400EE1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NOT HIT</a:t>
          </a:r>
          <a:endParaRPr lang="en-US" dirty="0">
            <a:solidFill>
              <a:schemeClr val="bg1"/>
            </a:solidFill>
          </a:endParaRPr>
        </a:p>
      </dgm:t>
    </dgm:pt>
    <dgm:pt modelId="{CDBD9794-2EC2-4001-9E6D-41DDD2C244FF}" type="parTrans" cxnId="{5DA293B7-2265-4B66-9B01-22E7B01A74F6}">
      <dgm:prSet/>
      <dgm:spPr/>
      <dgm:t>
        <a:bodyPr/>
        <a:lstStyle/>
        <a:p>
          <a:endParaRPr lang="en-US"/>
        </a:p>
      </dgm:t>
    </dgm:pt>
    <dgm:pt modelId="{E2AE8290-34E2-4C42-BF58-C0A6031C641F}" type="sibTrans" cxnId="{5DA293B7-2265-4B66-9B01-22E7B01A74F6}">
      <dgm:prSet/>
      <dgm:spPr/>
      <dgm:t>
        <a:bodyPr/>
        <a:lstStyle/>
        <a:p>
          <a:endParaRPr lang="en-US"/>
        </a:p>
      </dgm:t>
    </dgm:pt>
    <dgm:pt modelId="{0C6D5C19-4193-4D4D-91A6-AD519DF777F2}" type="pres">
      <dgm:prSet presAssocID="{A77A0624-6AC3-4534-ADC0-06A519C8CE5F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DEB862-67B3-4537-A772-73EAF5699388}" type="pres">
      <dgm:prSet presAssocID="{A77A0624-6AC3-4534-ADC0-06A519C8CE5F}" presName="Background" presStyleLbl="bgImgPlace1" presStyleIdx="0" presStyleCnt="1"/>
      <dgm:spPr>
        <a:solidFill>
          <a:schemeClr val="tx1"/>
        </a:solidFill>
        <a:ln>
          <a:solidFill>
            <a:schemeClr val="bg1"/>
          </a:solidFill>
        </a:ln>
      </dgm:spPr>
    </dgm:pt>
    <dgm:pt modelId="{A9F654CD-72C5-4B77-9BFE-B3775B708B57}" type="pres">
      <dgm:prSet presAssocID="{A77A0624-6AC3-4534-ADC0-06A519C8CE5F}" presName="ParentText1" presStyleLbl="revTx" presStyleIdx="0" presStyleCnt="2" custScaleX="56929" custScaleY="399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9EAF47-877A-4F40-AAA2-8136CD034814}" type="pres">
      <dgm:prSet presAssocID="{A77A0624-6AC3-4534-ADC0-06A519C8CE5F}" presName="ParentText2" presStyleLbl="revTx" presStyleIdx="1" presStyleCnt="2" custScaleX="98087" custScaleY="399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CB2C55-28BC-4E57-8C02-A6D7F37402ED}" type="pres">
      <dgm:prSet presAssocID="{A77A0624-6AC3-4534-ADC0-06A519C8CE5F}" presName="Plus" presStyleLbl="alignNode1" presStyleIdx="0" presStyleCnt="2"/>
      <dgm:spPr/>
    </dgm:pt>
    <dgm:pt modelId="{065947BF-8C0F-4FDC-B798-397D2886CE42}" type="pres">
      <dgm:prSet presAssocID="{A77A0624-6AC3-4534-ADC0-06A519C8CE5F}" presName="Minus" presStyleLbl="alignNode1" presStyleIdx="1" presStyleCnt="2"/>
      <dgm:spPr/>
    </dgm:pt>
    <dgm:pt modelId="{438D6C48-B92D-44D6-B670-C0EF4048AD4E}" type="pres">
      <dgm:prSet presAssocID="{A77A0624-6AC3-4534-ADC0-06A519C8CE5F}" presName="Divider" presStyleLbl="parChTrans1D1" presStyleIdx="0" presStyleCnt="1"/>
      <dgm:spPr/>
    </dgm:pt>
  </dgm:ptLst>
  <dgm:cxnLst>
    <dgm:cxn modelId="{78EB7688-A764-457F-B44A-7B3C0900955F}" type="presOf" srcId="{FA6B487B-F3D7-4AC8-84F4-00ACE0400EE1}" destId="{9C9EAF47-877A-4F40-AAA2-8136CD034814}" srcOrd="0" destOrd="0" presId="urn:microsoft.com/office/officeart/2009/3/layout/PlusandMinus"/>
    <dgm:cxn modelId="{194E3381-3AA4-47FF-A98A-57DDBDDEE5CE}" type="presOf" srcId="{A77A0624-6AC3-4534-ADC0-06A519C8CE5F}" destId="{0C6D5C19-4193-4D4D-91A6-AD519DF777F2}" srcOrd="0" destOrd="0" presId="urn:microsoft.com/office/officeart/2009/3/layout/PlusandMinus"/>
    <dgm:cxn modelId="{5DA293B7-2265-4B66-9B01-22E7B01A74F6}" srcId="{A77A0624-6AC3-4534-ADC0-06A519C8CE5F}" destId="{FA6B487B-F3D7-4AC8-84F4-00ACE0400EE1}" srcOrd="1" destOrd="0" parTransId="{CDBD9794-2EC2-4001-9E6D-41DDD2C244FF}" sibTransId="{E2AE8290-34E2-4C42-BF58-C0A6031C641F}"/>
    <dgm:cxn modelId="{46DA991D-5A5F-4F3E-BD5F-12FD58D902A1}" srcId="{A77A0624-6AC3-4534-ADC0-06A519C8CE5F}" destId="{2F5E9A02-4BDC-4F6D-A537-656797A1BB0D}" srcOrd="0" destOrd="0" parTransId="{C6F9C684-1534-4975-891A-EC5322FC7E3D}" sibTransId="{742430A0-ACA8-4AF2-BAF6-D76D74AB963B}"/>
    <dgm:cxn modelId="{B994D92B-415A-4965-ADC4-8C3E0414FBBE}" type="presOf" srcId="{2F5E9A02-4BDC-4F6D-A537-656797A1BB0D}" destId="{A9F654CD-72C5-4B77-9BFE-B3775B708B57}" srcOrd="0" destOrd="0" presId="urn:microsoft.com/office/officeart/2009/3/layout/PlusandMinus"/>
    <dgm:cxn modelId="{3C0EFB4F-A8B8-4059-B5A9-199FDD4E31C4}" type="presParOf" srcId="{0C6D5C19-4193-4D4D-91A6-AD519DF777F2}" destId="{79DEB862-67B3-4537-A772-73EAF5699388}" srcOrd="0" destOrd="0" presId="urn:microsoft.com/office/officeart/2009/3/layout/PlusandMinus"/>
    <dgm:cxn modelId="{D8152F79-655F-42E6-945B-D12E14648CF2}" type="presParOf" srcId="{0C6D5C19-4193-4D4D-91A6-AD519DF777F2}" destId="{A9F654CD-72C5-4B77-9BFE-B3775B708B57}" srcOrd="1" destOrd="0" presId="urn:microsoft.com/office/officeart/2009/3/layout/PlusandMinus"/>
    <dgm:cxn modelId="{F5048B35-EC33-4E41-8FDA-CE6C70B2D482}" type="presParOf" srcId="{0C6D5C19-4193-4D4D-91A6-AD519DF777F2}" destId="{9C9EAF47-877A-4F40-AAA2-8136CD034814}" srcOrd="2" destOrd="0" presId="urn:microsoft.com/office/officeart/2009/3/layout/PlusandMinus"/>
    <dgm:cxn modelId="{0B3FF87E-60D0-49C5-BD92-CAF0E0DFAB2D}" type="presParOf" srcId="{0C6D5C19-4193-4D4D-91A6-AD519DF777F2}" destId="{D0CB2C55-28BC-4E57-8C02-A6D7F37402ED}" srcOrd="3" destOrd="0" presId="urn:microsoft.com/office/officeart/2009/3/layout/PlusandMinus"/>
    <dgm:cxn modelId="{F37F3070-1AF4-48C3-B525-C984415D8EEC}" type="presParOf" srcId="{0C6D5C19-4193-4D4D-91A6-AD519DF777F2}" destId="{065947BF-8C0F-4FDC-B798-397D2886CE42}" srcOrd="4" destOrd="0" presId="urn:microsoft.com/office/officeart/2009/3/layout/PlusandMinus"/>
    <dgm:cxn modelId="{6F992A72-E35A-4DB1-9AC0-3BDFE660ACB5}" type="presParOf" srcId="{0C6D5C19-4193-4D4D-91A6-AD519DF777F2}" destId="{438D6C48-B92D-44D6-B670-C0EF4048AD4E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F4A721-C49A-4AD4-AEA2-E8D31B9F2B50}">
      <dsp:nvSpPr>
        <dsp:cNvPr id="0" name=""/>
        <dsp:cNvSpPr/>
      </dsp:nvSpPr>
      <dsp:spPr>
        <a:xfrm>
          <a:off x="0" y="30193"/>
          <a:ext cx="5314949" cy="725399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bg1"/>
              </a:solidFill>
            </a:rPr>
            <a:t>For sellers</a:t>
          </a:r>
          <a:endParaRPr lang="en-US" sz="3000" kern="1200" dirty="0">
            <a:solidFill>
              <a:schemeClr val="bg1"/>
            </a:solidFill>
          </a:endParaRPr>
        </a:p>
      </dsp:txBody>
      <dsp:txXfrm>
        <a:off x="35411" y="65604"/>
        <a:ext cx="5244127" cy="654577"/>
      </dsp:txXfrm>
    </dsp:sp>
    <dsp:sp modelId="{2EC470CD-CBD8-4E47-9A2C-BF42C47550F0}">
      <dsp:nvSpPr>
        <dsp:cNvPr id="0" name=""/>
        <dsp:cNvSpPr/>
      </dsp:nvSpPr>
      <dsp:spPr>
        <a:xfrm>
          <a:off x="0" y="741283"/>
          <a:ext cx="5314949" cy="802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75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Can we </a:t>
          </a:r>
          <a:r>
            <a:rPr lang="en-US" sz="2300" b="0" i="0" kern="1200" dirty="0" smtClean="0"/>
            <a:t>recruit more staff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Selling it for more profit</a:t>
          </a:r>
          <a:endParaRPr lang="en-US" sz="2300" kern="1200" dirty="0"/>
        </a:p>
      </dsp:txBody>
      <dsp:txXfrm>
        <a:off x="0" y="741283"/>
        <a:ext cx="5314949" cy="802125"/>
      </dsp:txXfrm>
    </dsp:sp>
    <dsp:sp modelId="{F62E38F6-4D29-4E93-B0F7-0A0153916A82}">
      <dsp:nvSpPr>
        <dsp:cNvPr id="0" name=""/>
        <dsp:cNvSpPr/>
      </dsp:nvSpPr>
      <dsp:spPr>
        <a:xfrm>
          <a:off x="0" y="1574017"/>
          <a:ext cx="5314949" cy="716216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bg1"/>
              </a:solidFill>
            </a:rPr>
            <a:t>For Users</a:t>
          </a:r>
          <a:endParaRPr lang="en-US" sz="3000" kern="1200" dirty="0">
            <a:solidFill>
              <a:schemeClr val="bg1"/>
            </a:solidFill>
          </a:endParaRPr>
        </a:p>
      </dsp:txBody>
      <dsp:txXfrm>
        <a:off x="34963" y="1608980"/>
        <a:ext cx="5245023" cy="646290"/>
      </dsp:txXfrm>
    </dsp:sp>
    <dsp:sp modelId="{B5B28A75-339A-449A-8F51-606D98AD0CEA}">
      <dsp:nvSpPr>
        <dsp:cNvPr id="0" name=""/>
        <dsp:cNvSpPr/>
      </dsp:nvSpPr>
      <dsp:spPr>
        <a:xfrm>
          <a:off x="0" y="2275507"/>
          <a:ext cx="5314949" cy="802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75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To buy it or not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300" kern="1200" dirty="0"/>
        </a:p>
      </dsp:txBody>
      <dsp:txXfrm>
        <a:off x="0" y="2275507"/>
        <a:ext cx="5314949" cy="802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DEB862-67B3-4537-A772-73EAF5699388}">
      <dsp:nvSpPr>
        <dsp:cNvPr id="0" name=""/>
        <dsp:cNvSpPr/>
      </dsp:nvSpPr>
      <dsp:spPr>
        <a:xfrm>
          <a:off x="380124" y="817441"/>
          <a:ext cx="3674532" cy="1898976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654CD-72C5-4B77-9BFE-B3775B708B57}">
      <dsp:nvSpPr>
        <dsp:cNvPr id="0" name=""/>
        <dsp:cNvSpPr/>
      </dsp:nvSpPr>
      <dsp:spPr>
        <a:xfrm>
          <a:off x="857405" y="1527674"/>
          <a:ext cx="971399" cy="64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62865" rIns="62865" bIns="62865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bg1"/>
              </a:solidFill>
            </a:rPr>
            <a:t>HIT</a:t>
          </a:r>
          <a:endParaRPr lang="en-US" sz="3300" kern="1200" dirty="0">
            <a:solidFill>
              <a:schemeClr val="bg1"/>
            </a:solidFill>
          </a:endParaRPr>
        </a:p>
      </dsp:txBody>
      <dsp:txXfrm>
        <a:off x="857405" y="1527674"/>
        <a:ext cx="971399" cy="648260"/>
      </dsp:txXfrm>
    </dsp:sp>
    <dsp:sp modelId="{9C9EAF47-877A-4F40-AAA2-8136CD034814}">
      <dsp:nvSpPr>
        <dsp:cNvPr id="0" name=""/>
        <dsp:cNvSpPr/>
      </dsp:nvSpPr>
      <dsp:spPr>
        <a:xfrm>
          <a:off x="2250606" y="1527674"/>
          <a:ext cx="1673692" cy="64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62865" rIns="62865" bIns="62865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bg1"/>
              </a:solidFill>
            </a:rPr>
            <a:t>NOT HIT</a:t>
          </a:r>
          <a:endParaRPr lang="en-US" sz="3300" kern="1200" dirty="0">
            <a:solidFill>
              <a:schemeClr val="bg1"/>
            </a:solidFill>
          </a:endParaRPr>
        </a:p>
      </dsp:txBody>
      <dsp:txXfrm>
        <a:off x="2250606" y="1527674"/>
        <a:ext cx="1673692" cy="648260"/>
      </dsp:txXfrm>
    </dsp:sp>
    <dsp:sp modelId="{D0CB2C55-28BC-4E57-8C02-A6D7F37402ED}">
      <dsp:nvSpPr>
        <dsp:cNvPr id="0" name=""/>
        <dsp:cNvSpPr/>
      </dsp:nvSpPr>
      <dsp:spPr>
        <a:xfrm>
          <a:off x="0" y="437414"/>
          <a:ext cx="718012" cy="718012"/>
        </a:xfrm>
        <a:prstGeom prst="plus">
          <a:avLst>
            <a:gd name="adj" fmla="val 328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947BF-8C0F-4FDC-B798-397D2886CE42}">
      <dsp:nvSpPr>
        <dsp:cNvPr id="0" name=""/>
        <dsp:cNvSpPr/>
      </dsp:nvSpPr>
      <dsp:spPr>
        <a:xfrm>
          <a:off x="3547824" y="695629"/>
          <a:ext cx="675776" cy="2315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D6C48-B92D-44D6-B670-C0EF4048AD4E}">
      <dsp:nvSpPr>
        <dsp:cNvPr id="0" name=""/>
        <dsp:cNvSpPr/>
      </dsp:nvSpPr>
      <dsp:spPr>
        <a:xfrm>
          <a:off x="2217390" y="1043003"/>
          <a:ext cx="422" cy="1551602"/>
        </a:xfrm>
        <a:prstGeom prst="line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28-Sep-22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93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28-Sep-22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28-Sep-22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968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28-Sep-22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1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28-Sep-22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770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28-Sep-22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68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28-Sep-22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3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28-Sep-22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31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28-Sep-22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28-Sep-22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85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28-Sep-22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0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28-Sep-22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9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28-Sep-22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52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28-Sep-22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28-Sep-22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2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28-Sep-22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4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28-Sep-22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9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28-Sep-22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552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55899"/>
            <a:ext cx="8144134" cy="1350879"/>
          </a:xfrm>
        </p:spPr>
        <p:txBody>
          <a:bodyPr/>
          <a:lstStyle/>
          <a:p>
            <a:pPr fontAlgn="base"/>
            <a:r>
              <a:rPr lang="en-US" b="1" dirty="0"/>
              <a:t>Predicting VG hits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Machine Learning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53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834" y="2057702"/>
            <a:ext cx="4669599" cy="468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3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321" y="2184473"/>
            <a:ext cx="9613861" cy="359931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</a:t>
            </a:r>
            <a:r>
              <a:rPr lang="en-US" dirty="0" smtClean="0"/>
              <a:t>reparing </a:t>
            </a:r>
            <a:r>
              <a:rPr lang="en-US" dirty="0"/>
              <a:t>the raw data and making it suitable for a machine learning model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640" y="2968625"/>
            <a:ext cx="8825542" cy="388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6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4"/>
            <a:ext cx="5740400" cy="51568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" r="47891" b="-684"/>
          <a:stretch/>
        </p:blipFill>
        <p:spPr>
          <a:xfrm>
            <a:off x="6591300" y="200024"/>
            <a:ext cx="5392648" cy="51941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574" y="5508625"/>
            <a:ext cx="7845425" cy="130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84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021" y="1676473"/>
            <a:ext cx="9613861" cy="359931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algn="ctr"/>
            <a:r>
              <a:rPr lang="en-US" dirty="0" smtClean="0"/>
              <a:t>I have used logistic regression, as my dependent variable is binary</a:t>
            </a:r>
          </a:p>
          <a:p>
            <a:pPr algn="ctr"/>
            <a:r>
              <a:rPr lang="en-US" dirty="0" smtClean="0"/>
              <a:t>I have used random forest tree also, but logistic regression gives more accuracy than random forest</a:t>
            </a:r>
          </a:p>
        </p:txBody>
      </p:sp>
    </p:spTree>
    <p:extLst>
      <p:ext uri="{BB962C8B-B14F-4D97-AF65-F5344CB8AC3E}">
        <p14:creationId xmlns:p14="http://schemas.microsoft.com/office/powerpoint/2010/main" val="73337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Training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I have trained my model using below line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model = </a:t>
            </a:r>
            <a:r>
              <a:rPr lang="en-US" dirty="0" err="1"/>
              <a:t>LogisticRegression</a:t>
            </a:r>
            <a:r>
              <a:rPr lang="en-US" dirty="0"/>
              <a:t>().fit(</a:t>
            </a:r>
            <a:r>
              <a:rPr lang="en-US" dirty="0" err="1"/>
              <a:t>Xtrain</a:t>
            </a:r>
            <a:r>
              <a:rPr lang="en-US" dirty="0"/>
              <a:t>, </a:t>
            </a:r>
            <a:r>
              <a:rPr lang="en-US" dirty="0" err="1"/>
              <a:t>ytrain</a:t>
            </a:r>
            <a:r>
              <a:rPr lang="en-U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34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Testing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I have </a:t>
            </a:r>
            <a:r>
              <a:rPr lang="en-US" dirty="0" smtClean="0"/>
              <a:t>test </a:t>
            </a:r>
            <a:r>
              <a:rPr lang="en-US" dirty="0"/>
              <a:t>my model using below line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/>
              <a:t>y_pred</a:t>
            </a:r>
            <a:r>
              <a:rPr lang="en-US" dirty="0"/>
              <a:t>=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Xtest</a:t>
            </a:r>
            <a:r>
              <a:rPr lang="en-U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1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Predicted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It gives predicted values of dataset after applying logistic regression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Acuuracy</a:t>
            </a:r>
            <a:r>
              <a:rPr lang="en-US" dirty="0" smtClean="0"/>
              <a:t>: </a:t>
            </a:r>
            <a:r>
              <a:rPr lang="en-US" b="1" dirty="0" smtClean="0"/>
              <a:t>0.87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298" y="3943350"/>
            <a:ext cx="5100602" cy="21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3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25" y="1311275"/>
            <a:ext cx="94297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77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Predicting video game hit can help to sellers to make decisions precisely</a:t>
            </a:r>
          </a:p>
          <a:p>
            <a:pPr marL="0" indent="0" algn="ctr">
              <a:buNone/>
            </a:pPr>
            <a:r>
              <a:rPr lang="en-US" dirty="0" smtClean="0"/>
              <a:t>Using this prediction model we can predict ,video game will hit or not hit with 0.87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1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My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   </a:t>
            </a:r>
            <a:r>
              <a:rPr lang="en-US" dirty="0" err="1" smtClean="0"/>
              <a:t>Name:N.Suvarna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ID no.:s180820</a:t>
            </a:r>
          </a:p>
          <a:p>
            <a:pPr marL="0" indent="0" algn="ctr">
              <a:buNone/>
            </a:pPr>
            <a:r>
              <a:rPr lang="en-US" dirty="0" smtClean="0"/>
              <a:t>Class:CSE-2C</a:t>
            </a:r>
          </a:p>
          <a:p>
            <a:pPr marL="0" indent="0" algn="ctr">
              <a:buNone/>
            </a:pP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account:</a:t>
            </a:r>
            <a:r>
              <a:rPr lang="en-US" dirty="0" err="1"/>
              <a:t>suvarnananabala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531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Predicting VG </a:t>
            </a:r>
            <a:r>
              <a:rPr lang="en-US" b="1" dirty="0" smtClean="0"/>
              <a:t>hits with Logistic Regression</a:t>
            </a:r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4369651" y="2431885"/>
            <a:ext cx="2355850" cy="1655675"/>
          </a:xfrm>
          <a:prstGeom prst="diamond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>
            <a:off x="2349500" y="5159842"/>
            <a:ext cx="2006600" cy="1063157"/>
          </a:xfrm>
          <a:prstGeom prst="parallelogram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6711950" y="5159842"/>
            <a:ext cx="1879600" cy="1091219"/>
          </a:xfrm>
          <a:prstGeom prst="parallelogram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05350" y="3059668"/>
            <a:ext cx="200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Sales&gt;=1</a:t>
            </a:r>
            <a:r>
              <a:rPr lang="en-US" sz="1600" dirty="0" smtClean="0">
                <a:solidFill>
                  <a:schemeClr val="bg1"/>
                </a:solidFill>
              </a:rPr>
              <a:t>Million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59100" y="5477333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Hit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71877" y="5421875"/>
            <a:ext cx="1159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Not Hit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Bent-Up Arrow 9"/>
          <p:cNvSpPr/>
          <p:nvPr/>
        </p:nvSpPr>
        <p:spPr>
          <a:xfrm rot="10800000">
            <a:off x="3031822" y="3087732"/>
            <a:ext cx="1324277" cy="2072110"/>
          </a:xfrm>
          <a:prstGeom prst="bentUpArrow">
            <a:avLst>
              <a:gd name="adj1" fmla="val 22122"/>
              <a:gd name="adj2" fmla="val 24520"/>
              <a:gd name="adj3" fmla="val 2717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ent-Up Arrow 12"/>
          <p:cNvSpPr/>
          <p:nvPr/>
        </p:nvSpPr>
        <p:spPr>
          <a:xfrm rot="10800000" flipH="1">
            <a:off x="6725500" y="3087732"/>
            <a:ext cx="1389799" cy="2072110"/>
          </a:xfrm>
          <a:prstGeom prst="bentUpArrow">
            <a:avLst>
              <a:gd name="adj1" fmla="val 22122"/>
              <a:gd name="adj2" fmla="val 25000"/>
              <a:gd name="adj3" fmla="val 2813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194050" y="3313859"/>
            <a:ext cx="35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850" y="3332730"/>
            <a:ext cx="35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FALSE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6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65928"/>
            <a:ext cx="9613861" cy="1080938"/>
          </a:xfrm>
        </p:spPr>
        <p:txBody>
          <a:bodyPr/>
          <a:lstStyle/>
          <a:p>
            <a:pPr algn="ctr"/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9720" y="2895673"/>
            <a:ext cx="9613861" cy="359931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Logistic </a:t>
            </a:r>
            <a:r>
              <a:rPr lang="en-US" dirty="0"/>
              <a:t>Regression is used when the dependent variable(target) is categorical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/>
              <a:t>Logistic regression is useful when the response variable is binary but the explanatory </a:t>
            </a:r>
            <a:r>
              <a:rPr lang="en-US" dirty="0" err="1" smtClean="0"/>
              <a:t>variabes</a:t>
            </a:r>
            <a:r>
              <a:rPr lang="en-US" dirty="0"/>
              <a:t> are continuous.</a:t>
            </a:r>
          </a:p>
        </p:txBody>
      </p:sp>
    </p:spTree>
    <p:extLst>
      <p:ext uri="{BB962C8B-B14F-4D97-AF65-F5344CB8AC3E}">
        <p14:creationId xmlns:p14="http://schemas.microsoft.com/office/powerpoint/2010/main" val="20894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621" y="778628"/>
            <a:ext cx="9613861" cy="1080938"/>
          </a:xfrm>
        </p:spPr>
        <p:txBody>
          <a:bodyPr/>
          <a:lstStyle/>
          <a:p>
            <a:pPr algn="ctr"/>
            <a:r>
              <a:rPr lang="en-US" dirty="0" smtClean="0"/>
              <a:t>How this prediction helps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60163731"/>
              </p:ext>
            </p:extLst>
          </p:nvPr>
        </p:nvGraphicFramePr>
        <p:xfrm>
          <a:off x="3263900" y="2561167"/>
          <a:ext cx="5314950" cy="3077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8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Input values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03363" y="2114226"/>
            <a:ext cx="2997200" cy="84455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03363" y="3224795"/>
            <a:ext cx="2997200" cy="84455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03363" y="4374457"/>
            <a:ext cx="2997200" cy="84455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03363" y="5536285"/>
            <a:ext cx="2997200" cy="84455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3770730" y="3153635"/>
            <a:ext cx="863600" cy="9936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325" y="3361108"/>
            <a:ext cx="750472" cy="513154"/>
          </a:xfrm>
          <a:prstGeom prst="rect">
            <a:avLst/>
          </a:prstGeom>
        </p:spPr>
      </p:pic>
      <p:sp>
        <p:nvSpPr>
          <p:cNvPr id="18" name="Flowchart: Connector 17"/>
          <p:cNvSpPr/>
          <p:nvPr/>
        </p:nvSpPr>
        <p:spPr>
          <a:xfrm>
            <a:off x="3815920" y="2067312"/>
            <a:ext cx="850900" cy="92421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3789093" y="4314577"/>
            <a:ext cx="850900" cy="92421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3808924" y="5496451"/>
            <a:ext cx="850900" cy="92421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351" y="2226006"/>
            <a:ext cx="859473" cy="57298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459" y="5631641"/>
            <a:ext cx="574169" cy="57416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746" y="4539298"/>
            <a:ext cx="731594" cy="3838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78113" y="2351835"/>
            <a:ext cx="16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Platform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78113" y="3462404"/>
            <a:ext cx="16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Genre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78113" y="4592020"/>
            <a:ext cx="16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Publisher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78113" y="5734059"/>
            <a:ext cx="16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Critic score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0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Output values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78238874"/>
              </p:ext>
            </p:extLst>
          </p:nvPr>
        </p:nvGraphicFramePr>
        <p:xfrm>
          <a:off x="3835399" y="2370667"/>
          <a:ext cx="4223601" cy="3153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407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Pandas</a:t>
            </a:r>
          </a:p>
          <a:p>
            <a:r>
              <a:rPr lang="en-US" dirty="0" err="1" smtClean="0"/>
              <a:t>matplotlib.pyplot</a:t>
            </a:r>
            <a:endParaRPr lang="en-US" dirty="0" smtClean="0"/>
          </a:p>
          <a:p>
            <a:r>
              <a:rPr lang="en-US" dirty="0" err="1" smtClean="0"/>
              <a:t>Seaborn</a:t>
            </a:r>
            <a:endParaRPr lang="en-US" dirty="0" smtClean="0"/>
          </a:p>
          <a:p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 smtClean="0"/>
              <a:t>train_test_split</a:t>
            </a:r>
            <a:endParaRPr lang="en-US" dirty="0" smtClean="0"/>
          </a:p>
          <a:p>
            <a:r>
              <a:rPr lang="en-US" dirty="0"/>
              <a:t>from </a:t>
            </a:r>
            <a:r>
              <a:rPr lang="en-US" dirty="0" err="1"/>
              <a:t>sklearn.ensemble</a:t>
            </a:r>
            <a:r>
              <a:rPr lang="en-US" dirty="0"/>
              <a:t> import </a:t>
            </a:r>
            <a:r>
              <a:rPr lang="en-US" dirty="0" err="1"/>
              <a:t>RandomForestClassifier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LogisticRegression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classification_report</a:t>
            </a:r>
            <a:endParaRPr lang="en-US" dirty="0"/>
          </a:p>
          <a:p>
            <a:r>
              <a:rPr lang="en-US" dirty="0"/>
              <a:t>from pandas import </a:t>
            </a:r>
            <a:r>
              <a:rPr lang="en-US" dirty="0" err="1" smtClean="0"/>
              <a:t>get_dummies</a:t>
            </a:r>
            <a:endParaRPr lang="en-US" dirty="0" smtClean="0"/>
          </a:p>
          <a:p>
            <a:r>
              <a:rPr lang="en-US"/>
              <a:t>import 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88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01671" y="4354900"/>
            <a:ext cx="1487974" cy="1036326"/>
            <a:chOff x="694635" y="2417870"/>
            <a:chExt cx="1487974" cy="1036326"/>
          </a:xfrm>
        </p:grpSpPr>
        <p:sp>
          <p:nvSpPr>
            <p:cNvPr id="10" name="Rounded Rectangle 9"/>
            <p:cNvSpPr/>
            <p:nvPr/>
          </p:nvSpPr>
          <p:spPr>
            <a:xfrm>
              <a:off x="702075" y="2417870"/>
              <a:ext cx="1480534" cy="1036326"/>
            </a:xfrm>
            <a:prstGeom prst="roundRect">
              <a:avLst>
                <a:gd name="adj" fmla="val 16670"/>
              </a:avLst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694635" y="2417870"/>
              <a:ext cx="1379338" cy="9351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71574" y="5535625"/>
            <a:ext cx="1480534" cy="1036326"/>
            <a:chOff x="644037" y="2367272"/>
            <a:chExt cx="1480534" cy="1036326"/>
          </a:xfrm>
        </p:grpSpPr>
        <p:sp>
          <p:nvSpPr>
            <p:cNvPr id="13" name="Rounded Rectangle 12"/>
            <p:cNvSpPr/>
            <p:nvPr/>
          </p:nvSpPr>
          <p:spPr>
            <a:xfrm>
              <a:off x="644037" y="2367272"/>
              <a:ext cx="1480534" cy="1036326"/>
            </a:xfrm>
            <a:prstGeom prst="roundRect">
              <a:avLst>
                <a:gd name="adj" fmla="val 16670"/>
              </a:avLst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694635" y="2417870"/>
              <a:ext cx="1379338" cy="9351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00" kern="12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116988" y="585159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Data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914166" y="1158044"/>
            <a:ext cx="1480534" cy="1036326"/>
            <a:chOff x="644037" y="2367272"/>
            <a:chExt cx="1480534" cy="1036326"/>
          </a:xfrm>
        </p:grpSpPr>
        <p:sp>
          <p:nvSpPr>
            <p:cNvPr id="29" name="Rounded Rectangle 28"/>
            <p:cNvSpPr/>
            <p:nvPr/>
          </p:nvSpPr>
          <p:spPr>
            <a:xfrm>
              <a:off x="644037" y="2367272"/>
              <a:ext cx="1480534" cy="1036326"/>
            </a:xfrm>
            <a:prstGeom prst="roundRect">
              <a:avLst>
                <a:gd name="adj" fmla="val 16670"/>
              </a:avLst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Rounded Rectangle 4"/>
            <p:cNvSpPr/>
            <p:nvPr/>
          </p:nvSpPr>
          <p:spPr>
            <a:xfrm>
              <a:off x="694635" y="2417870"/>
              <a:ext cx="1379338" cy="9351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00" kern="12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254712" y="2194370"/>
            <a:ext cx="1480534" cy="1036326"/>
            <a:chOff x="644037" y="2367272"/>
            <a:chExt cx="1480534" cy="1036326"/>
          </a:xfrm>
        </p:grpSpPr>
        <p:sp>
          <p:nvSpPr>
            <p:cNvPr id="32" name="Rounded Rectangle 31"/>
            <p:cNvSpPr/>
            <p:nvPr/>
          </p:nvSpPr>
          <p:spPr>
            <a:xfrm>
              <a:off x="644037" y="2367272"/>
              <a:ext cx="1480534" cy="1036326"/>
            </a:xfrm>
            <a:prstGeom prst="roundRect">
              <a:avLst>
                <a:gd name="adj" fmla="val 16670"/>
              </a:avLst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Rounded Rectangle 4"/>
            <p:cNvSpPr/>
            <p:nvPr/>
          </p:nvSpPr>
          <p:spPr>
            <a:xfrm>
              <a:off x="694635" y="2417870"/>
              <a:ext cx="1379338" cy="9351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00" kern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641011" y="3242030"/>
            <a:ext cx="1480534" cy="1036326"/>
            <a:chOff x="644037" y="2367272"/>
            <a:chExt cx="1480534" cy="1036326"/>
          </a:xfrm>
        </p:grpSpPr>
        <p:sp>
          <p:nvSpPr>
            <p:cNvPr id="35" name="Rounded Rectangle 34"/>
            <p:cNvSpPr/>
            <p:nvPr/>
          </p:nvSpPr>
          <p:spPr>
            <a:xfrm>
              <a:off x="644037" y="2367272"/>
              <a:ext cx="1480534" cy="1036326"/>
            </a:xfrm>
            <a:prstGeom prst="roundRect">
              <a:avLst>
                <a:gd name="adj" fmla="val 16670"/>
              </a:avLst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Rounded Rectangle 4"/>
            <p:cNvSpPr/>
            <p:nvPr/>
          </p:nvSpPr>
          <p:spPr>
            <a:xfrm>
              <a:off x="694635" y="2417870"/>
              <a:ext cx="1379338" cy="9351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00" kern="1200" dirty="0"/>
            </a:p>
          </p:txBody>
        </p:sp>
      </p:grpSp>
      <p:sp>
        <p:nvSpPr>
          <p:cNvPr id="38" name="Bent-Up Arrow 37"/>
          <p:cNvSpPr/>
          <p:nvPr/>
        </p:nvSpPr>
        <p:spPr>
          <a:xfrm>
            <a:off x="6823901" y="2256171"/>
            <a:ext cx="846899" cy="779527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1"/>
          </a:solidFill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dk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1" name="TextBox 40"/>
          <p:cNvSpPr txBox="1"/>
          <p:nvPr/>
        </p:nvSpPr>
        <p:spPr>
          <a:xfrm>
            <a:off x="7095401" y="1255774"/>
            <a:ext cx="1079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Testing data set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69262" y="3420303"/>
            <a:ext cx="1379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Prediction models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72788" y="2385862"/>
            <a:ext cx="1044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Training Data set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22054" y="4453996"/>
            <a:ext cx="164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Data </a:t>
            </a:r>
          </a:p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Pre-processor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8551930" y="78155"/>
            <a:ext cx="1480534" cy="1036326"/>
            <a:chOff x="644037" y="2367272"/>
            <a:chExt cx="1480534" cy="1036326"/>
          </a:xfrm>
        </p:grpSpPr>
        <p:sp>
          <p:nvSpPr>
            <p:cNvPr id="46" name="Rounded Rectangle 45"/>
            <p:cNvSpPr/>
            <p:nvPr/>
          </p:nvSpPr>
          <p:spPr>
            <a:xfrm>
              <a:off x="644037" y="2367272"/>
              <a:ext cx="1480534" cy="1036326"/>
            </a:xfrm>
            <a:prstGeom prst="roundRect">
              <a:avLst>
                <a:gd name="adj" fmla="val 16670"/>
              </a:avLst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Rounded Rectangle 4"/>
            <p:cNvSpPr/>
            <p:nvPr/>
          </p:nvSpPr>
          <p:spPr>
            <a:xfrm>
              <a:off x="694635" y="2417870"/>
              <a:ext cx="1379338" cy="9351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00" kern="1200" dirty="0"/>
            </a:p>
          </p:txBody>
        </p:sp>
      </p:grpSp>
      <p:sp>
        <p:nvSpPr>
          <p:cNvPr id="49" name="Bent-Up Arrow 48"/>
          <p:cNvSpPr/>
          <p:nvPr/>
        </p:nvSpPr>
        <p:spPr>
          <a:xfrm>
            <a:off x="8445298" y="1114481"/>
            <a:ext cx="846899" cy="779527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1"/>
          </a:solidFill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dk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0" name="Bent-Up Arrow 49"/>
          <p:cNvSpPr/>
          <p:nvPr/>
        </p:nvSpPr>
        <p:spPr>
          <a:xfrm>
            <a:off x="5198678" y="3223685"/>
            <a:ext cx="846899" cy="779527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1"/>
          </a:solidFill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dk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1" name="Bent-Up Arrow 50"/>
          <p:cNvSpPr/>
          <p:nvPr/>
        </p:nvSpPr>
        <p:spPr>
          <a:xfrm>
            <a:off x="3627745" y="4278356"/>
            <a:ext cx="846899" cy="779527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1"/>
          </a:solidFill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dk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2" name="Bent-Up Arrow 51"/>
          <p:cNvSpPr/>
          <p:nvPr/>
        </p:nvSpPr>
        <p:spPr>
          <a:xfrm>
            <a:off x="2164808" y="5389126"/>
            <a:ext cx="846899" cy="779527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1"/>
          </a:solidFill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dk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3" name="TextBox 52"/>
          <p:cNvSpPr txBox="1"/>
          <p:nvPr/>
        </p:nvSpPr>
        <p:spPr>
          <a:xfrm>
            <a:off x="8591152" y="273153"/>
            <a:ext cx="138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Predicted outcome</a:t>
            </a:r>
          </a:p>
        </p:txBody>
      </p:sp>
    </p:spTree>
    <p:extLst>
      <p:ext uri="{BB962C8B-B14F-4D97-AF65-F5344CB8AC3E}">
        <p14:creationId xmlns:p14="http://schemas.microsoft.com/office/powerpoint/2010/main" val="364569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683</TotalTime>
  <Words>249</Words>
  <Application>Microsoft Office PowerPoint</Application>
  <PresentationFormat>Widescreen</PresentationFormat>
  <Paragraphs>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Trebuchet MS</vt:lpstr>
      <vt:lpstr>Berlin</vt:lpstr>
      <vt:lpstr>Predicting VG hits</vt:lpstr>
      <vt:lpstr>My Details</vt:lpstr>
      <vt:lpstr>Predicting VG hits with Logistic Regression</vt:lpstr>
      <vt:lpstr>Logistic Regression</vt:lpstr>
      <vt:lpstr>How this prediction helps</vt:lpstr>
      <vt:lpstr>Input values</vt:lpstr>
      <vt:lpstr>Output values</vt:lpstr>
      <vt:lpstr>Libraries used</vt:lpstr>
      <vt:lpstr>PowerPoint Presentation</vt:lpstr>
      <vt:lpstr>DATA</vt:lpstr>
      <vt:lpstr>Data Pre-processing</vt:lpstr>
      <vt:lpstr>PowerPoint Presentation</vt:lpstr>
      <vt:lpstr>Prediction model</vt:lpstr>
      <vt:lpstr>Training data set</vt:lpstr>
      <vt:lpstr>Testing data set</vt:lpstr>
      <vt:lpstr>Predicted outcome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VG hits</dc:title>
  <dc:creator>Windows User</dc:creator>
  <cp:lastModifiedBy>Windows User</cp:lastModifiedBy>
  <cp:revision>42</cp:revision>
  <dcterms:created xsi:type="dcterms:W3CDTF">2022-09-20T16:05:06Z</dcterms:created>
  <dcterms:modified xsi:type="dcterms:W3CDTF">2022-09-28T00:16:29Z</dcterms:modified>
</cp:coreProperties>
</file>