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AE3BD2-1A45-4D22-BA15-21B8A2C31438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1E6EA4-989A-4231-9227-144AAA65AEBA}">
      <dgm:prSet/>
      <dgm:spPr/>
      <dgm:t>
        <a:bodyPr/>
        <a:lstStyle/>
        <a:p>
          <a:pPr rtl="0"/>
          <a:r>
            <a:rPr lang="en-IN" b="1" i="1" dirty="0" smtClean="0"/>
            <a:t>PROJECT NAME :- Employee Future Prediction</a:t>
          </a:r>
          <a:r>
            <a:rPr lang="en-IN" b="1" i="0" dirty="0" smtClean="0"/>
            <a:t/>
          </a:r>
          <a:br>
            <a:rPr lang="en-IN" b="1" i="0" dirty="0" smtClean="0"/>
          </a:br>
          <a:endParaRPr lang="en-IN" dirty="0"/>
        </a:p>
      </dgm:t>
    </dgm:pt>
    <dgm:pt modelId="{E0CF27AE-2679-4F9F-B26C-B607E54134A0}" type="parTrans" cxnId="{E9410AD0-7A84-4315-9919-100383639348}">
      <dgm:prSet/>
      <dgm:spPr/>
      <dgm:t>
        <a:bodyPr/>
        <a:lstStyle/>
        <a:p>
          <a:endParaRPr lang="en-US"/>
        </a:p>
      </dgm:t>
    </dgm:pt>
    <dgm:pt modelId="{11FC2E85-66EA-43FC-9012-DB8DA85F07D4}" type="sibTrans" cxnId="{E9410AD0-7A84-4315-9919-100383639348}">
      <dgm:prSet/>
      <dgm:spPr/>
      <dgm:t>
        <a:bodyPr/>
        <a:lstStyle/>
        <a:p>
          <a:endParaRPr lang="en-US"/>
        </a:p>
      </dgm:t>
    </dgm:pt>
    <dgm:pt modelId="{2E05F560-3F4F-4F4A-9613-33F713FD3473}" type="pres">
      <dgm:prSet presAssocID="{ECAE3BD2-1A45-4D22-BA15-21B8A2C31438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13370B7-A682-4BB7-BB65-5A62EE80D80D}" type="pres">
      <dgm:prSet presAssocID="{291E6EA4-989A-4231-9227-144AAA65AEBA}" presName="circle1" presStyleLbl="node1" presStyleIdx="0" presStyleCnt="1"/>
      <dgm:spPr/>
    </dgm:pt>
    <dgm:pt modelId="{A791F399-258A-4D3F-8AD2-C8F80CE194A1}" type="pres">
      <dgm:prSet presAssocID="{291E6EA4-989A-4231-9227-144AAA65AEBA}" presName="space" presStyleCnt="0"/>
      <dgm:spPr/>
    </dgm:pt>
    <dgm:pt modelId="{3710E3E7-6C45-43E4-8A43-275C1A78E031}" type="pres">
      <dgm:prSet presAssocID="{291E6EA4-989A-4231-9227-144AAA65AEBA}" presName="rect1" presStyleLbl="alignAcc1" presStyleIdx="0" presStyleCnt="1"/>
      <dgm:spPr/>
      <dgm:t>
        <a:bodyPr/>
        <a:lstStyle/>
        <a:p>
          <a:endParaRPr lang="en-US"/>
        </a:p>
      </dgm:t>
    </dgm:pt>
    <dgm:pt modelId="{35C67046-4619-4985-8B1B-0CCDA0ACE6E7}" type="pres">
      <dgm:prSet presAssocID="{291E6EA4-989A-4231-9227-144AAA65AEBA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D7790B-DD6F-4486-B269-07B2155D8ACB}" type="presOf" srcId="{ECAE3BD2-1A45-4D22-BA15-21B8A2C31438}" destId="{2E05F560-3F4F-4F4A-9613-33F713FD3473}" srcOrd="0" destOrd="0" presId="urn:microsoft.com/office/officeart/2005/8/layout/target3"/>
    <dgm:cxn modelId="{E9410AD0-7A84-4315-9919-100383639348}" srcId="{ECAE3BD2-1A45-4D22-BA15-21B8A2C31438}" destId="{291E6EA4-989A-4231-9227-144AAA65AEBA}" srcOrd="0" destOrd="0" parTransId="{E0CF27AE-2679-4F9F-B26C-B607E54134A0}" sibTransId="{11FC2E85-66EA-43FC-9012-DB8DA85F07D4}"/>
    <dgm:cxn modelId="{BB840BBC-32E5-49AE-B998-287FC0893C09}" type="presOf" srcId="{291E6EA4-989A-4231-9227-144AAA65AEBA}" destId="{3710E3E7-6C45-43E4-8A43-275C1A78E031}" srcOrd="0" destOrd="0" presId="urn:microsoft.com/office/officeart/2005/8/layout/target3"/>
    <dgm:cxn modelId="{4BE852BC-6523-4905-A76D-2BC47E744A32}" type="presOf" srcId="{291E6EA4-989A-4231-9227-144AAA65AEBA}" destId="{35C67046-4619-4985-8B1B-0CCDA0ACE6E7}" srcOrd="1" destOrd="0" presId="urn:microsoft.com/office/officeart/2005/8/layout/target3"/>
    <dgm:cxn modelId="{B529628F-DE26-4203-9A41-504427B4AC24}" type="presParOf" srcId="{2E05F560-3F4F-4F4A-9613-33F713FD3473}" destId="{813370B7-A682-4BB7-BB65-5A62EE80D80D}" srcOrd="0" destOrd="0" presId="urn:microsoft.com/office/officeart/2005/8/layout/target3"/>
    <dgm:cxn modelId="{8939E229-6EAE-4920-9103-1D575273C4A7}" type="presParOf" srcId="{2E05F560-3F4F-4F4A-9613-33F713FD3473}" destId="{A791F399-258A-4D3F-8AD2-C8F80CE194A1}" srcOrd="1" destOrd="0" presId="urn:microsoft.com/office/officeart/2005/8/layout/target3"/>
    <dgm:cxn modelId="{1625F815-6A5F-4D96-A08A-07C4AF38F34B}" type="presParOf" srcId="{2E05F560-3F4F-4F4A-9613-33F713FD3473}" destId="{3710E3E7-6C45-43E4-8A43-275C1A78E031}" srcOrd="2" destOrd="0" presId="urn:microsoft.com/office/officeart/2005/8/layout/target3"/>
    <dgm:cxn modelId="{4B830FEC-9AD2-4F89-A3CD-2826FD6C1BC7}" type="presParOf" srcId="{2E05F560-3F4F-4F4A-9613-33F713FD3473}" destId="{35C67046-4619-4985-8B1B-0CCDA0ACE6E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3370B7-A682-4BB7-BB65-5A62EE80D80D}">
      <dsp:nvSpPr>
        <dsp:cNvPr id="0" name=""/>
        <dsp:cNvSpPr/>
      </dsp:nvSpPr>
      <dsp:spPr>
        <a:xfrm>
          <a:off x="0" y="0"/>
          <a:ext cx="2541431" cy="254143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0E3E7-6C45-43E4-8A43-275C1A78E031}">
      <dsp:nvSpPr>
        <dsp:cNvPr id="0" name=""/>
        <dsp:cNvSpPr/>
      </dsp:nvSpPr>
      <dsp:spPr>
        <a:xfrm>
          <a:off x="1270715" y="0"/>
          <a:ext cx="8562004" cy="254143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ctr" defTabSz="2355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300" b="1" i="1" kern="1200" dirty="0" smtClean="0"/>
            <a:t>PROJECT NAME :- Employee Future Prediction</a:t>
          </a:r>
          <a:r>
            <a:rPr lang="en-IN" sz="5300" b="1" i="0" kern="1200" dirty="0" smtClean="0"/>
            <a:t/>
          </a:r>
          <a:br>
            <a:rPr lang="en-IN" sz="5300" b="1" i="0" kern="1200" dirty="0" smtClean="0"/>
          </a:br>
          <a:endParaRPr lang="en-IN" sz="5300" kern="1200" dirty="0"/>
        </a:p>
      </dsp:txBody>
      <dsp:txXfrm>
        <a:off x="1270715" y="0"/>
        <a:ext cx="8562004" cy="2541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ournals.sagepub.com/doi/full/10.1177/0972262918821221#bibr27-097226291882122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637399"/>
              </p:ext>
            </p:extLst>
          </p:nvPr>
        </p:nvGraphicFramePr>
        <p:xfrm>
          <a:off x="844063" y="819883"/>
          <a:ext cx="9832720" cy="2541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2400" b="1" cap="none" dirty="0" smtClean="0"/>
              <a:t>                                                     ---Name:-</a:t>
            </a:r>
            <a:r>
              <a:rPr lang="en-IN" sz="2400" b="1" i="1" cap="none" dirty="0" smtClean="0"/>
              <a:t>Suvarna Nimonkar</a:t>
            </a:r>
          </a:p>
          <a:p>
            <a:r>
              <a:rPr lang="en-IN" sz="2400" b="1" i="1" cap="none" dirty="0" smtClean="0"/>
              <a:t>                                                                 (Batch:-PGA-34)</a:t>
            </a:r>
            <a:endParaRPr lang="en-IN" sz="2400" b="1" i="1" cap="none" dirty="0"/>
          </a:p>
        </p:txBody>
      </p:sp>
    </p:spTree>
    <p:extLst>
      <p:ext uri="{BB962C8B-B14F-4D97-AF65-F5344CB8AC3E}">
        <p14:creationId xmlns:p14="http://schemas.microsoft.com/office/powerpoint/2010/main" val="424647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1" dirty="0" smtClean="0">
                <a:solidFill>
                  <a:schemeClr val="accent1">
                    <a:lumMod val="75000"/>
                  </a:schemeClr>
                </a:solidFill>
              </a:rPr>
              <a:t>Conclusion :-</a:t>
            </a:r>
            <a:endParaRPr lang="en-IN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398629" y="1965158"/>
            <a:ext cx="5641748" cy="53633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EDA</a:t>
            </a:r>
            <a:endParaRPr lang="en-IN" sz="2400" b="1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66054" y="3052740"/>
            <a:ext cx="5574323" cy="53633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endParaRPr lang="en-IN" sz="1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66054" y="4256766"/>
            <a:ext cx="5574323" cy="50995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 Influence Variable are</a:t>
            </a:r>
            <a:endParaRPr lang="en-IN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7098" y="4879703"/>
            <a:ext cx="152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Joining Year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7098" y="5177352"/>
            <a:ext cx="803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city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7098" y="5475001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Gender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47239" y="490035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Education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66054" y="3586178"/>
            <a:ext cx="4575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We are able to Predict accurate 84% Accuracy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66054" y="3846134"/>
            <a:ext cx="2117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Model is Good fit</a:t>
            </a:r>
          </a:p>
        </p:txBody>
      </p:sp>
      <p:sp>
        <p:nvSpPr>
          <p:cNvPr id="3" name="Rectangle 2"/>
          <p:cNvSpPr/>
          <p:nvPr/>
        </p:nvSpPr>
        <p:spPr>
          <a:xfrm>
            <a:off x="3466054" y="2619813"/>
            <a:ext cx="3927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34.4% Employee leave the Company.</a:t>
            </a:r>
          </a:p>
        </p:txBody>
      </p:sp>
    </p:spTree>
    <p:extLst>
      <p:ext uri="{BB962C8B-B14F-4D97-AF65-F5344CB8AC3E}">
        <p14:creationId xmlns:p14="http://schemas.microsoft.com/office/powerpoint/2010/main" val="379316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1" dirty="0">
                <a:solidFill>
                  <a:schemeClr val="accent1">
                    <a:lumMod val="75000"/>
                  </a:schemeClr>
                </a:solidFill>
              </a:rPr>
              <a:t>Suggestion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Inter"/>
              </a:rPr>
              <a:t>Offer benefits and compensation.</a:t>
            </a:r>
            <a:endParaRPr lang="en-US" dirty="0"/>
          </a:p>
          <a:p>
            <a:pPr lvl="0"/>
            <a:r>
              <a:rPr lang="en-US" dirty="0">
                <a:latin typeface="Inter"/>
              </a:rPr>
              <a:t>Offer </a:t>
            </a:r>
            <a:r>
              <a:rPr lang="en-US" dirty="0" smtClean="0">
                <a:latin typeface="Inter"/>
              </a:rPr>
              <a:t>flexibility</a:t>
            </a:r>
          </a:p>
          <a:p>
            <a:pPr lvl="0"/>
            <a:r>
              <a:rPr lang="en-US" dirty="0"/>
              <a:t>Salary Prior One day </a:t>
            </a:r>
          </a:p>
          <a:p>
            <a:pPr lvl="0"/>
            <a:r>
              <a:rPr lang="en-US" dirty="0" smtClean="0"/>
              <a:t>Increase the Salary of Employee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4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40877" y="2048579"/>
            <a:ext cx="8299938" cy="1107996"/>
          </a:xfrm>
          <a:prstGeom prst="rect">
            <a:avLst/>
          </a:prstGeom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Lef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r>
              <a:rPr lang="en-IN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….!!!</a:t>
            </a:r>
            <a:endParaRPr lang="en-IN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078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i="1" dirty="0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en-IN" sz="4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en-US" dirty="0" smtClean="0"/>
              <a:t>uild </a:t>
            </a:r>
            <a:r>
              <a:rPr lang="en-US" dirty="0"/>
              <a:t>a predictive model that predicts the prospects of future and present employee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revenue of this industry was estimated at approximately US$130 billion in 2015–2016 and contributes to 7.7 per cent of the country’s GDP. </a:t>
            </a:r>
          </a:p>
          <a:p>
            <a:r>
              <a:rPr lang="en-US" dirty="0" smtClean="0"/>
              <a:t>The </a:t>
            </a:r>
            <a:r>
              <a:rPr lang="en-US" dirty="0"/>
              <a:t>Indian IT/</a:t>
            </a:r>
            <a:r>
              <a:rPr lang="en-US" dirty="0" err="1"/>
              <a:t>ITeS</a:t>
            </a:r>
            <a:r>
              <a:rPr lang="en-US" dirty="0"/>
              <a:t> industry also contributes towards the economic growth of the nation by employing about 10 million people. </a:t>
            </a:r>
            <a:endParaRPr lang="en-US" dirty="0" smtClean="0"/>
          </a:p>
          <a:p>
            <a:r>
              <a:rPr lang="en-US" dirty="0" smtClean="0"/>
              <a:t>According </a:t>
            </a:r>
            <a:r>
              <a:rPr lang="en-US" dirty="0"/>
              <a:t>to </a:t>
            </a:r>
            <a:r>
              <a:rPr lang="en-US" dirty="0" err="1"/>
              <a:t>Mohapatra</a:t>
            </a:r>
            <a:r>
              <a:rPr lang="en-US" dirty="0"/>
              <a:t> (</a:t>
            </a:r>
            <a:r>
              <a:rPr lang="en-US" u="sng" dirty="0">
                <a:hlinkClick r:id="rId2"/>
              </a:rPr>
              <a:t>2015</a:t>
            </a:r>
            <a:r>
              <a:rPr lang="en-US" dirty="0"/>
              <a:t>), the sector is expected to rise at the rate of 12 per cent–14 per cent in 2016–2017 with </a:t>
            </a:r>
            <a:r>
              <a:rPr lang="en-US" dirty="0" smtClean="0"/>
              <a:t>the </a:t>
            </a:r>
            <a:r>
              <a:rPr lang="en-US" dirty="0"/>
              <a:t>expectations of witnessing annual revenues triple times by the year 2025.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012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Objectives :-</a:t>
            </a:r>
            <a:endParaRPr lang="en-IN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objective of this research work is </a:t>
            </a:r>
            <a:r>
              <a:rPr lang="en-US" b="1" dirty="0"/>
              <a:t>to develop a model that can help to predict whether an employee will leave the company or not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The essential idea is to measure the effectiveness of employee appraisal and satisfaction rates within the company, which can help to reduce the attrition rate of employees.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156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Data Description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:- </a:t>
            </a:r>
            <a:endParaRPr lang="en-IN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02131565"/>
              </p:ext>
            </p:extLst>
          </p:nvPr>
        </p:nvGraphicFramePr>
        <p:xfrm>
          <a:off x="439612" y="2086907"/>
          <a:ext cx="5811718" cy="2975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5859">
                  <a:extLst>
                    <a:ext uri="{9D8B030D-6E8A-4147-A177-3AD203B41FA5}">
                      <a16:colId xmlns:a16="http://schemas.microsoft.com/office/drawing/2014/main" val="562118955"/>
                    </a:ext>
                  </a:extLst>
                </a:gridCol>
                <a:gridCol w="2905859">
                  <a:extLst>
                    <a:ext uri="{9D8B030D-6E8A-4147-A177-3AD203B41FA5}">
                      <a16:colId xmlns:a16="http://schemas.microsoft.com/office/drawing/2014/main" val="2036540233"/>
                    </a:ext>
                  </a:extLst>
                </a:gridCol>
              </a:tblGrid>
              <a:tr h="396701">
                <a:tc>
                  <a:txBody>
                    <a:bodyPr/>
                    <a:lstStyle/>
                    <a:p>
                      <a:r>
                        <a:rPr lang="en-IN" dirty="0" smtClean="0"/>
                        <a:t>Numeric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Categoryical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289214"/>
                  </a:ext>
                </a:extLst>
              </a:tr>
              <a:tr h="396701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 OF JOINING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EDUCATION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015289"/>
                  </a:ext>
                </a:extLst>
              </a:tr>
              <a:tr h="396701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PAYMENT TIER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 OFFICE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21465"/>
                  </a:ext>
                </a:extLst>
              </a:tr>
              <a:tr h="396701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280"/>
                  </a:ext>
                </a:extLst>
              </a:tr>
              <a:tr h="991752">
                <a:tc>
                  <a:txBody>
                    <a:bodyPr/>
                    <a:lstStyle/>
                    <a:p>
                      <a:pPr fontAlgn="base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EXPERIENCE IN CURRENT FIELD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EVERBENCHED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807550"/>
                  </a:ext>
                </a:extLst>
              </a:tr>
              <a:tr h="396701">
                <a:tc>
                  <a:txBody>
                    <a:bodyPr/>
                    <a:lstStyle/>
                    <a:p>
                      <a:pPr fontAlgn="base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LEAVEORNO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365732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sz="4000" b="1" i="1" dirty="0"/>
              <a:t>Source</a:t>
            </a:r>
            <a:r>
              <a:rPr lang="en-US" b="1" dirty="0"/>
              <a:t> :-   Dataset downloaded from Kaggle.com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405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7410" y="702251"/>
            <a:ext cx="52490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Checking Data Types of Variables</a:t>
            </a:r>
            <a:r>
              <a:rPr lang="en-US" b="1" i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Checking Missing Values In The Data</a:t>
            </a:r>
            <a:r>
              <a:rPr lang="en-US" b="1" i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Finding Outliers By Box Whisker Plot</a:t>
            </a:r>
            <a:r>
              <a:rPr lang="en-US" b="1" i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Remove Outliers By Using </a:t>
            </a:r>
            <a:r>
              <a:rPr lang="en-US" b="1" i="1" dirty="0" err="1"/>
              <a:t>Winsorizing</a:t>
            </a:r>
            <a:r>
              <a:rPr lang="en-US" b="1" i="1" dirty="0"/>
              <a:t> </a:t>
            </a:r>
          </a:p>
          <a:p>
            <a:r>
              <a:rPr lang="en-US" b="1" i="1" dirty="0"/>
              <a:t>Technique.</a:t>
            </a:r>
          </a:p>
        </p:txBody>
      </p:sp>
      <p:sp>
        <p:nvSpPr>
          <p:cNvPr id="3" name="Rectangle 2"/>
          <p:cNvSpPr/>
          <p:nvPr/>
        </p:nvSpPr>
        <p:spPr>
          <a:xfrm>
            <a:off x="1628361" y="-10873"/>
            <a:ext cx="62161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Exploratory Data Analysis</a:t>
            </a:r>
            <a:endParaRPr lang="en-IN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64" y="3380957"/>
            <a:ext cx="3345215" cy="26993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218" y="3380957"/>
            <a:ext cx="3345215" cy="2699332"/>
          </a:xfrm>
          <a:prstGeom prst="rect">
            <a:avLst/>
          </a:prstGeom>
        </p:spPr>
      </p:pic>
      <p:sp>
        <p:nvSpPr>
          <p:cNvPr id="7" name="Notched Right Arrow 6"/>
          <p:cNvSpPr/>
          <p:nvPr/>
        </p:nvSpPr>
        <p:spPr>
          <a:xfrm>
            <a:off x="3759314" y="4624754"/>
            <a:ext cx="1406769" cy="38686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395" y="896816"/>
            <a:ext cx="3310605" cy="237863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770305" y="3275449"/>
            <a:ext cx="19730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i="1" dirty="0" smtClean="0">
                <a:solidFill>
                  <a:schemeClr val="accent1">
                    <a:lumMod val="75000"/>
                  </a:schemeClr>
                </a:solidFill>
              </a:rPr>
              <a:t>Null</a:t>
            </a:r>
            <a:r>
              <a:rPr lang="en-IN" b="1" i="1" dirty="0" smtClean="0"/>
              <a:t> </a:t>
            </a:r>
            <a:r>
              <a:rPr lang="en-IN" sz="2800" b="1" i="1" dirty="0" smtClean="0">
                <a:solidFill>
                  <a:schemeClr val="accent1">
                    <a:lumMod val="75000"/>
                  </a:schemeClr>
                </a:solidFill>
              </a:rPr>
              <a:t>Value</a:t>
            </a:r>
            <a:endParaRPr lang="en-IN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31944" y="3011625"/>
            <a:ext cx="1465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i="1" dirty="0">
                <a:solidFill>
                  <a:schemeClr val="accent1">
                    <a:lumMod val="75000"/>
                  </a:schemeClr>
                </a:solidFill>
              </a:rPr>
              <a:t>With outlier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70768" y="3027022"/>
            <a:ext cx="1773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i="1" dirty="0">
                <a:solidFill>
                  <a:schemeClr val="accent1">
                    <a:lumMod val="75000"/>
                  </a:schemeClr>
                </a:solidFill>
              </a:rPr>
              <a:t>Remove Outlier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06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0"/>
            <a:ext cx="5939481" cy="371001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33364" y="1811187"/>
            <a:ext cx="20011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i="1" dirty="0" smtClean="0">
                <a:solidFill>
                  <a:schemeClr val="accent1">
                    <a:lumMod val="75000"/>
                  </a:schemeClr>
                </a:solidFill>
              </a:rPr>
              <a:t>1)Pie </a:t>
            </a:r>
            <a:r>
              <a:rPr lang="en-IN" sz="2800" b="1" i="1" dirty="0">
                <a:solidFill>
                  <a:schemeClr val="accent1">
                    <a:lumMod val="75000"/>
                  </a:schemeClr>
                </a:solidFill>
              </a:rPr>
              <a:t>Chart</a:t>
            </a:r>
          </a:p>
        </p:txBody>
      </p:sp>
      <p:sp>
        <p:nvSpPr>
          <p:cNvPr id="4" name="Rectangle 3"/>
          <p:cNvSpPr/>
          <p:nvPr/>
        </p:nvSpPr>
        <p:spPr>
          <a:xfrm>
            <a:off x="3777762" y="0"/>
            <a:ext cx="4741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i="1" dirty="0">
                <a:solidFill>
                  <a:schemeClr val="accent1">
                    <a:lumMod val="75000"/>
                  </a:schemeClr>
                </a:solidFill>
              </a:rPr>
              <a:t>Data Visualisation</a:t>
            </a:r>
            <a:endParaRPr lang="en-IN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06531" y="1134180"/>
            <a:ext cx="26606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i="1" dirty="0" smtClean="0">
                <a:solidFill>
                  <a:schemeClr val="accent1">
                    <a:lumMod val="75000"/>
                  </a:schemeClr>
                </a:solidFill>
              </a:rPr>
              <a:t>Bad </a:t>
            </a:r>
            <a:r>
              <a:rPr lang="en-IN" sz="2800" b="1" i="1" dirty="0">
                <a:solidFill>
                  <a:schemeClr val="accent1">
                    <a:lumMod val="75000"/>
                  </a:schemeClr>
                </a:solidFill>
              </a:rPr>
              <a:t>Rate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7221558" y="1916668"/>
            <a:ext cx="39270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In pie chart 34.4% bad </a:t>
            </a:r>
            <a:r>
              <a:rPr lang="en-IN" sz="2400" dirty="0" smtClean="0"/>
              <a:t>rate.</a:t>
            </a:r>
            <a:endParaRPr lang="en-IN" sz="2400" dirty="0"/>
          </a:p>
        </p:txBody>
      </p:sp>
      <p:sp>
        <p:nvSpPr>
          <p:cNvPr id="7" name="Rectangle 6"/>
          <p:cNvSpPr/>
          <p:nvPr/>
        </p:nvSpPr>
        <p:spPr>
          <a:xfrm>
            <a:off x="7221558" y="2558405"/>
            <a:ext cx="50586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34.4% Employee leave the Company.</a:t>
            </a:r>
          </a:p>
        </p:txBody>
      </p:sp>
      <p:sp>
        <p:nvSpPr>
          <p:cNvPr id="8" name="Rectangle 7"/>
          <p:cNvSpPr/>
          <p:nvPr/>
        </p:nvSpPr>
        <p:spPr>
          <a:xfrm>
            <a:off x="7221558" y="3200142"/>
            <a:ext cx="48377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66.6% Employee Can not leave </a:t>
            </a:r>
            <a:r>
              <a:rPr lang="en-IN" sz="2400" dirty="0" smtClean="0"/>
              <a:t>the</a:t>
            </a:r>
          </a:p>
          <a:p>
            <a:r>
              <a:rPr lang="en-IN" sz="2400" dirty="0" smtClean="0"/>
              <a:t> </a:t>
            </a:r>
            <a:r>
              <a:rPr lang="en-IN" sz="2400" dirty="0"/>
              <a:t>Company.</a:t>
            </a:r>
          </a:p>
        </p:txBody>
      </p:sp>
    </p:spTree>
    <p:extLst>
      <p:ext uri="{BB962C8B-B14F-4D97-AF65-F5344CB8AC3E}">
        <p14:creationId xmlns:p14="http://schemas.microsoft.com/office/powerpoint/2010/main" val="370375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830" y="1310054"/>
            <a:ext cx="6775763" cy="41521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06528" y="518718"/>
            <a:ext cx="71024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Important Variable And Conclusion - </a:t>
            </a:r>
            <a:endParaRPr lang="en-IN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8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21623" y="1512167"/>
            <a:ext cx="6096000" cy="1477328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IN" b="1" dirty="0"/>
              <a:t>1)The Dataset is Partitioned to Two Subset</a:t>
            </a:r>
            <a:br>
              <a:rPr lang="en-IN" b="1" dirty="0"/>
            </a:br>
            <a:r>
              <a:rPr lang="en-IN" b="1" dirty="0"/>
              <a:t>2)Train Dataset : 70%</a:t>
            </a:r>
            <a:br>
              <a:rPr lang="en-IN" b="1" dirty="0"/>
            </a:br>
            <a:r>
              <a:rPr lang="en-IN" b="1" dirty="0"/>
              <a:t>3)Test Dataset :30%</a:t>
            </a:r>
            <a:br>
              <a:rPr lang="en-IN" b="1" dirty="0"/>
            </a:br>
            <a:r>
              <a:rPr lang="en-IN" b="1" dirty="0"/>
              <a:t>4)Models use the same partitioned data when applicable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787162" y="3615789"/>
            <a:ext cx="6356838" cy="64633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Train </a:t>
            </a:r>
            <a:r>
              <a:rPr lang="en-US" dirty="0" smtClean="0"/>
              <a:t>= </a:t>
            </a:r>
            <a:r>
              <a:rPr lang="en-US" dirty="0"/>
              <a:t>building Model </a:t>
            </a:r>
            <a:br>
              <a:rPr lang="en-US" dirty="0"/>
            </a:br>
            <a:r>
              <a:rPr lang="en-US" dirty="0"/>
              <a:t>Test = Check Performance of Model </a:t>
            </a:r>
          </a:p>
        </p:txBody>
      </p:sp>
      <p:sp>
        <p:nvSpPr>
          <p:cNvPr id="5" name="Rectangle 4"/>
          <p:cNvSpPr/>
          <p:nvPr/>
        </p:nvSpPr>
        <p:spPr>
          <a:xfrm>
            <a:off x="2917581" y="91024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4800" b="1" i="1" dirty="0">
                <a:solidFill>
                  <a:schemeClr val="accent1">
                    <a:lumMod val="75000"/>
                  </a:schemeClr>
                </a:solidFill>
              </a:rPr>
              <a:t>Data Partition</a:t>
            </a:r>
            <a:r>
              <a:rPr lang="en-IN" b="1" i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IN" b="1" i="1" dirty="0">
                <a:solidFill>
                  <a:schemeClr val="accent6">
                    <a:lumMod val="75000"/>
                  </a:schemeClr>
                </a:solidFill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298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i="1" dirty="0">
                <a:solidFill>
                  <a:schemeClr val="accent1">
                    <a:lumMod val="75000"/>
                  </a:schemeClr>
                </a:solidFill>
              </a:rPr>
              <a:t>Model Building</a:t>
            </a:r>
            <a:endParaRPr lang="en-IN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359325"/>
              </p:ext>
            </p:extLst>
          </p:nvPr>
        </p:nvGraphicFramePr>
        <p:xfrm>
          <a:off x="1857172" y="2004643"/>
          <a:ext cx="8792088" cy="257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0696">
                  <a:extLst>
                    <a:ext uri="{9D8B030D-6E8A-4147-A177-3AD203B41FA5}">
                      <a16:colId xmlns:a16="http://schemas.microsoft.com/office/drawing/2014/main" val="3823262050"/>
                    </a:ext>
                  </a:extLst>
                </a:gridCol>
                <a:gridCol w="2930696">
                  <a:extLst>
                    <a:ext uri="{9D8B030D-6E8A-4147-A177-3AD203B41FA5}">
                      <a16:colId xmlns:a16="http://schemas.microsoft.com/office/drawing/2014/main" val="164068467"/>
                    </a:ext>
                  </a:extLst>
                </a:gridCol>
                <a:gridCol w="2930696">
                  <a:extLst>
                    <a:ext uri="{9D8B030D-6E8A-4147-A177-3AD203B41FA5}">
                      <a16:colId xmlns:a16="http://schemas.microsoft.com/office/drawing/2014/main" val="1377534357"/>
                    </a:ext>
                  </a:extLst>
                </a:gridCol>
              </a:tblGrid>
              <a:tr h="50956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Model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/>
                        <a:t>Accuracy of Model(Train)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Accuracy of Model(Test)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649771"/>
                  </a:ext>
                </a:extLst>
              </a:tr>
              <a:tr h="51664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Logistic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70%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73%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140968"/>
                  </a:ext>
                </a:extLst>
              </a:tr>
              <a:tr h="51664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Decision Tree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80%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82%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472238"/>
                  </a:ext>
                </a:extLst>
              </a:tr>
              <a:tr h="51664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Random Forest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80%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82%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858458"/>
                  </a:ext>
                </a:extLst>
              </a:tr>
              <a:tr h="51664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KNN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82%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81%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037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2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924</TotalTime>
  <Words>407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Gill Sans MT</vt:lpstr>
      <vt:lpstr>Inter</vt:lpstr>
      <vt:lpstr>Wingdings</vt:lpstr>
      <vt:lpstr>Gallery</vt:lpstr>
      <vt:lpstr>PowerPoint Presentation</vt:lpstr>
      <vt:lpstr>INTRODUCTION</vt:lpstr>
      <vt:lpstr>Objectives :-</vt:lpstr>
      <vt:lpstr>Data Description :- </vt:lpstr>
      <vt:lpstr>PowerPoint Presentation</vt:lpstr>
      <vt:lpstr>PowerPoint Presentation</vt:lpstr>
      <vt:lpstr>PowerPoint Presentation</vt:lpstr>
      <vt:lpstr>PowerPoint Presentation</vt:lpstr>
      <vt:lpstr>Model Building</vt:lpstr>
      <vt:lpstr>Conclusion :-</vt:lpstr>
      <vt:lpstr>Suggestion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Suvarna Nimonkar</dc:creator>
  <cp:lastModifiedBy>Suvarna Nimonkar</cp:lastModifiedBy>
  <cp:revision>24</cp:revision>
  <dcterms:created xsi:type="dcterms:W3CDTF">2022-12-11T17:27:31Z</dcterms:created>
  <dcterms:modified xsi:type="dcterms:W3CDTF">2022-12-27T17:25:59Z</dcterms:modified>
</cp:coreProperties>
</file>