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753600" cy="7315200"/>
  <p:notesSz cx="6858000" cy="9144000"/>
  <p:embeddedFontLst>
    <p:embeddedFont>
      <p:font typeface="Calibri" pitchFamily="34" charset="0"/>
      <p:regular r:id="rId23"/>
      <p:bold r:id="rId24"/>
      <p:italic r:id="rId25"/>
      <p:boldItalic r:id="rId26"/>
    </p:embeddedFont>
    <p:embeddedFont>
      <p:font typeface="Times New Roman Bold" pitchFamily="18" charset="0"/>
      <p:bold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7" d="100"/>
          <a:sy n="77" d="100"/>
        </p:scale>
        <p:origin x="-1474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13.11.2024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svg"/><Relationship Id="rId5" Type="http://schemas.openxmlformats.org/officeDocument/2006/relationships/image" Target="../media/image22.png"/><Relationship Id="rId4" Type="http://schemas.openxmlformats.org/officeDocument/2006/relationships/image" Target="../media/image27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5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95178" y="-468416"/>
            <a:ext cx="9948778" cy="7783616"/>
          </a:xfrm>
          <a:custGeom>
            <a:avLst/>
            <a:gdLst/>
            <a:ahLst/>
            <a:cxnLst/>
            <a:rect l="l" t="t" r="r" b="b"/>
            <a:pathLst>
              <a:path w="9948778" h="7783616">
                <a:moveTo>
                  <a:pt x="0" y="0"/>
                </a:moveTo>
                <a:lnTo>
                  <a:pt x="9948778" y="0"/>
                </a:lnTo>
                <a:lnTo>
                  <a:pt x="9948778" y="7783616"/>
                </a:lnTo>
                <a:lnTo>
                  <a:pt x="0" y="778361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2618" r="-1261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4072638" y="1185175"/>
            <a:ext cx="2235200" cy="1487424"/>
          </a:xfrm>
          <a:custGeom>
            <a:avLst/>
            <a:gdLst/>
            <a:ahLst/>
            <a:cxnLst/>
            <a:rect l="l" t="t" r="r" b="b"/>
            <a:pathLst>
              <a:path w="2235200" h="1487424">
                <a:moveTo>
                  <a:pt x="0" y="0"/>
                </a:moveTo>
                <a:lnTo>
                  <a:pt x="2235200" y="0"/>
                </a:lnTo>
                <a:lnTo>
                  <a:pt x="2235200" y="1487424"/>
                </a:lnTo>
                <a:lnTo>
                  <a:pt x="0" y="148742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4584197" y="4970965"/>
            <a:ext cx="4263575" cy="1508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60"/>
              </a:lnSpc>
            </a:pPr>
            <a:r>
              <a:rPr lang="en-US" sz="2133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</a:t>
            </a:r>
          </a:p>
          <a:p>
            <a:pPr algn="ctr">
              <a:lnSpc>
                <a:spcPts val="3583"/>
              </a:lnSpc>
            </a:pPr>
            <a:r>
              <a:rPr lang="en-US" sz="2986" b="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Suvashini 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739659" y="3192273"/>
            <a:ext cx="6901158" cy="19649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63"/>
              </a:lnSpc>
            </a:pPr>
            <a:r>
              <a:rPr lang="en-US" sz="4052" b="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Disney+HotStar Data  Analysis</a:t>
            </a:r>
          </a:p>
          <a:p>
            <a:pPr algn="ctr">
              <a:lnSpc>
                <a:spcPts val="4863"/>
              </a:lnSpc>
            </a:pPr>
            <a:r>
              <a:rPr lang="en-US" sz="4052" b="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 </a:t>
            </a:r>
          </a:p>
          <a:p>
            <a:pPr algn="ctr">
              <a:lnSpc>
                <a:spcPts val="4863"/>
              </a:lnSpc>
            </a:pPr>
            <a:endParaRPr lang="en-US" sz="4052" b="1">
              <a:solidFill>
                <a:srgbClr val="FFFFFF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52331" y="1718865"/>
            <a:ext cx="4659053" cy="3219026"/>
          </a:xfrm>
          <a:custGeom>
            <a:avLst/>
            <a:gdLst/>
            <a:ahLst/>
            <a:cxnLst/>
            <a:rect l="l" t="t" r="r" b="b"/>
            <a:pathLst>
              <a:path w="4659053" h="3219026">
                <a:moveTo>
                  <a:pt x="0" y="0"/>
                </a:moveTo>
                <a:lnTo>
                  <a:pt x="4659052" y="0"/>
                </a:lnTo>
                <a:lnTo>
                  <a:pt x="4659052" y="3219026"/>
                </a:lnTo>
                <a:lnTo>
                  <a:pt x="0" y="32190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4455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2019" t="-2732" r="-11318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5748576" y="1823640"/>
            <a:ext cx="3273504" cy="421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304"/>
              </a:lnSpc>
            </a:pPr>
            <a:r>
              <a:rPr lang="en-US" sz="1920" b="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Findings:</a:t>
            </a:r>
          </a:p>
          <a:p>
            <a:pPr marL="219637" lvl="1" indent="-109818" algn="just">
              <a:lnSpc>
                <a:spcPts val="2047"/>
              </a:lnSpc>
              <a:buFont typeface="Arial"/>
              <a:buChar char="•"/>
            </a:pPr>
            <a:r>
              <a:rPr lang="en-US" sz="1706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number of movies in genres like “Drama” and “Comedy” has increased steadily over the years.</a:t>
            </a:r>
          </a:p>
          <a:p>
            <a:pPr marL="219637" lvl="1" indent="-109818" algn="l">
              <a:lnSpc>
                <a:spcPts val="2047"/>
              </a:lnSpc>
              <a:buFont typeface="Arial"/>
              <a:buChar char="•"/>
            </a:pPr>
            <a:r>
              <a:rPr lang="en-US" sz="1706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genres, like “western” and “Musical”, has seen little to no growth.</a:t>
            </a:r>
          </a:p>
          <a:p>
            <a:pPr marL="219637" lvl="1" indent="-109818" algn="l">
              <a:lnSpc>
                <a:spcPts val="2047"/>
              </a:lnSpc>
            </a:pPr>
            <a:endParaRPr lang="en-US" sz="1706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7091" lvl="1" indent="-123546" algn="just">
              <a:lnSpc>
                <a:spcPts val="2304"/>
              </a:lnSpc>
            </a:pPr>
            <a:r>
              <a:rPr lang="en-US" sz="1920" b="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Insights:</a:t>
            </a:r>
          </a:p>
          <a:p>
            <a:pPr marL="219637" lvl="1" indent="-109818" algn="just">
              <a:lnSpc>
                <a:spcPts val="2047"/>
              </a:lnSpc>
              <a:buFont typeface="Arial"/>
              <a:buChar char="•"/>
            </a:pPr>
            <a:r>
              <a:rPr lang="en-US" sz="1706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growth in popular genres could reflect changes in audience preferences and industry  trends.</a:t>
            </a:r>
          </a:p>
          <a:p>
            <a:pPr marL="219637" lvl="1" indent="-109818" algn="just">
              <a:lnSpc>
                <a:spcPts val="2047"/>
              </a:lnSpc>
              <a:buFont typeface="Arial"/>
              <a:buChar char="•"/>
            </a:pPr>
            <a:r>
              <a:rPr lang="en-US" sz="1706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stagnation in certain genres might suggest a niche or declining interest.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43771" y="890201"/>
            <a:ext cx="4476173" cy="3734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60"/>
              </a:lnSpc>
            </a:pPr>
            <a:r>
              <a:rPr lang="en-US" sz="2133" b="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6. Count of Movies by Year and Genre</a:t>
            </a:r>
          </a:p>
        </p:txBody>
      </p:sp>
      <p:sp>
        <p:nvSpPr>
          <p:cNvPr id="6" name="Freeform 6"/>
          <p:cNvSpPr/>
          <p:nvPr/>
        </p:nvSpPr>
        <p:spPr>
          <a:xfrm>
            <a:off x="433023" y="1871265"/>
            <a:ext cx="4786920" cy="2893758"/>
          </a:xfrm>
          <a:custGeom>
            <a:avLst/>
            <a:gdLst/>
            <a:ahLst/>
            <a:cxnLst/>
            <a:rect l="l" t="t" r="r" b="b"/>
            <a:pathLst>
              <a:path w="4786920" h="2893758">
                <a:moveTo>
                  <a:pt x="0" y="0"/>
                </a:moveTo>
                <a:lnTo>
                  <a:pt x="4786920" y="0"/>
                </a:lnTo>
                <a:lnTo>
                  <a:pt x="4786920" y="2893758"/>
                </a:lnTo>
                <a:lnTo>
                  <a:pt x="0" y="28937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814" t="-2176" b="-492"/>
            </a:stretch>
          </a:blipFill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98714" y="1967812"/>
            <a:ext cx="4454895" cy="2943412"/>
          </a:xfrm>
          <a:custGeom>
            <a:avLst/>
            <a:gdLst/>
            <a:ahLst/>
            <a:cxnLst/>
            <a:rect l="l" t="t" r="r" b="b"/>
            <a:pathLst>
              <a:path w="4454895" h="2943412">
                <a:moveTo>
                  <a:pt x="0" y="0"/>
                </a:moveTo>
                <a:lnTo>
                  <a:pt x="4454895" y="0"/>
                </a:lnTo>
                <a:lnTo>
                  <a:pt x="4454895" y="2943413"/>
                </a:lnTo>
                <a:lnTo>
                  <a:pt x="0" y="29434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10401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2742" t="-4522" r="-12742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5748576" y="2027795"/>
            <a:ext cx="3273504" cy="32719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304"/>
              </a:lnSpc>
            </a:pPr>
            <a:r>
              <a:rPr lang="en-US" sz="1920" b="1" dirty="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Findings:</a:t>
            </a:r>
          </a:p>
          <a:p>
            <a:pPr marL="219637" lvl="1" indent="-109818" algn="just">
              <a:lnSpc>
                <a:spcPts val="2047"/>
              </a:lnSpc>
              <a:buFont typeface="Arial"/>
              <a:buChar char="•"/>
            </a:pPr>
            <a:r>
              <a:rPr lang="en-US" sz="1706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majority of the dataset consists of Drama followed by Comedy.</a:t>
            </a:r>
          </a:p>
          <a:p>
            <a:pPr marL="219637" lvl="1" indent="-109818" algn="just">
              <a:lnSpc>
                <a:spcPts val="2047"/>
              </a:lnSpc>
            </a:pPr>
            <a:endParaRPr lang="en-US" sz="1706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7091" lvl="1" indent="-123546" algn="just">
              <a:lnSpc>
                <a:spcPts val="2304"/>
              </a:lnSpc>
            </a:pPr>
            <a:r>
              <a:rPr lang="en-US" sz="1920" b="1" dirty="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Insights:</a:t>
            </a:r>
          </a:p>
          <a:p>
            <a:pPr marL="219637" lvl="1" indent="-109818" algn="just">
              <a:lnSpc>
                <a:spcPts val="2047"/>
              </a:lnSpc>
              <a:buFont typeface="Arial"/>
              <a:buChar char="•"/>
            </a:pPr>
            <a:r>
              <a:rPr lang="en-US" sz="1706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dominance of Drama indicates this format are the most produced.</a:t>
            </a:r>
          </a:p>
          <a:p>
            <a:pPr marL="219637" lvl="1" indent="-109818" algn="just">
              <a:lnSpc>
                <a:spcPts val="2047"/>
              </a:lnSpc>
              <a:buFont typeface="Arial"/>
              <a:buChar char="•"/>
            </a:pPr>
            <a:r>
              <a:rPr lang="en-US" sz="1706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Less common types might cater to specific audience segments or serve niche markets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66962" y="838200"/>
            <a:ext cx="3634302" cy="6023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840"/>
              </a:lnSpc>
            </a:pPr>
            <a:r>
              <a:rPr lang="en-US" sz="2133" b="1" dirty="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7. Most Common Movie Types </a:t>
            </a:r>
          </a:p>
        </p:txBody>
      </p:sp>
      <p:sp>
        <p:nvSpPr>
          <p:cNvPr id="6" name="Freeform 6"/>
          <p:cNvSpPr/>
          <p:nvPr/>
        </p:nvSpPr>
        <p:spPr>
          <a:xfrm>
            <a:off x="666962" y="2027795"/>
            <a:ext cx="4454895" cy="3259610"/>
          </a:xfrm>
          <a:custGeom>
            <a:avLst/>
            <a:gdLst/>
            <a:ahLst/>
            <a:cxnLst/>
            <a:rect l="l" t="t" r="r" b="b"/>
            <a:pathLst>
              <a:path w="4454895" h="3259610">
                <a:moveTo>
                  <a:pt x="0" y="0"/>
                </a:moveTo>
                <a:lnTo>
                  <a:pt x="4454895" y="0"/>
                </a:lnTo>
                <a:lnTo>
                  <a:pt x="4454895" y="3259611"/>
                </a:lnTo>
                <a:lnTo>
                  <a:pt x="0" y="32596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54" r="-154"/>
            </a:stretch>
          </a:blipFill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25718" y="1967812"/>
            <a:ext cx="4558317" cy="3032761"/>
          </a:xfrm>
          <a:custGeom>
            <a:avLst/>
            <a:gdLst/>
            <a:ahLst/>
            <a:cxnLst/>
            <a:rect l="l" t="t" r="r" b="b"/>
            <a:pathLst>
              <a:path w="4558317" h="3032761">
                <a:moveTo>
                  <a:pt x="0" y="0"/>
                </a:moveTo>
                <a:lnTo>
                  <a:pt x="4558317" y="0"/>
                </a:lnTo>
                <a:lnTo>
                  <a:pt x="4558317" y="3032761"/>
                </a:lnTo>
                <a:lnTo>
                  <a:pt x="0" y="30327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8271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-21007"/>
            <a:ext cx="9903421" cy="7315200"/>
          </a:xfrm>
          <a:custGeom>
            <a:avLst/>
            <a:gdLst/>
            <a:ahLst/>
            <a:cxnLst/>
            <a:rect l="l" t="t" r="r" b="b"/>
            <a:pathLst>
              <a:path w="9903421" h="7315200">
                <a:moveTo>
                  <a:pt x="0" y="0"/>
                </a:moveTo>
                <a:lnTo>
                  <a:pt x="9903421" y="0"/>
                </a:lnTo>
                <a:lnTo>
                  <a:pt x="9903421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7815" t="-13747" r="-6680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5462770" y="1693080"/>
            <a:ext cx="3273504" cy="3534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304"/>
              </a:lnSpc>
            </a:pPr>
            <a:r>
              <a:rPr lang="en-US" sz="1920" b="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Findings:</a:t>
            </a:r>
          </a:p>
          <a:p>
            <a:pPr marL="219637" lvl="1" indent="-109818" algn="just">
              <a:lnSpc>
                <a:spcPts val="2047"/>
              </a:lnSpc>
              <a:buFont typeface="Arial"/>
              <a:buChar char="•"/>
            </a:pPr>
            <a:r>
              <a:rPr lang="en-US" sz="1706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 the years, the running time of movies are gradually decreased.</a:t>
            </a:r>
          </a:p>
          <a:p>
            <a:pPr marL="219637" lvl="1" indent="-109818" algn="just">
              <a:lnSpc>
                <a:spcPts val="2047"/>
              </a:lnSpc>
            </a:pPr>
            <a:endParaRPr lang="en-US" sz="1706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7091" lvl="1" indent="-123546" algn="just">
              <a:lnSpc>
                <a:spcPts val="2304"/>
              </a:lnSpc>
            </a:pPr>
            <a:r>
              <a:rPr lang="en-US" sz="1920" b="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Insights:</a:t>
            </a:r>
          </a:p>
          <a:p>
            <a:pPr marL="219637" lvl="1" indent="-109818" algn="just">
              <a:lnSpc>
                <a:spcPts val="2047"/>
              </a:lnSpc>
              <a:buFont typeface="Arial"/>
              <a:buChar char="•"/>
            </a:pPr>
            <a:r>
              <a:rPr lang="en-US" sz="1706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Nowadays people don’t have patients to watch longer running time movies.</a:t>
            </a:r>
          </a:p>
          <a:p>
            <a:pPr marL="219637" lvl="1" indent="-109818" algn="just">
              <a:lnSpc>
                <a:spcPts val="2047"/>
              </a:lnSpc>
              <a:buFont typeface="Arial"/>
              <a:buChar char="•"/>
            </a:pPr>
            <a:r>
              <a:rPr lang="en-US" sz="1706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slight decrease in running time in recent years that might reflect changes in production styles or audience preferences.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17158" y="877044"/>
            <a:ext cx="5574115" cy="3734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60"/>
              </a:lnSpc>
            </a:pPr>
            <a:r>
              <a:rPr lang="en-US" sz="2133" b="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8. Correlation Between Running Time and Year</a:t>
            </a:r>
          </a:p>
        </p:txBody>
      </p:sp>
      <p:sp>
        <p:nvSpPr>
          <p:cNvPr id="6" name="Freeform 6"/>
          <p:cNvSpPr/>
          <p:nvPr/>
        </p:nvSpPr>
        <p:spPr>
          <a:xfrm>
            <a:off x="717158" y="1967812"/>
            <a:ext cx="4145280" cy="2496313"/>
          </a:xfrm>
          <a:custGeom>
            <a:avLst/>
            <a:gdLst/>
            <a:ahLst/>
            <a:cxnLst/>
            <a:rect l="l" t="t" r="r" b="b"/>
            <a:pathLst>
              <a:path w="4145280" h="2496313">
                <a:moveTo>
                  <a:pt x="0" y="0"/>
                </a:moveTo>
                <a:lnTo>
                  <a:pt x="4145280" y="0"/>
                </a:lnTo>
                <a:lnTo>
                  <a:pt x="4145280" y="2496313"/>
                </a:lnTo>
                <a:lnTo>
                  <a:pt x="0" y="24963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020" b="-1020"/>
            </a:stretch>
          </a:blipFill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29140" y="1891004"/>
            <a:ext cx="4608512" cy="2995533"/>
          </a:xfrm>
          <a:custGeom>
            <a:avLst/>
            <a:gdLst/>
            <a:ahLst/>
            <a:cxnLst/>
            <a:rect l="l" t="t" r="r" b="b"/>
            <a:pathLst>
              <a:path w="4608512" h="2995533">
                <a:moveTo>
                  <a:pt x="0" y="0"/>
                </a:moveTo>
                <a:lnTo>
                  <a:pt x="4608512" y="0"/>
                </a:lnTo>
                <a:lnTo>
                  <a:pt x="4608512" y="2995533"/>
                </a:lnTo>
                <a:lnTo>
                  <a:pt x="0" y="29955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27120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-11643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0028" r="-10028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5582708" y="1274630"/>
            <a:ext cx="3273504" cy="37972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304"/>
              </a:lnSpc>
            </a:pPr>
            <a:r>
              <a:rPr lang="en-US" sz="1920" b="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Findings:</a:t>
            </a:r>
          </a:p>
          <a:p>
            <a:pPr marL="219637" lvl="1" indent="-109818" algn="just">
              <a:lnSpc>
                <a:spcPts val="2047"/>
              </a:lnSpc>
              <a:buFont typeface="Arial"/>
              <a:buChar char="•"/>
            </a:pPr>
            <a:r>
              <a:rPr lang="en-US" sz="1706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Genre like “Drama” have seen consistent popularity, with noticeable peaks from 2007 to now.</a:t>
            </a:r>
          </a:p>
          <a:p>
            <a:pPr marL="219637" lvl="1" indent="-109818" algn="just">
              <a:lnSpc>
                <a:spcPts val="2047"/>
              </a:lnSpc>
            </a:pPr>
            <a:endParaRPr lang="en-US" sz="1706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7091" lvl="1" indent="-123546" algn="just">
              <a:lnSpc>
                <a:spcPts val="2304"/>
              </a:lnSpc>
            </a:pPr>
            <a:r>
              <a:rPr lang="en-US" sz="1920" b="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Insights:</a:t>
            </a:r>
          </a:p>
          <a:p>
            <a:pPr marL="219637" lvl="1" indent="-109818" algn="just">
              <a:lnSpc>
                <a:spcPts val="2047"/>
              </a:lnSpc>
              <a:buFont typeface="Arial"/>
              <a:buChar char="•"/>
            </a:pPr>
            <a:r>
              <a:rPr lang="en-US" sz="1706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consistent popularity of certain genres indicates stable audience interest.</a:t>
            </a:r>
          </a:p>
          <a:p>
            <a:pPr marL="219637" lvl="1" indent="-109818" algn="just">
              <a:lnSpc>
                <a:spcPts val="2047"/>
              </a:lnSpc>
              <a:buFont typeface="Arial"/>
              <a:buChar char="•"/>
            </a:pPr>
            <a:r>
              <a:rPr lang="en-US" sz="1706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growth in specific genres might be driven by trends, technological advancements or changes in audience preferences.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20580" y="699479"/>
            <a:ext cx="3706527" cy="6614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840"/>
              </a:lnSpc>
            </a:pPr>
            <a:r>
              <a:rPr lang="en-US" sz="2133" b="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9. Genre Popularity Over Time</a:t>
            </a:r>
            <a:r>
              <a:rPr lang="en-US" sz="2133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</p:txBody>
      </p:sp>
      <p:sp>
        <p:nvSpPr>
          <p:cNvPr id="6" name="Freeform 6"/>
          <p:cNvSpPr/>
          <p:nvPr/>
        </p:nvSpPr>
        <p:spPr>
          <a:xfrm>
            <a:off x="369588" y="1891004"/>
            <a:ext cx="4507212" cy="2212159"/>
          </a:xfrm>
          <a:custGeom>
            <a:avLst/>
            <a:gdLst/>
            <a:ahLst/>
            <a:cxnLst/>
            <a:rect l="l" t="t" r="r" b="b"/>
            <a:pathLst>
              <a:path w="4507212" h="2212159">
                <a:moveTo>
                  <a:pt x="0" y="0"/>
                </a:moveTo>
                <a:lnTo>
                  <a:pt x="4507212" y="0"/>
                </a:lnTo>
                <a:lnTo>
                  <a:pt x="4507212" y="2212158"/>
                </a:lnTo>
                <a:lnTo>
                  <a:pt x="0" y="22121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679" b="-3502"/>
            </a:stretch>
          </a:blipFill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09193" y="1660578"/>
            <a:ext cx="3837182" cy="3178386"/>
          </a:xfrm>
          <a:custGeom>
            <a:avLst/>
            <a:gdLst/>
            <a:ahLst/>
            <a:cxnLst/>
            <a:rect l="l" t="t" r="r" b="b"/>
            <a:pathLst>
              <a:path w="3837182" h="3178386">
                <a:moveTo>
                  <a:pt x="0" y="0"/>
                </a:moveTo>
                <a:lnTo>
                  <a:pt x="3837181" y="0"/>
                </a:lnTo>
                <a:lnTo>
                  <a:pt x="3837181" y="3178386"/>
                </a:lnTo>
                <a:lnTo>
                  <a:pt x="0" y="31783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8515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6943" r="-16943" b="-11519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5582708" y="1412584"/>
            <a:ext cx="3273504" cy="32719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304"/>
              </a:lnSpc>
            </a:pPr>
            <a:r>
              <a:rPr lang="en-US" sz="1920" b="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Findings:</a:t>
            </a:r>
          </a:p>
          <a:p>
            <a:pPr marL="219637" lvl="1" indent="-109818" algn="just">
              <a:lnSpc>
                <a:spcPts val="2047"/>
              </a:lnSpc>
              <a:buFont typeface="Arial"/>
              <a:buChar char="•"/>
            </a:pPr>
            <a:r>
              <a:rPr lang="en-US" sz="1706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 genre have a diverse of age ratings, with “U” , “U/A 13+” and “PG” being the most common across genres.</a:t>
            </a:r>
          </a:p>
          <a:p>
            <a:pPr marL="219637" lvl="1" indent="-109818" algn="just">
              <a:lnSpc>
                <a:spcPts val="2047"/>
              </a:lnSpc>
            </a:pPr>
            <a:endParaRPr lang="en-US" sz="1706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7091" lvl="1" indent="-123546" algn="just">
              <a:lnSpc>
                <a:spcPts val="2304"/>
              </a:lnSpc>
            </a:pPr>
            <a:r>
              <a:rPr lang="en-US" sz="1920" b="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Insights:</a:t>
            </a:r>
          </a:p>
          <a:p>
            <a:pPr marL="219637" lvl="1" indent="-109818" algn="just">
              <a:lnSpc>
                <a:spcPts val="2047"/>
              </a:lnSpc>
              <a:buFont typeface="Arial"/>
              <a:buChar char="•"/>
            </a:pPr>
            <a:r>
              <a:rPr lang="en-US" sz="1706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diversity in age ratings across genres indicates a board target audience.</a:t>
            </a:r>
          </a:p>
          <a:p>
            <a:pPr marL="219637" lvl="1" indent="-109818" algn="just">
              <a:lnSpc>
                <a:spcPts val="2047"/>
              </a:lnSpc>
              <a:buFont typeface="Arial"/>
              <a:buChar char="•"/>
            </a:pPr>
            <a:r>
              <a:rPr lang="en-US" sz="1706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Sports genres like “Football” naturally have lower age ratings.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00633" y="766376"/>
            <a:ext cx="4354226" cy="6023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840"/>
              </a:lnSpc>
            </a:pPr>
            <a:r>
              <a:rPr lang="en-US" sz="2133" b="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10. Movies by Genre and Age Rating </a:t>
            </a:r>
          </a:p>
        </p:txBody>
      </p:sp>
      <p:sp>
        <p:nvSpPr>
          <p:cNvPr id="6" name="Freeform 6"/>
          <p:cNvSpPr/>
          <p:nvPr/>
        </p:nvSpPr>
        <p:spPr>
          <a:xfrm>
            <a:off x="961593" y="1812978"/>
            <a:ext cx="3837182" cy="3455926"/>
          </a:xfrm>
          <a:custGeom>
            <a:avLst/>
            <a:gdLst/>
            <a:ahLst/>
            <a:cxnLst/>
            <a:rect l="l" t="t" r="r" b="b"/>
            <a:pathLst>
              <a:path w="3837182" h="3455926">
                <a:moveTo>
                  <a:pt x="0" y="0"/>
                </a:moveTo>
                <a:lnTo>
                  <a:pt x="3837181" y="0"/>
                </a:lnTo>
                <a:lnTo>
                  <a:pt x="3837181" y="3455926"/>
                </a:lnTo>
                <a:lnTo>
                  <a:pt x="0" y="34559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9" r="-99"/>
            </a:stretch>
          </a:blipFill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05948" y="1737387"/>
            <a:ext cx="4267200" cy="2731346"/>
          </a:xfrm>
          <a:custGeom>
            <a:avLst/>
            <a:gdLst/>
            <a:ahLst/>
            <a:cxnLst/>
            <a:rect l="l" t="t" r="r" b="b"/>
            <a:pathLst>
              <a:path w="4267200" h="2731346">
                <a:moveTo>
                  <a:pt x="0" y="0"/>
                </a:moveTo>
                <a:lnTo>
                  <a:pt x="4267200" y="0"/>
                </a:lnTo>
                <a:lnTo>
                  <a:pt x="4267200" y="2731346"/>
                </a:lnTo>
                <a:lnTo>
                  <a:pt x="0" y="27313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2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1756" t="-3441" r="-2432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5748576" y="1689762"/>
            <a:ext cx="3273504" cy="32719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304"/>
              </a:lnSpc>
            </a:pPr>
            <a:r>
              <a:rPr lang="en-US" sz="1920" b="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Findings:</a:t>
            </a:r>
          </a:p>
          <a:p>
            <a:pPr marL="219637" lvl="1" indent="-109818" algn="just">
              <a:lnSpc>
                <a:spcPts val="2047"/>
              </a:lnSpc>
              <a:buFont typeface="Arial"/>
              <a:buChar char="•"/>
            </a:pPr>
            <a:r>
              <a:rPr lang="en-US" sz="1706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movie with the highest number of episodes is “Radha Krishna”.</a:t>
            </a:r>
          </a:p>
          <a:p>
            <a:pPr marL="247091" lvl="1" indent="-123546" algn="just">
              <a:lnSpc>
                <a:spcPts val="2304"/>
              </a:lnSpc>
            </a:pPr>
            <a:r>
              <a:rPr lang="en-US" sz="1920" b="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Insights:</a:t>
            </a:r>
          </a:p>
          <a:p>
            <a:pPr marL="219637" lvl="1" indent="-109818" algn="just">
              <a:lnSpc>
                <a:spcPts val="2047"/>
              </a:lnSpc>
              <a:buFont typeface="Arial"/>
              <a:buChar char="•"/>
            </a:pPr>
            <a:r>
              <a:rPr lang="en-US" sz="1706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TV shows with multiple episodes are likely part of series or anthologies, offfering extended content to the audience.</a:t>
            </a:r>
          </a:p>
          <a:p>
            <a:pPr marL="219637" lvl="1" indent="-109818" algn="just">
              <a:lnSpc>
                <a:spcPts val="2047"/>
              </a:lnSpc>
              <a:buFont typeface="Arial"/>
              <a:buChar char="•"/>
            </a:pPr>
            <a:r>
              <a:rPr lang="en-US" sz="1706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TV shows may attract viewers who prefer longer, serialized content.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97603" y="893977"/>
            <a:ext cx="4212101" cy="3734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60"/>
              </a:lnSpc>
            </a:pPr>
            <a:r>
              <a:rPr lang="en-US" sz="2133" b="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11. Movies with Maximum Episodes</a:t>
            </a:r>
          </a:p>
        </p:txBody>
      </p:sp>
      <p:sp>
        <p:nvSpPr>
          <p:cNvPr id="6" name="Freeform 6"/>
          <p:cNvSpPr/>
          <p:nvPr/>
        </p:nvSpPr>
        <p:spPr>
          <a:xfrm>
            <a:off x="897603" y="2499387"/>
            <a:ext cx="4267200" cy="2731346"/>
          </a:xfrm>
          <a:custGeom>
            <a:avLst/>
            <a:gdLst/>
            <a:ahLst/>
            <a:cxnLst/>
            <a:rect l="l" t="t" r="r" b="b"/>
            <a:pathLst>
              <a:path w="4267200" h="2731346">
                <a:moveTo>
                  <a:pt x="0" y="0"/>
                </a:moveTo>
                <a:lnTo>
                  <a:pt x="4267200" y="0"/>
                </a:lnTo>
                <a:lnTo>
                  <a:pt x="4267200" y="2731346"/>
                </a:lnTo>
                <a:lnTo>
                  <a:pt x="0" y="27313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2"/>
            </a:stretch>
          </a:blipFill>
        </p:spPr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90880" y="1332654"/>
            <a:ext cx="8371840" cy="4649893"/>
          </a:xfrm>
          <a:custGeom>
            <a:avLst/>
            <a:gdLst/>
            <a:ahLst/>
            <a:cxnLst/>
            <a:rect l="l" t="t" r="r" b="b"/>
            <a:pathLst>
              <a:path w="8371840" h="4649893">
                <a:moveTo>
                  <a:pt x="0" y="0"/>
                </a:moveTo>
                <a:lnTo>
                  <a:pt x="8371840" y="0"/>
                </a:lnTo>
                <a:lnTo>
                  <a:pt x="8371840" y="4649893"/>
                </a:lnTo>
                <a:lnTo>
                  <a:pt x="0" y="46498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4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1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9368" r="-687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731520" y="674370"/>
            <a:ext cx="2525274" cy="4713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61"/>
              </a:lnSpc>
            </a:pPr>
            <a:r>
              <a:rPr lang="en-US" sz="2634" b="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DASHBOARD</a:t>
            </a:r>
          </a:p>
        </p:txBody>
      </p:sp>
      <p:sp>
        <p:nvSpPr>
          <p:cNvPr id="5" name="Freeform 5"/>
          <p:cNvSpPr/>
          <p:nvPr/>
        </p:nvSpPr>
        <p:spPr>
          <a:xfrm>
            <a:off x="731520" y="1332654"/>
            <a:ext cx="8371840" cy="4649893"/>
          </a:xfrm>
          <a:custGeom>
            <a:avLst/>
            <a:gdLst/>
            <a:ahLst/>
            <a:cxnLst/>
            <a:rect l="l" t="t" r="r" b="b"/>
            <a:pathLst>
              <a:path w="8371840" h="4649893">
                <a:moveTo>
                  <a:pt x="0" y="0"/>
                </a:moveTo>
                <a:lnTo>
                  <a:pt x="8371840" y="0"/>
                </a:lnTo>
                <a:lnTo>
                  <a:pt x="8371840" y="4649893"/>
                </a:lnTo>
                <a:lnTo>
                  <a:pt x="0" y="46498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4"/>
            </a:stretch>
          </a:blipFill>
        </p:spPr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41564" y="1388533"/>
            <a:ext cx="8406089" cy="4880557"/>
          </a:xfrm>
          <a:custGeom>
            <a:avLst/>
            <a:gdLst/>
            <a:ahLst/>
            <a:cxnLst/>
            <a:rect l="l" t="t" r="r" b="b"/>
            <a:pathLst>
              <a:path w="8406089" h="4880557">
                <a:moveTo>
                  <a:pt x="0" y="0"/>
                </a:moveTo>
                <a:lnTo>
                  <a:pt x="8406088" y="0"/>
                </a:lnTo>
                <a:lnTo>
                  <a:pt x="8406088" y="4880557"/>
                </a:lnTo>
                <a:lnTo>
                  <a:pt x="0" y="48805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378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9368" r="-687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897388" y="674370"/>
            <a:ext cx="2400391" cy="4373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05"/>
              </a:lnSpc>
            </a:pPr>
            <a:r>
              <a:rPr lang="en-US" sz="2504" b="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DASHBOARD</a:t>
            </a:r>
          </a:p>
        </p:txBody>
      </p:sp>
      <p:sp>
        <p:nvSpPr>
          <p:cNvPr id="5" name="Freeform 5"/>
          <p:cNvSpPr/>
          <p:nvPr/>
        </p:nvSpPr>
        <p:spPr>
          <a:xfrm>
            <a:off x="897388" y="1388533"/>
            <a:ext cx="8406089" cy="5195147"/>
          </a:xfrm>
          <a:custGeom>
            <a:avLst/>
            <a:gdLst/>
            <a:ahLst/>
            <a:cxnLst/>
            <a:rect l="l" t="t" r="r" b="b"/>
            <a:pathLst>
              <a:path w="8406089" h="5195147">
                <a:moveTo>
                  <a:pt x="0" y="0"/>
                </a:moveTo>
                <a:lnTo>
                  <a:pt x="8406088" y="0"/>
                </a:lnTo>
                <a:lnTo>
                  <a:pt x="8406088" y="5195147"/>
                </a:lnTo>
                <a:lnTo>
                  <a:pt x="0" y="51951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80" r="-1280"/>
            </a:stretch>
          </a:blipFill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742" t="-4522" r="-12742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897388" y="746496"/>
            <a:ext cx="2966270" cy="3734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60"/>
              </a:lnSpc>
            </a:pPr>
            <a:r>
              <a:rPr lang="en-US" sz="2133" b="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RESULT of  ANALYSIS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140064" y="1506175"/>
            <a:ext cx="7882016" cy="47821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47091" lvl="1" indent="-123546" algn="just">
              <a:lnSpc>
                <a:spcPts val="2304"/>
              </a:lnSpc>
              <a:buFont typeface="Arial"/>
              <a:buChar char="•"/>
            </a:pPr>
            <a:r>
              <a:rPr lang="en-US" sz="1920" b="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Genre Distribution </a:t>
            </a:r>
            <a:r>
              <a:rPr lang="en-US" sz="192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The most popular genres on Disney+ HotStar are </a:t>
            </a:r>
            <a:r>
              <a:rPr lang="en-US" sz="1920" b="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Action</a:t>
            </a:r>
            <a:r>
              <a:rPr lang="en-US" sz="192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 </a:t>
            </a:r>
            <a:r>
              <a:rPr lang="en-US" sz="1920" b="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Comedy</a:t>
            </a:r>
            <a:r>
              <a:rPr lang="en-US" sz="192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 </a:t>
            </a:r>
            <a:r>
              <a:rPr lang="en-US" sz="1920" b="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Drama</a:t>
            </a:r>
            <a:r>
              <a:rPr lang="en-US" sz="192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-US" sz="1920" b="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Documentaries</a:t>
            </a:r>
            <a:r>
              <a:rPr lang="en-US" sz="192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and </a:t>
            </a:r>
            <a:r>
              <a:rPr lang="en-US" sz="1920" b="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Horror</a:t>
            </a:r>
            <a:r>
              <a:rPr lang="en-US" sz="192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genres are less represented in the dataset, indicating niche audiences.</a:t>
            </a:r>
          </a:p>
          <a:p>
            <a:pPr marL="247091" lvl="1" indent="-123546" algn="just">
              <a:lnSpc>
                <a:spcPts val="2304"/>
              </a:lnSpc>
              <a:buFont typeface="Arial"/>
              <a:buChar char="•"/>
            </a:pPr>
            <a:r>
              <a:rPr lang="en-US" sz="1920" b="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Running Time </a:t>
            </a:r>
            <a:r>
              <a:rPr lang="en-US" sz="192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1920" b="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Action</a:t>
            </a:r>
            <a:r>
              <a:rPr lang="en-US" sz="192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and </a:t>
            </a:r>
            <a:r>
              <a:rPr lang="en-US" sz="1920" b="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Drama</a:t>
            </a:r>
            <a:r>
              <a:rPr lang="en-US" sz="192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movies generally have the longest runtimes, averaging between </a:t>
            </a:r>
            <a:r>
              <a:rPr lang="en-US" sz="1920" b="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120-150 minutes</a:t>
            </a:r>
            <a:r>
              <a:rPr lang="en-US" sz="192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-US" sz="1920" b="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Documentaries</a:t>
            </a:r>
            <a:r>
              <a:rPr lang="en-US" sz="192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and </a:t>
            </a:r>
            <a:r>
              <a:rPr lang="en-US" sz="1920" b="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Animation</a:t>
            </a:r>
            <a:r>
              <a:rPr lang="en-US" sz="192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movies tend to have shorter runtimes, averaging around </a:t>
            </a:r>
            <a:r>
              <a:rPr lang="en-US" sz="1920" b="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70-90 minutes</a:t>
            </a:r>
            <a:r>
              <a:rPr lang="en-US" sz="192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247091" lvl="1" indent="-123546" algn="just">
              <a:lnSpc>
                <a:spcPts val="2304"/>
              </a:lnSpc>
              <a:buFont typeface="Arial"/>
              <a:buChar char="•"/>
            </a:pPr>
            <a:r>
              <a:rPr lang="en-US" sz="1920" b="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Release Trends </a:t>
            </a:r>
            <a:r>
              <a:rPr lang="en-US" sz="192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The number of movie releases saw a </a:t>
            </a:r>
            <a:r>
              <a:rPr lang="en-US" sz="1920" b="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significant increase</a:t>
            </a:r>
            <a:r>
              <a:rPr lang="en-US" sz="192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in the last few years, especially around </a:t>
            </a:r>
            <a:r>
              <a:rPr lang="en-US" sz="1920" b="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2019-2020</a:t>
            </a:r>
            <a:r>
              <a:rPr lang="en-US" sz="192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likely due to the rise of streaming during the COVID-19 pandemic. A noticeable </a:t>
            </a:r>
            <a:r>
              <a:rPr lang="en-US" sz="1920" b="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dip</a:t>
            </a:r>
            <a:r>
              <a:rPr lang="en-US" sz="192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in movie releases in </a:t>
            </a:r>
            <a:r>
              <a:rPr lang="en-US" sz="1920" b="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2022</a:t>
            </a:r>
            <a:r>
              <a:rPr lang="en-US" sz="192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suggests potential challenges or market adjustments in the post-pandemic era.</a:t>
            </a:r>
          </a:p>
          <a:p>
            <a:pPr marL="247091" lvl="1" indent="-123546" algn="just">
              <a:lnSpc>
                <a:spcPts val="2304"/>
              </a:lnSpc>
              <a:buFont typeface="Arial"/>
              <a:buChar char="•"/>
            </a:pPr>
            <a:r>
              <a:rPr lang="en-US" sz="1920" b="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Age Rating </a:t>
            </a:r>
            <a:r>
              <a:rPr lang="en-US" sz="192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The majority of movies are rated </a:t>
            </a:r>
            <a:r>
              <a:rPr lang="en-US" sz="1920" b="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PG-13</a:t>
            </a:r>
            <a:r>
              <a:rPr lang="en-US" sz="192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and </a:t>
            </a:r>
            <a:r>
              <a:rPr lang="en-US" sz="1920" b="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</a:t>
            </a:r>
            <a:r>
              <a:rPr lang="en-US" sz="192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targeting a </a:t>
            </a:r>
            <a:r>
              <a:rPr lang="en-US" sz="1920" b="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mature audience</a:t>
            </a:r>
            <a:r>
              <a:rPr lang="en-US" sz="192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-US" sz="1920" b="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Family-friendly movies</a:t>
            </a:r>
            <a:r>
              <a:rPr lang="en-US" sz="192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are well represented with </a:t>
            </a:r>
            <a:r>
              <a:rPr lang="en-US" sz="1920" b="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PG</a:t>
            </a:r>
            <a:r>
              <a:rPr lang="en-US" sz="192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and </a:t>
            </a:r>
            <a:r>
              <a:rPr lang="en-US" sz="1920" b="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G</a:t>
            </a:r>
            <a:r>
              <a:rPr lang="en-US" sz="192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ratings, particularly in genres like </a:t>
            </a:r>
            <a:r>
              <a:rPr lang="en-US" sz="1920" b="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Animation</a:t>
            </a:r>
            <a:r>
              <a:rPr lang="en-US" sz="192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and </a:t>
            </a:r>
            <a:r>
              <a:rPr lang="en-US" sz="1920" b="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Children's movies</a:t>
            </a:r>
            <a:r>
              <a:rPr lang="en-US" sz="192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51005" y="1735482"/>
            <a:ext cx="7574782" cy="47821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47091" lvl="1" indent="-123546" algn="just">
              <a:lnSpc>
                <a:spcPts val="2304"/>
              </a:lnSpc>
              <a:buFont typeface="Arial"/>
              <a:buChar char="•"/>
            </a:pPr>
            <a:r>
              <a:rPr lang="en-US" sz="192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analysis of the Disney+ HotStar movie dataset reveals key trends that can guide content strategy, audience segmentation, and marketing efforts. The most popular genres are </a:t>
            </a:r>
            <a:r>
              <a:rPr lang="en-US" sz="1920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Action</a:t>
            </a:r>
            <a:r>
              <a:rPr lang="en-US" sz="192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 </a:t>
            </a:r>
            <a:r>
              <a:rPr lang="en-US" sz="1920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Comedy</a:t>
            </a:r>
            <a:r>
              <a:rPr lang="en-US" sz="192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 </a:t>
            </a:r>
            <a:r>
              <a:rPr lang="en-US" sz="1920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Drama</a:t>
            </a:r>
            <a:r>
              <a:rPr lang="en-US" sz="192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with a growing interest in </a:t>
            </a:r>
            <a:r>
              <a:rPr lang="en-US" sz="1920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Sci-Fi</a:t>
            </a:r>
            <a:r>
              <a:rPr lang="en-US" sz="192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and </a:t>
            </a:r>
            <a:r>
              <a:rPr lang="en-US" sz="1920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Animation</a:t>
            </a:r>
            <a:r>
              <a:rPr lang="en-US" sz="192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Movies tend to have longer runtimes, particularly in </a:t>
            </a:r>
            <a:r>
              <a:rPr lang="en-US" sz="1920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Action</a:t>
            </a:r>
            <a:r>
              <a:rPr lang="en-US" sz="192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and </a:t>
            </a:r>
            <a:r>
              <a:rPr lang="en-US" sz="1920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Epic Drama</a:t>
            </a:r>
            <a:r>
              <a:rPr lang="en-US" sz="192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genres, while </a:t>
            </a:r>
            <a:r>
              <a:rPr lang="en-US" sz="1920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family-friendly content</a:t>
            </a:r>
            <a:r>
              <a:rPr lang="en-US" sz="192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is prevalent in </a:t>
            </a:r>
            <a:r>
              <a:rPr lang="en-US" sz="1920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PG</a:t>
            </a:r>
            <a:r>
              <a:rPr lang="en-US" sz="192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and </a:t>
            </a:r>
            <a:r>
              <a:rPr lang="en-US" sz="1920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G</a:t>
            </a:r>
            <a:r>
              <a:rPr lang="en-US" sz="192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ratings.</a:t>
            </a:r>
          </a:p>
          <a:p>
            <a:pPr marL="247091" lvl="1" indent="-123546" algn="just">
              <a:lnSpc>
                <a:spcPts val="2304"/>
              </a:lnSpc>
            </a:pPr>
            <a:endParaRPr lang="en-US" sz="192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7091" lvl="1" indent="-123546" algn="just">
              <a:lnSpc>
                <a:spcPts val="2304"/>
              </a:lnSpc>
              <a:buFont typeface="Arial"/>
              <a:buChar char="•"/>
            </a:pPr>
            <a:r>
              <a:rPr lang="en-US" sz="192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has been a significant increase in </a:t>
            </a:r>
            <a:r>
              <a:rPr lang="en-US" sz="1920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episodic content</a:t>
            </a:r>
            <a:r>
              <a:rPr lang="en-US" sz="192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indicating a shift towards </a:t>
            </a:r>
            <a:r>
              <a:rPr lang="en-US" sz="1920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TV shows</a:t>
            </a:r>
            <a:r>
              <a:rPr lang="en-US" sz="192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and multi-episode formats. The findings highlight opportunities for </a:t>
            </a:r>
            <a:r>
              <a:rPr lang="en-US" sz="1920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personalized content recommendations</a:t>
            </a:r>
            <a:r>
              <a:rPr lang="en-US" sz="192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based on </a:t>
            </a:r>
            <a:r>
              <a:rPr lang="en-US" sz="1920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age ratings</a:t>
            </a:r>
            <a:r>
              <a:rPr lang="en-US" sz="192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and </a:t>
            </a:r>
            <a:r>
              <a:rPr lang="en-US" sz="1920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running times</a:t>
            </a:r>
            <a:r>
              <a:rPr lang="en-US" sz="192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247091" lvl="1" indent="-123546" algn="just">
              <a:lnSpc>
                <a:spcPts val="2304"/>
              </a:lnSpc>
            </a:pPr>
            <a:endParaRPr lang="en-US" sz="192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7091" lvl="1" indent="-123546" algn="just">
              <a:lnSpc>
                <a:spcPts val="2304"/>
              </a:lnSpc>
              <a:buFont typeface="Arial"/>
              <a:buChar char="•"/>
            </a:pPr>
            <a:r>
              <a:rPr lang="en-US" sz="192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Overall, the insights suggest that Disney+ HotStar should continue focusing on high-demand genres, invest in </a:t>
            </a:r>
            <a:r>
              <a:rPr lang="en-US" sz="1920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TV shows</a:t>
            </a:r>
            <a:r>
              <a:rPr lang="en-US" sz="192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tailor content to evolving audience preferences, ensuring a competitive edge in the streaming market.</a:t>
            </a:r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742" t="-4522" r="-12742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897388" y="823304"/>
            <a:ext cx="2044567" cy="3734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60"/>
              </a:lnSpc>
            </a:pPr>
            <a:r>
              <a:rPr lang="en-US" sz="2133" b="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CONCLUSION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89409" y="1456701"/>
            <a:ext cx="7574782" cy="47821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47091" lvl="1" indent="-123546" algn="just">
              <a:lnSpc>
                <a:spcPts val="2304"/>
              </a:lnSpc>
              <a:buFont typeface="Arial"/>
              <a:buChar char="•"/>
            </a:pPr>
            <a:r>
              <a:rPr lang="en-US" sz="192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analysis of the Disney+ HotStar movie dataset reveals key trends that can guide content strategy, audience segmentation, and marketing efforts. The most popular genres are </a:t>
            </a:r>
            <a:r>
              <a:rPr lang="en-US" sz="1920" b="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Action</a:t>
            </a:r>
            <a:r>
              <a:rPr lang="en-US" sz="192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 </a:t>
            </a:r>
            <a:r>
              <a:rPr lang="en-US" sz="1920" b="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Comedy</a:t>
            </a:r>
            <a:r>
              <a:rPr lang="en-US" sz="192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 </a:t>
            </a:r>
            <a:r>
              <a:rPr lang="en-US" sz="1920" b="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Drama</a:t>
            </a:r>
            <a:r>
              <a:rPr lang="en-US" sz="192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with a growing interest in </a:t>
            </a:r>
            <a:r>
              <a:rPr lang="en-US" sz="1920" b="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Sci-Fi</a:t>
            </a:r>
            <a:r>
              <a:rPr lang="en-US" sz="192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and </a:t>
            </a:r>
            <a:r>
              <a:rPr lang="en-US" sz="1920" b="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Animation</a:t>
            </a:r>
            <a:r>
              <a:rPr lang="en-US" sz="192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Movies tend to have longer runtimes, particularly in </a:t>
            </a:r>
            <a:r>
              <a:rPr lang="en-US" sz="1920" b="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Action</a:t>
            </a:r>
            <a:r>
              <a:rPr lang="en-US" sz="192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and </a:t>
            </a:r>
            <a:r>
              <a:rPr lang="en-US" sz="1920" b="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Epic Drama</a:t>
            </a:r>
            <a:r>
              <a:rPr lang="en-US" sz="192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genres, while </a:t>
            </a:r>
            <a:r>
              <a:rPr lang="en-US" sz="1920" b="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family-friendly content</a:t>
            </a:r>
            <a:r>
              <a:rPr lang="en-US" sz="192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is prevalent in </a:t>
            </a:r>
            <a:r>
              <a:rPr lang="en-US" sz="1920" b="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PG</a:t>
            </a:r>
            <a:r>
              <a:rPr lang="en-US" sz="192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and </a:t>
            </a:r>
            <a:r>
              <a:rPr lang="en-US" sz="1920" b="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G</a:t>
            </a:r>
            <a:r>
              <a:rPr lang="en-US" sz="192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ratings.</a:t>
            </a:r>
          </a:p>
          <a:p>
            <a:pPr marL="247091" lvl="1" indent="-123546" algn="just">
              <a:lnSpc>
                <a:spcPts val="2304"/>
              </a:lnSpc>
            </a:pPr>
            <a:endParaRPr lang="en-US" sz="192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7091" lvl="1" indent="-123546" algn="just">
              <a:lnSpc>
                <a:spcPts val="2304"/>
              </a:lnSpc>
              <a:buFont typeface="Arial"/>
              <a:buChar char="•"/>
            </a:pPr>
            <a:r>
              <a:rPr lang="en-US" sz="192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has been a significant increase in </a:t>
            </a:r>
            <a:r>
              <a:rPr lang="en-US" sz="1920" b="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episodic content</a:t>
            </a:r>
            <a:r>
              <a:rPr lang="en-US" sz="192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indicating a shift towards </a:t>
            </a:r>
            <a:r>
              <a:rPr lang="en-US" sz="1920" b="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TV shows</a:t>
            </a:r>
            <a:r>
              <a:rPr lang="en-US" sz="192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and multi-episode formats. The findings highlight opportunities for </a:t>
            </a:r>
            <a:r>
              <a:rPr lang="en-US" sz="1920" b="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personalized content recommendations</a:t>
            </a:r>
            <a:r>
              <a:rPr lang="en-US" sz="192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based on </a:t>
            </a:r>
            <a:r>
              <a:rPr lang="en-US" sz="1920" b="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age ratings</a:t>
            </a:r>
            <a:r>
              <a:rPr lang="en-US" sz="192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and </a:t>
            </a:r>
            <a:r>
              <a:rPr lang="en-US" sz="1920" b="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running times</a:t>
            </a:r>
            <a:r>
              <a:rPr lang="en-US" sz="192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247091" lvl="1" indent="-123546" algn="just">
              <a:lnSpc>
                <a:spcPts val="2304"/>
              </a:lnSpc>
            </a:pPr>
            <a:endParaRPr lang="en-US" sz="192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7091" lvl="1" indent="-123546" algn="just">
              <a:lnSpc>
                <a:spcPts val="2304"/>
              </a:lnSpc>
              <a:buFont typeface="Arial"/>
              <a:buChar char="•"/>
            </a:pPr>
            <a:r>
              <a:rPr lang="en-US" sz="192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Overall, the insights suggest that Disney+ HotStar should continue focusing on high-demand genres, invest in </a:t>
            </a:r>
            <a:r>
              <a:rPr lang="en-US" sz="1920" b="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TV shows</a:t>
            </a:r>
            <a:r>
              <a:rPr lang="en-US" sz="192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tailor content to evolving audience preferences, ensuring a competitive edge in the streaming market.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87" r="-1936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924239" y="3657600"/>
            <a:ext cx="3901440" cy="2801943"/>
          </a:xfrm>
          <a:custGeom>
            <a:avLst/>
            <a:gdLst/>
            <a:ahLst/>
            <a:cxnLst/>
            <a:rect l="l" t="t" r="r" b="b"/>
            <a:pathLst>
              <a:path w="3901440" h="2801943">
                <a:moveTo>
                  <a:pt x="0" y="0"/>
                </a:moveTo>
                <a:lnTo>
                  <a:pt x="3901440" y="0"/>
                </a:lnTo>
                <a:lnTo>
                  <a:pt x="3901440" y="2801943"/>
                </a:lnTo>
                <a:lnTo>
                  <a:pt x="0" y="280194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979821" y="1431060"/>
            <a:ext cx="5393665" cy="25144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39"/>
              </a:lnSpc>
            </a:pPr>
            <a:r>
              <a:rPr lang="en-US" sz="2282" b="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Problem statement </a:t>
            </a:r>
          </a:p>
          <a:p>
            <a:pPr algn="l">
              <a:lnSpc>
                <a:spcPts val="2191"/>
              </a:lnSpc>
            </a:pPr>
            <a:endParaRPr lang="en-US" sz="2282" b="1">
              <a:solidFill>
                <a:srgbClr val="FFFFFF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  <a:p>
            <a:pPr algn="just">
              <a:lnSpc>
                <a:spcPts val="2191"/>
              </a:lnSpc>
            </a:pPr>
            <a:r>
              <a:rPr lang="en-US" sz="1826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 an in-depth analysis and visualization of a movie dataset to uncover insights and trends. This includes understanding the distribution movies by genre, running time, release year, age rating and other  attributes.</a:t>
            </a:r>
          </a:p>
          <a:p>
            <a:pPr algn="l">
              <a:lnSpc>
                <a:spcPts val="2191"/>
              </a:lnSpc>
            </a:pPr>
            <a:endParaRPr lang="en-US" sz="1826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2191"/>
              </a:lnSpc>
            </a:pPr>
            <a:endParaRPr lang="en-US" sz="1826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760272" cy="7315200"/>
          </a:xfrm>
          <a:custGeom>
            <a:avLst/>
            <a:gdLst/>
            <a:ahLst/>
            <a:cxnLst/>
            <a:rect l="l" t="t" r="r" b="b"/>
            <a:pathLst>
              <a:path w="9760272" h="7315200">
                <a:moveTo>
                  <a:pt x="0" y="0"/>
                </a:moveTo>
                <a:lnTo>
                  <a:pt x="9760272" y="0"/>
                </a:lnTo>
                <a:lnTo>
                  <a:pt x="9760272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877" t="-13654" r="-32204" b="-4772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755936" y="1676400"/>
            <a:ext cx="3124200" cy="2971800"/>
          </a:xfrm>
          <a:custGeom>
            <a:avLst/>
            <a:gdLst/>
            <a:ahLst/>
            <a:cxnLst/>
            <a:rect l="l" t="t" r="r" b="b"/>
            <a:pathLst>
              <a:path w="4663605" h="3853402">
                <a:moveTo>
                  <a:pt x="0" y="0"/>
                </a:moveTo>
                <a:lnTo>
                  <a:pt x="4663606" y="0"/>
                </a:lnTo>
                <a:lnTo>
                  <a:pt x="4663606" y="3853402"/>
                </a:lnTo>
                <a:lnTo>
                  <a:pt x="0" y="38534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6019800" y="1676400"/>
            <a:ext cx="1752600" cy="1448172"/>
          </a:xfrm>
          <a:custGeom>
            <a:avLst/>
            <a:gdLst/>
            <a:ahLst/>
            <a:cxnLst/>
            <a:rect l="l" t="t" r="r" b="b"/>
            <a:pathLst>
              <a:path w="2405194" h="2405194">
                <a:moveTo>
                  <a:pt x="0" y="0"/>
                </a:moveTo>
                <a:lnTo>
                  <a:pt x="2405194" y="0"/>
                </a:lnTo>
                <a:lnTo>
                  <a:pt x="2405194" y="2405194"/>
                </a:lnTo>
                <a:lnTo>
                  <a:pt x="0" y="240519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4880136" y="3909864"/>
            <a:ext cx="2165638" cy="2414736"/>
          </a:xfrm>
          <a:custGeom>
            <a:avLst/>
            <a:gdLst/>
            <a:ahLst/>
            <a:cxnLst/>
            <a:rect l="l" t="t" r="r" b="b"/>
            <a:pathLst>
              <a:path w="2926080" h="2926080">
                <a:moveTo>
                  <a:pt x="0" y="0"/>
                </a:moveTo>
                <a:lnTo>
                  <a:pt x="2926080" y="0"/>
                </a:lnTo>
                <a:lnTo>
                  <a:pt x="2926080" y="2926080"/>
                </a:lnTo>
                <a:lnTo>
                  <a:pt x="0" y="292608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6031" t="-22052" r="-20500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731520" y="494266"/>
            <a:ext cx="8290560" cy="6437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b="1" dirty="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Business Use Cases</a:t>
            </a:r>
          </a:p>
          <a:p>
            <a:pPr algn="l">
              <a:lnSpc>
                <a:spcPts val="2697"/>
              </a:lnSpc>
            </a:pPr>
            <a:endParaRPr lang="en-US" sz="3600" b="1" dirty="0">
              <a:solidFill>
                <a:srgbClr val="FFFFFF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  <a:p>
            <a:pPr algn="l">
              <a:lnSpc>
                <a:spcPts val="2697"/>
              </a:lnSpc>
            </a:pPr>
            <a:r>
              <a:rPr lang="en-US" sz="2248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</a:p>
          <a:p>
            <a:pPr algn="l">
              <a:lnSpc>
                <a:spcPts val="2697"/>
              </a:lnSpc>
            </a:pPr>
            <a:endParaRPr lang="en-US" sz="2248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2697"/>
              </a:lnSpc>
            </a:pPr>
            <a:endParaRPr lang="en-US" sz="2248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2697"/>
              </a:lnSpc>
            </a:pPr>
            <a:endParaRPr lang="en-US" sz="2248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2697"/>
              </a:lnSpc>
            </a:pPr>
            <a:endParaRPr lang="en-US" sz="2248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2697"/>
              </a:lnSpc>
            </a:pPr>
            <a:endParaRPr lang="en-US" sz="2248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2697"/>
              </a:lnSpc>
            </a:pPr>
            <a:r>
              <a:rPr lang="en-US" sz="2248" b="1" dirty="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         Content Strategy		  </a:t>
            </a:r>
            <a:r>
              <a:rPr lang="en-US" sz="2248" b="1" dirty="0" smtClean="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Audience </a:t>
            </a:r>
            <a:r>
              <a:rPr lang="en-US" sz="2248" b="1" dirty="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Segmentation	</a:t>
            </a:r>
          </a:p>
          <a:p>
            <a:pPr algn="l">
              <a:lnSpc>
                <a:spcPts val="2697"/>
              </a:lnSpc>
            </a:pPr>
            <a:endParaRPr lang="en-US" sz="2248" b="1" dirty="0">
              <a:solidFill>
                <a:srgbClr val="FFFFFF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  <a:p>
            <a:pPr algn="l">
              <a:lnSpc>
                <a:spcPts val="2697"/>
              </a:lnSpc>
            </a:pPr>
            <a:endParaRPr lang="en-US" sz="2248" b="1" dirty="0">
              <a:solidFill>
                <a:srgbClr val="FFFFFF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  <a:p>
            <a:pPr algn="l">
              <a:lnSpc>
                <a:spcPts val="2697"/>
              </a:lnSpc>
            </a:pPr>
            <a:endParaRPr lang="en-US" sz="2248" b="1" dirty="0">
              <a:solidFill>
                <a:srgbClr val="FFFFFF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  <a:p>
            <a:pPr algn="l">
              <a:lnSpc>
                <a:spcPts val="2697"/>
              </a:lnSpc>
            </a:pPr>
            <a:endParaRPr lang="en-US" sz="2248" b="1" dirty="0">
              <a:solidFill>
                <a:srgbClr val="FFFFFF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  <a:p>
            <a:pPr algn="l">
              <a:lnSpc>
                <a:spcPts val="2697"/>
              </a:lnSpc>
            </a:pPr>
            <a:endParaRPr lang="en-US" sz="2248" b="1" dirty="0">
              <a:solidFill>
                <a:srgbClr val="FFFFFF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  <a:p>
            <a:pPr algn="l">
              <a:lnSpc>
                <a:spcPts val="2697"/>
              </a:lnSpc>
            </a:pPr>
            <a:endParaRPr lang="en-US" sz="2248" b="1" dirty="0">
              <a:solidFill>
                <a:srgbClr val="FFFFFF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  <a:p>
            <a:pPr algn="l">
              <a:lnSpc>
                <a:spcPts val="2697"/>
              </a:lnSpc>
            </a:pPr>
            <a:endParaRPr lang="en-US" sz="2248" b="1" dirty="0">
              <a:solidFill>
                <a:srgbClr val="FFFFFF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  <a:p>
            <a:pPr algn="l">
              <a:lnSpc>
                <a:spcPts val="2697"/>
              </a:lnSpc>
            </a:pPr>
            <a:r>
              <a:rPr lang="en-US" sz="2248" b="1" dirty="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          Marketing Campaigns	            </a:t>
            </a:r>
            <a:r>
              <a:rPr lang="en-US" sz="2248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248" b="1" dirty="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Historical Analysis</a:t>
            </a:r>
          </a:p>
          <a:p>
            <a:pPr algn="l">
              <a:lnSpc>
                <a:spcPts val="2697"/>
              </a:lnSpc>
            </a:pPr>
            <a:endParaRPr lang="en-US" sz="2248" b="1" dirty="0">
              <a:solidFill>
                <a:srgbClr val="FFFFFF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1608875" y="1427353"/>
            <a:ext cx="1754709" cy="1683517"/>
          </a:xfrm>
          <a:custGeom>
            <a:avLst/>
            <a:gdLst/>
            <a:ahLst/>
            <a:cxnLst/>
            <a:rect l="l" t="t" r="r" b="b"/>
            <a:pathLst>
              <a:path w="1754709" h="1683517">
                <a:moveTo>
                  <a:pt x="0" y="0"/>
                </a:moveTo>
                <a:lnTo>
                  <a:pt x="1754709" y="0"/>
                </a:lnTo>
                <a:lnTo>
                  <a:pt x="1754709" y="1683516"/>
                </a:lnTo>
                <a:lnTo>
                  <a:pt x="0" y="168351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5801146" y="1612642"/>
            <a:ext cx="1498227" cy="1498227"/>
          </a:xfrm>
          <a:custGeom>
            <a:avLst/>
            <a:gdLst/>
            <a:ahLst/>
            <a:cxnLst/>
            <a:rect l="l" t="t" r="r" b="b"/>
            <a:pathLst>
              <a:path w="1498227" h="1498227">
                <a:moveTo>
                  <a:pt x="0" y="0"/>
                </a:moveTo>
                <a:lnTo>
                  <a:pt x="1498227" y="0"/>
                </a:lnTo>
                <a:lnTo>
                  <a:pt x="1498227" y="1498227"/>
                </a:lnTo>
                <a:lnTo>
                  <a:pt x="0" y="149822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08875" y="4352446"/>
            <a:ext cx="1492526" cy="1329705"/>
          </a:xfrm>
          <a:custGeom>
            <a:avLst/>
            <a:gdLst/>
            <a:ahLst/>
            <a:cxnLst/>
            <a:rect l="l" t="t" r="r" b="b"/>
            <a:pathLst>
              <a:path w="1492526" h="1329705">
                <a:moveTo>
                  <a:pt x="0" y="0"/>
                </a:moveTo>
                <a:lnTo>
                  <a:pt x="1492525" y="0"/>
                </a:lnTo>
                <a:lnTo>
                  <a:pt x="1492525" y="1329705"/>
                </a:lnTo>
                <a:lnTo>
                  <a:pt x="0" y="132970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5801146" y="4352446"/>
            <a:ext cx="1370147" cy="1403316"/>
          </a:xfrm>
          <a:custGeom>
            <a:avLst/>
            <a:gdLst/>
            <a:ahLst/>
            <a:cxnLst/>
            <a:rect l="l" t="t" r="r" b="b"/>
            <a:pathLst>
              <a:path w="1370147" h="1403316">
                <a:moveTo>
                  <a:pt x="0" y="0"/>
                </a:moveTo>
                <a:lnTo>
                  <a:pt x="1370147" y="0"/>
                </a:lnTo>
                <a:lnTo>
                  <a:pt x="1370147" y="1403316"/>
                </a:lnTo>
                <a:lnTo>
                  <a:pt x="0" y="140331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9368" r="-687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09395" y="1415201"/>
            <a:ext cx="8266059" cy="37702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60"/>
              </a:lnSpc>
            </a:pPr>
            <a:r>
              <a:rPr lang="en-US" sz="2133" b="1" dirty="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Tasks</a:t>
            </a:r>
          </a:p>
          <a:p>
            <a:pPr algn="l">
              <a:lnSpc>
                <a:spcPts val="2047"/>
              </a:lnSpc>
            </a:pPr>
            <a:endParaRPr lang="en-US" sz="2133" b="1" dirty="0">
              <a:solidFill>
                <a:srgbClr val="FFFFFF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  <a:p>
            <a:pPr algn="just">
              <a:lnSpc>
                <a:spcPts val="3071"/>
              </a:lnSpc>
            </a:pPr>
            <a:r>
              <a:rPr lang="en-US" sz="1706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Distribution of Movies by Genre	     7. Most Common Movie Types </a:t>
            </a:r>
          </a:p>
          <a:p>
            <a:pPr algn="just">
              <a:lnSpc>
                <a:spcPts val="3071"/>
              </a:lnSpc>
            </a:pPr>
            <a:r>
              <a:rPr lang="en-US" sz="1706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Average Running Time by Genre 	      8. Correlation Between Running Time and Year </a:t>
            </a:r>
          </a:p>
          <a:p>
            <a:pPr algn="just">
              <a:lnSpc>
                <a:spcPts val="3071"/>
              </a:lnSpc>
            </a:pPr>
            <a:r>
              <a:rPr lang="en-US" sz="1706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Movies Released Each Year 		      </a:t>
            </a:r>
            <a:r>
              <a:rPr lang="en-US" sz="1706" dirty="0" smtClea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r>
              <a:rPr lang="en-US" sz="1706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Genre Popularity Over Time</a:t>
            </a:r>
          </a:p>
          <a:p>
            <a:pPr algn="just">
              <a:lnSpc>
                <a:spcPts val="3071"/>
              </a:lnSpc>
            </a:pPr>
            <a:r>
              <a:rPr lang="en-US" sz="1706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Top 10 Longest Movies 	</a:t>
            </a:r>
            <a:r>
              <a:rPr lang="en-US" sz="1706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706" dirty="0" smtClea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10</a:t>
            </a:r>
            <a:r>
              <a:rPr lang="en-US" sz="1706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Movies by Genre and Age Rating </a:t>
            </a:r>
          </a:p>
          <a:p>
            <a:pPr algn="just">
              <a:lnSpc>
                <a:spcPts val="3071"/>
              </a:lnSpc>
            </a:pPr>
            <a:r>
              <a:rPr lang="en-US" sz="1706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Movies by Age Rating 		    </a:t>
            </a:r>
            <a:r>
              <a:rPr lang="en-US" sz="1706" dirty="0" smtClea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6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11. Movies with Maximum Episodes </a:t>
            </a:r>
          </a:p>
          <a:p>
            <a:pPr algn="just">
              <a:lnSpc>
                <a:spcPts val="3071"/>
              </a:lnSpc>
            </a:pPr>
            <a:r>
              <a:rPr lang="en-US" sz="1706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Count of Movies by Year and </a:t>
            </a:r>
            <a:r>
              <a:rPr lang="en-US" sz="1706" dirty="0" smtClea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Genre	</a:t>
            </a:r>
            <a:r>
              <a:rPr lang="en-US" sz="1706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6" dirty="0" smtClea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-US" sz="1706" dirty="0" smtClea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r>
              <a:rPr lang="en-US" sz="1706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Distribution of Running Time </a:t>
            </a:r>
          </a:p>
          <a:p>
            <a:pPr algn="just">
              <a:lnSpc>
                <a:spcPts val="3071"/>
              </a:lnSpc>
            </a:pPr>
            <a:r>
              <a:rPr lang="en-US" sz="1706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                       </a:t>
            </a:r>
            <a:r>
              <a:rPr lang="en-US" sz="1706" dirty="0" smtClea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  <a:r>
              <a:rPr lang="en-US" sz="1706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Analysis of Specific Genres</a:t>
            </a:r>
          </a:p>
          <a:p>
            <a:pPr algn="just">
              <a:lnSpc>
                <a:spcPts val="3071"/>
              </a:lnSpc>
            </a:pPr>
            <a:endParaRPr lang="en-US" sz="1706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028" r="-10028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582708" y="1274630"/>
            <a:ext cx="3273504" cy="46179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304"/>
              </a:lnSpc>
            </a:pPr>
            <a:r>
              <a:rPr lang="en-US" sz="1920" b="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Findings:</a:t>
            </a:r>
          </a:p>
          <a:p>
            <a:pPr marL="219637" lvl="1" indent="-109818" algn="just">
              <a:lnSpc>
                <a:spcPts val="2047"/>
              </a:lnSpc>
              <a:buFont typeface="Arial"/>
              <a:buChar char="•"/>
            </a:pPr>
            <a:r>
              <a:rPr lang="en-US" sz="1706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genre with the highest number of movies is “Drama”  followed by “Comedy” and “Romance”.</a:t>
            </a:r>
          </a:p>
          <a:p>
            <a:pPr marL="219637" lvl="1" indent="-109818" algn="just">
              <a:lnSpc>
                <a:spcPts val="2047"/>
              </a:lnSpc>
              <a:buFont typeface="Arial"/>
              <a:buChar char="•"/>
            </a:pPr>
            <a:r>
              <a:rPr lang="en-US" sz="1706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genres like “Lifestyle” and “Food” have significantly fewer movies compared to others.</a:t>
            </a:r>
          </a:p>
          <a:p>
            <a:pPr marL="219637" lvl="1" indent="-109818" algn="just">
              <a:lnSpc>
                <a:spcPts val="2047"/>
              </a:lnSpc>
            </a:pPr>
            <a:endParaRPr lang="en-US" sz="1706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7091" lvl="1" indent="-123546" algn="just">
              <a:lnSpc>
                <a:spcPts val="2304"/>
              </a:lnSpc>
            </a:pPr>
            <a:r>
              <a:rPr lang="en-US" sz="1920" b="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Insights:</a:t>
            </a:r>
          </a:p>
          <a:p>
            <a:pPr marL="219637" lvl="1" indent="-109818" algn="just">
              <a:lnSpc>
                <a:spcPts val="2047"/>
              </a:lnSpc>
              <a:buFont typeface="Arial"/>
              <a:buChar char="•"/>
            </a:pPr>
            <a:r>
              <a:rPr lang="en-US" sz="1706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highest count of Drama and Comedy movies suggest these genres are popular and frequently produced.</a:t>
            </a:r>
          </a:p>
          <a:p>
            <a:pPr marL="219637" lvl="1" indent="-109818" algn="just">
              <a:lnSpc>
                <a:spcPts val="2047"/>
              </a:lnSpc>
              <a:buFont typeface="Arial"/>
              <a:buChar char="•"/>
            </a:pPr>
            <a:r>
              <a:rPr lang="en-US" sz="1706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low count in specific genres might indicate niche markets or less audience interest.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43771" y="890201"/>
            <a:ext cx="4061564" cy="3734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60"/>
              </a:lnSpc>
            </a:pPr>
            <a:r>
              <a:rPr lang="en-US" sz="2133" b="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1. Distribution of Movies by Genre</a:t>
            </a:r>
          </a:p>
        </p:txBody>
      </p:sp>
      <p:sp>
        <p:nvSpPr>
          <p:cNvPr id="5" name="Freeform 5"/>
          <p:cNvSpPr/>
          <p:nvPr/>
        </p:nvSpPr>
        <p:spPr>
          <a:xfrm>
            <a:off x="743771" y="1978660"/>
            <a:ext cx="4495801" cy="3357881"/>
          </a:xfrm>
          <a:custGeom>
            <a:avLst/>
            <a:gdLst/>
            <a:ahLst/>
            <a:cxnLst/>
            <a:rect l="l" t="t" r="r" b="b"/>
            <a:pathLst>
              <a:path w="4495801" h="3357881">
                <a:moveTo>
                  <a:pt x="0" y="0"/>
                </a:moveTo>
                <a:lnTo>
                  <a:pt x="4495800" y="0"/>
                </a:lnTo>
                <a:lnTo>
                  <a:pt x="4495800" y="3357880"/>
                </a:lnTo>
                <a:lnTo>
                  <a:pt x="0" y="335788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7"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742" t="-4522" r="-12742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582708" y="1274630"/>
            <a:ext cx="3273504" cy="46179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304"/>
              </a:lnSpc>
            </a:pPr>
            <a:r>
              <a:rPr lang="en-US" sz="1920" b="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Findings:</a:t>
            </a:r>
          </a:p>
          <a:p>
            <a:pPr marL="219637" lvl="1" indent="-109818" algn="just">
              <a:lnSpc>
                <a:spcPts val="2047"/>
              </a:lnSpc>
              <a:buFont typeface="Arial"/>
              <a:buChar char="•"/>
            </a:pPr>
            <a:r>
              <a:rPr lang="en-US" sz="1706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Genres like “Action” and “Biopic have higher average running times compared to genres like “Science” and “Standup Comedy”.</a:t>
            </a:r>
          </a:p>
          <a:p>
            <a:pPr marL="219637" lvl="1" indent="-109818" algn="just">
              <a:lnSpc>
                <a:spcPts val="2047"/>
              </a:lnSpc>
            </a:pPr>
            <a:endParaRPr lang="en-US" sz="1706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7091" lvl="1" indent="-123546" algn="just">
              <a:lnSpc>
                <a:spcPts val="2304"/>
              </a:lnSpc>
            </a:pPr>
            <a:r>
              <a:rPr lang="en-US" sz="1920" b="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Insights:</a:t>
            </a:r>
          </a:p>
          <a:p>
            <a:pPr marL="219637" lvl="1" indent="-109818" algn="just">
              <a:lnSpc>
                <a:spcPts val="2047"/>
              </a:lnSpc>
              <a:buFont typeface="Arial"/>
              <a:buChar char="•"/>
            </a:pPr>
            <a:r>
              <a:rPr lang="en-US" sz="1706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Action and Biopic often require more screen time to cover detailed information and narratives, leading to longer average running times.</a:t>
            </a:r>
          </a:p>
          <a:p>
            <a:pPr marL="219637" lvl="1" indent="-109818" algn="just">
              <a:lnSpc>
                <a:spcPts val="2047"/>
              </a:lnSpc>
              <a:buFont typeface="Arial"/>
              <a:buChar char="•"/>
            </a:pPr>
            <a:r>
              <a:rPr lang="en-US" sz="1706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Shorter running times in genres like science and standup comedy may cater to the preference o their target audiences.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43771" y="900113"/>
            <a:ext cx="4127428" cy="3734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60"/>
              </a:lnSpc>
            </a:pPr>
            <a:r>
              <a:rPr lang="en-US" sz="2133" b="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2. Average Running Time by Genre</a:t>
            </a:r>
          </a:p>
        </p:txBody>
      </p:sp>
      <p:sp>
        <p:nvSpPr>
          <p:cNvPr id="5" name="Freeform 5"/>
          <p:cNvSpPr/>
          <p:nvPr/>
        </p:nvSpPr>
        <p:spPr>
          <a:xfrm>
            <a:off x="984637" y="2090439"/>
            <a:ext cx="3892163" cy="2809199"/>
          </a:xfrm>
          <a:custGeom>
            <a:avLst/>
            <a:gdLst/>
            <a:ahLst/>
            <a:cxnLst/>
            <a:rect l="l" t="t" r="r" b="b"/>
            <a:pathLst>
              <a:path w="3892163" h="2809199">
                <a:moveTo>
                  <a:pt x="0" y="0"/>
                </a:moveTo>
                <a:lnTo>
                  <a:pt x="3892163" y="0"/>
                </a:lnTo>
                <a:lnTo>
                  <a:pt x="3892163" y="2809198"/>
                </a:lnTo>
                <a:lnTo>
                  <a:pt x="0" y="28091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188" t="-5998" r="-6810" b="-17571"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742" t="-4522" r="-12742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582708" y="1274630"/>
            <a:ext cx="3273504" cy="4059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304"/>
              </a:lnSpc>
            </a:pPr>
            <a:r>
              <a:rPr lang="en-US" sz="1920" b="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Findings:</a:t>
            </a:r>
          </a:p>
          <a:p>
            <a:pPr marL="219637" lvl="1" indent="-109818" algn="just">
              <a:lnSpc>
                <a:spcPts val="2047"/>
              </a:lnSpc>
              <a:buFont typeface="Arial"/>
              <a:buChar char="•"/>
            </a:pPr>
            <a:r>
              <a:rPr lang="en-US" sz="1706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number of movies released annually has shown a flat line from 1940 to 2000, and there is a noticeable peaks after 2000.</a:t>
            </a:r>
          </a:p>
          <a:p>
            <a:pPr marL="219637" lvl="1" indent="-109818" algn="just">
              <a:lnSpc>
                <a:spcPts val="2047"/>
              </a:lnSpc>
            </a:pPr>
            <a:endParaRPr lang="en-US" sz="1706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7091" lvl="1" indent="-123546" algn="just">
              <a:lnSpc>
                <a:spcPts val="2304"/>
              </a:lnSpc>
            </a:pPr>
            <a:r>
              <a:rPr lang="en-US" sz="1920" b="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Insights:</a:t>
            </a:r>
          </a:p>
          <a:p>
            <a:pPr marL="219637" lvl="1" indent="-109818" algn="just">
              <a:lnSpc>
                <a:spcPts val="2047"/>
              </a:lnSpc>
              <a:buFont typeface="Arial"/>
              <a:buChar char="•"/>
            </a:pPr>
            <a:r>
              <a:rPr lang="en-US" sz="1706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increase in movies release could be due to advancements in technology, changes in consumer demand, and growth in the entertainment industry. </a:t>
            </a:r>
          </a:p>
          <a:p>
            <a:pPr marL="219637" lvl="1" indent="-109818" algn="just">
              <a:lnSpc>
                <a:spcPts val="2047"/>
              </a:lnSpc>
              <a:buFont typeface="Arial"/>
              <a:buChar char="•"/>
            </a:pPr>
            <a:r>
              <a:rPr lang="en-US" sz="1706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Peaks in specific years might be linked to significant industry events or trends.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43771" y="890201"/>
            <a:ext cx="3490878" cy="3734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60"/>
              </a:lnSpc>
            </a:pPr>
            <a:r>
              <a:rPr lang="en-US" sz="2133" b="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3. Movies Released Each Year</a:t>
            </a:r>
          </a:p>
        </p:txBody>
      </p:sp>
      <p:sp>
        <p:nvSpPr>
          <p:cNvPr id="5" name="Freeform 5"/>
          <p:cNvSpPr/>
          <p:nvPr/>
        </p:nvSpPr>
        <p:spPr>
          <a:xfrm>
            <a:off x="381447" y="1654037"/>
            <a:ext cx="4495353" cy="2894206"/>
          </a:xfrm>
          <a:custGeom>
            <a:avLst/>
            <a:gdLst/>
            <a:ahLst/>
            <a:cxnLst/>
            <a:rect l="l" t="t" r="r" b="b"/>
            <a:pathLst>
              <a:path w="4495353" h="2894206">
                <a:moveTo>
                  <a:pt x="0" y="0"/>
                </a:moveTo>
                <a:lnTo>
                  <a:pt x="4495353" y="0"/>
                </a:lnTo>
                <a:lnTo>
                  <a:pt x="4495353" y="2894206"/>
                </a:lnTo>
                <a:lnTo>
                  <a:pt x="0" y="28942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468" t="-3915" r="-1263"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29139" y="1502231"/>
            <a:ext cx="3763618" cy="3072341"/>
          </a:xfrm>
          <a:custGeom>
            <a:avLst/>
            <a:gdLst/>
            <a:ahLst/>
            <a:cxnLst/>
            <a:rect l="l" t="t" r="r" b="b"/>
            <a:pathLst>
              <a:path w="3763618" h="3072341">
                <a:moveTo>
                  <a:pt x="0" y="0"/>
                </a:moveTo>
                <a:lnTo>
                  <a:pt x="3763618" y="0"/>
                </a:lnTo>
                <a:lnTo>
                  <a:pt x="3763618" y="3072342"/>
                </a:lnTo>
                <a:lnTo>
                  <a:pt x="0" y="30723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8423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2742" t="-4522" r="-12742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5582708" y="1274630"/>
            <a:ext cx="3273504" cy="32719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304"/>
              </a:lnSpc>
            </a:pPr>
            <a:r>
              <a:rPr lang="en-US" sz="1920" b="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Findings:</a:t>
            </a:r>
          </a:p>
          <a:p>
            <a:pPr marL="219637" lvl="1" indent="-109818" algn="just">
              <a:lnSpc>
                <a:spcPts val="2047"/>
              </a:lnSpc>
              <a:buFont typeface="Arial"/>
              <a:buChar char="•"/>
            </a:pPr>
            <a:r>
              <a:rPr lang="en-US" sz="1706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longest movie in the dataset is “Rubaru Roshni” with a running time of  770  minutes.</a:t>
            </a:r>
          </a:p>
          <a:p>
            <a:pPr marL="219637" lvl="1" indent="-109818" algn="just">
              <a:lnSpc>
                <a:spcPts val="2047"/>
              </a:lnSpc>
            </a:pPr>
            <a:endParaRPr lang="en-US" sz="1706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7091" lvl="1" indent="-123546" algn="just">
              <a:lnSpc>
                <a:spcPts val="2304"/>
              </a:lnSpc>
            </a:pPr>
            <a:r>
              <a:rPr lang="en-US" sz="1920" b="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Insights:</a:t>
            </a:r>
          </a:p>
          <a:p>
            <a:pPr marL="219637" lvl="1" indent="-109818" algn="just">
              <a:lnSpc>
                <a:spcPts val="2047"/>
              </a:lnSpc>
              <a:buFont typeface="Arial"/>
              <a:buChar char="•"/>
            </a:pPr>
            <a:r>
              <a:rPr lang="en-US" sz="1706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Long movies often have complex plots or extensive narratives requiring extended screen time. </a:t>
            </a:r>
          </a:p>
          <a:p>
            <a:pPr marL="219637" lvl="1" indent="-109818" algn="just">
              <a:lnSpc>
                <a:spcPts val="2047"/>
              </a:lnSpc>
              <a:buFont typeface="Arial"/>
              <a:buChar char="•"/>
            </a:pPr>
            <a:r>
              <a:rPr lang="en-US" sz="1706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top 10 longest movies are primarily from genres like “Drama” and “Action”.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20579" y="874031"/>
            <a:ext cx="2863493" cy="3734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60"/>
              </a:lnSpc>
            </a:pPr>
            <a:r>
              <a:rPr lang="en-US" sz="2133" b="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4. Top 10 Longest Movie</a:t>
            </a:r>
          </a:p>
        </p:txBody>
      </p:sp>
      <p:sp>
        <p:nvSpPr>
          <p:cNvPr id="6" name="Freeform 6"/>
          <p:cNvSpPr/>
          <p:nvPr/>
        </p:nvSpPr>
        <p:spPr>
          <a:xfrm>
            <a:off x="881539" y="1654631"/>
            <a:ext cx="3763618" cy="3294789"/>
          </a:xfrm>
          <a:custGeom>
            <a:avLst/>
            <a:gdLst/>
            <a:ahLst/>
            <a:cxnLst/>
            <a:rect l="l" t="t" r="r" b="b"/>
            <a:pathLst>
              <a:path w="3763618" h="3294789">
                <a:moveTo>
                  <a:pt x="0" y="0"/>
                </a:moveTo>
                <a:lnTo>
                  <a:pt x="3763618" y="0"/>
                </a:lnTo>
                <a:lnTo>
                  <a:pt x="3763618" y="3294789"/>
                </a:lnTo>
                <a:lnTo>
                  <a:pt x="0" y="32947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1103"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52331" y="1713561"/>
            <a:ext cx="4423930" cy="3229636"/>
          </a:xfrm>
          <a:custGeom>
            <a:avLst/>
            <a:gdLst/>
            <a:ahLst/>
            <a:cxnLst/>
            <a:rect l="l" t="t" r="r" b="b"/>
            <a:pathLst>
              <a:path w="4423930" h="3229636">
                <a:moveTo>
                  <a:pt x="0" y="0"/>
                </a:moveTo>
                <a:lnTo>
                  <a:pt x="4423929" y="0"/>
                </a:lnTo>
                <a:lnTo>
                  <a:pt x="4423929" y="3229636"/>
                </a:lnTo>
                <a:lnTo>
                  <a:pt x="0" y="32296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25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2742" t="-4522" r="-12742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5582708" y="1274630"/>
            <a:ext cx="3273504" cy="4059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304"/>
              </a:lnSpc>
            </a:pPr>
            <a:r>
              <a:rPr lang="en-US" sz="1920" b="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Findings:</a:t>
            </a:r>
          </a:p>
          <a:p>
            <a:pPr marL="219637" lvl="1" indent="-109818" algn="just">
              <a:lnSpc>
                <a:spcPts val="2047"/>
              </a:lnSpc>
              <a:buFont typeface="Arial"/>
              <a:buChar char="•"/>
            </a:pPr>
            <a:r>
              <a:rPr lang="en-US" sz="1706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the movies are fall under equal proportion of ratings.</a:t>
            </a:r>
          </a:p>
          <a:p>
            <a:pPr marL="219637" lvl="1" indent="-109818" algn="just">
              <a:lnSpc>
                <a:spcPts val="2047"/>
              </a:lnSpc>
              <a:buFont typeface="Arial"/>
              <a:buChar char="•"/>
            </a:pPr>
            <a:r>
              <a:rPr lang="en-US" sz="1706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this “U/A”  is top with 43.35%.</a:t>
            </a:r>
          </a:p>
          <a:p>
            <a:pPr marL="219637" lvl="1" indent="-109818" algn="just">
              <a:lnSpc>
                <a:spcPts val="2047"/>
              </a:lnSpc>
            </a:pPr>
            <a:endParaRPr lang="en-US" sz="1706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7091" lvl="1" indent="-123546" algn="just">
              <a:lnSpc>
                <a:spcPts val="2304"/>
              </a:lnSpc>
            </a:pPr>
            <a:r>
              <a:rPr lang="en-US" sz="1920" b="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Insights:</a:t>
            </a:r>
          </a:p>
          <a:p>
            <a:pPr marL="219637" lvl="1" indent="-109818" algn="just">
              <a:lnSpc>
                <a:spcPts val="2047"/>
              </a:lnSpc>
              <a:buFont typeface="Arial"/>
              <a:buChar char="•"/>
            </a:pPr>
            <a:r>
              <a:rPr lang="en-US" sz="1706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prevalence of  “U/A” rated movies suggest that producers are targeting a broader adult audience.</a:t>
            </a:r>
          </a:p>
          <a:p>
            <a:pPr marL="219637" lvl="1" indent="-109818" algn="just">
              <a:lnSpc>
                <a:spcPts val="2047"/>
              </a:lnSpc>
              <a:buFont typeface="Arial"/>
              <a:buChar char="•"/>
            </a:pPr>
            <a:r>
              <a:rPr lang="en-US" sz="1706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“A” rated movies contains adult and violence so family audience and children are don’t watch it.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43771" y="890201"/>
            <a:ext cx="2968752" cy="3734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60"/>
              </a:lnSpc>
            </a:pPr>
            <a:r>
              <a:rPr lang="en-US" sz="2133" b="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5. Movies by Age Rating 	</a:t>
            </a:r>
          </a:p>
        </p:txBody>
      </p:sp>
      <p:sp>
        <p:nvSpPr>
          <p:cNvPr id="6" name="Freeform 6"/>
          <p:cNvSpPr/>
          <p:nvPr/>
        </p:nvSpPr>
        <p:spPr>
          <a:xfrm>
            <a:off x="804731" y="1865961"/>
            <a:ext cx="4423930" cy="3229636"/>
          </a:xfrm>
          <a:custGeom>
            <a:avLst/>
            <a:gdLst/>
            <a:ahLst/>
            <a:cxnLst/>
            <a:rect l="l" t="t" r="r" b="b"/>
            <a:pathLst>
              <a:path w="4423930" h="3229636">
                <a:moveTo>
                  <a:pt x="0" y="0"/>
                </a:moveTo>
                <a:lnTo>
                  <a:pt x="4423929" y="0"/>
                </a:lnTo>
                <a:lnTo>
                  <a:pt x="4423929" y="3229636"/>
                </a:lnTo>
                <a:lnTo>
                  <a:pt x="0" y="32296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25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869</Words>
  <Application>Microsoft Office PowerPoint</Application>
  <PresentationFormat>Custom</PresentationFormat>
  <Paragraphs>133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Times New Roman</vt:lpstr>
      <vt:lpstr>Times New Roman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Disney+HotStar Data.pptx</dc:title>
  <cp:lastModifiedBy>hp</cp:lastModifiedBy>
  <cp:revision>2</cp:revision>
  <dcterms:created xsi:type="dcterms:W3CDTF">2006-08-16T00:00:00Z</dcterms:created>
  <dcterms:modified xsi:type="dcterms:W3CDTF">2024-11-13T07:46:17Z</dcterms:modified>
  <dc:identifier>DAGWVa4Ztbk</dc:identifier>
</cp:coreProperties>
</file>