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7" r:id="rId19"/>
    <p:sldId id="275" r:id="rId20"/>
    <p:sldId id="276" r:id="rId21"/>
    <p:sldId id="279" r:id="rId22"/>
    <p:sldId id="278" r:id="rId23"/>
    <p:sldId id="282"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70" d="100"/>
          <a:sy n="70" d="100"/>
        </p:scale>
        <p:origin x="-1666" y="-34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5507AF9-BDE0-4EA2-B9BA-210065682AE8}" type="datetimeFigureOut">
              <a:rPr lang="en-IN" smtClean="0"/>
              <a:t>21-10-2024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F2CCE2D-FDBF-4BE6-8965-5BB4CED6CF6D}" type="slidenum">
              <a:rPr lang="en-IN" smtClean="0"/>
              <a:t>‹#›</a:t>
            </a:fld>
            <a:endParaRPr lang="en-IN" dirty="0"/>
          </a:p>
        </p:txBody>
      </p:sp>
    </p:spTree>
    <p:extLst>
      <p:ext uri="{BB962C8B-B14F-4D97-AF65-F5344CB8AC3E}">
        <p14:creationId xmlns:p14="http://schemas.microsoft.com/office/powerpoint/2010/main" val="71992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507AF9-BDE0-4EA2-B9BA-210065682AE8}" type="datetimeFigureOut">
              <a:rPr lang="en-IN" smtClean="0"/>
              <a:t>21-10-2024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F2CCE2D-FDBF-4BE6-8965-5BB4CED6CF6D}" type="slidenum">
              <a:rPr lang="en-IN" smtClean="0"/>
              <a:t>‹#›</a:t>
            </a:fld>
            <a:endParaRPr lang="en-IN" dirty="0"/>
          </a:p>
        </p:txBody>
      </p:sp>
    </p:spTree>
    <p:extLst>
      <p:ext uri="{BB962C8B-B14F-4D97-AF65-F5344CB8AC3E}">
        <p14:creationId xmlns:p14="http://schemas.microsoft.com/office/powerpoint/2010/main" val="2361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507AF9-BDE0-4EA2-B9BA-210065682AE8}" type="datetimeFigureOut">
              <a:rPr lang="en-IN" smtClean="0"/>
              <a:t>21-10-2024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F2CCE2D-FDBF-4BE6-8965-5BB4CED6CF6D}" type="slidenum">
              <a:rPr lang="en-IN" smtClean="0"/>
              <a:t>‹#›</a:t>
            </a:fld>
            <a:endParaRPr lang="en-IN" dirty="0"/>
          </a:p>
        </p:txBody>
      </p:sp>
    </p:spTree>
    <p:extLst>
      <p:ext uri="{BB962C8B-B14F-4D97-AF65-F5344CB8AC3E}">
        <p14:creationId xmlns:p14="http://schemas.microsoft.com/office/powerpoint/2010/main" val="39349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507AF9-BDE0-4EA2-B9BA-210065682AE8}" type="datetimeFigureOut">
              <a:rPr lang="en-IN" smtClean="0"/>
              <a:t>21-10-2024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F2CCE2D-FDBF-4BE6-8965-5BB4CED6CF6D}" type="slidenum">
              <a:rPr lang="en-IN" smtClean="0"/>
              <a:t>‹#›</a:t>
            </a:fld>
            <a:endParaRPr lang="en-IN" dirty="0"/>
          </a:p>
        </p:txBody>
      </p:sp>
    </p:spTree>
    <p:extLst>
      <p:ext uri="{BB962C8B-B14F-4D97-AF65-F5344CB8AC3E}">
        <p14:creationId xmlns:p14="http://schemas.microsoft.com/office/powerpoint/2010/main" val="1663986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507AF9-BDE0-4EA2-B9BA-210065682AE8}" type="datetimeFigureOut">
              <a:rPr lang="en-IN" smtClean="0"/>
              <a:t>21-10-2024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F2CCE2D-FDBF-4BE6-8965-5BB4CED6CF6D}" type="slidenum">
              <a:rPr lang="en-IN" smtClean="0"/>
              <a:t>‹#›</a:t>
            </a:fld>
            <a:endParaRPr lang="en-IN" dirty="0"/>
          </a:p>
        </p:txBody>
      </p:sp>
    </p:spTree>
    <p:extLst>
      <p:ext uri="{BB962C8B-B14F-4D97-AF65-F5344CB8AC3E}">
        <p14:creationId xmlns:p14="http://schemas.microsoft.com/office/powerpoint/2010/main" val="3813395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5507AF9-BDE0-4EA2-B9BA-210065682AE8}" type="datetimeFigureOut">
              <a:rPr lang="en-IN" smtClean="0"/>
              <a:t>21-10-2024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F2CCE2D-FDBF-4BE6-8965-5BB4CED6CF6D}" type="slidenum">
              <a:rPr lang="en-IN" smtClean="0"/>
              <a:t>‹#›</a:t>
            </a:fld>
            <a:endParaRPr lang="en-IN" dirty="0"/>
          </a:p>
        </p:txBody>
      </p:sp>
    </p:spTree>
    <p:extLst>
      <p:ext uri="{BB962C8B-B14F-4D97-AF65-F5344CB8AC3E}">
        <p14:creationId xmlns:p14="http://schemas.microsoft.com/office/powerpoint/2010/main" val="78881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5507AF9-BDE0-4EA2-B9BA-210065682AE8}" type="datetimeFigureOut">
              <a:rPr lang="en-IN" smtClean="0"/>
              <a:t>21-10-2024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F2CCE2D-FDBF-4BE6-8965-5BB4CED6CF6D}" type="slidenum">
              <a:rPr lang="en-IN" smtClean="0"/>
              <a:t>‹#›</a:t>
            </a:fld>
            <a:endParaRPr lang="en-IN" dirty="0"/>
          </a:p>
        </p:txBody>
      </p:sp>
    </p:spTree>
    <p:extLst>
      <p:ext uri="{BB962C8B-B14F-4D97-AF65-F5344CB8AC3E}">
        <p14:creationId xmlns:p14="http://schemas.microsoft.com/office/powerpoint/2010/main" val="82245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5507AF9-BDE0-4EA2-B9BA-210065682AE8}" type="datetimeFigureOut">
              <a:rPr lang="en-IN" smtClean="0"/>
              <a:t>21-10-2024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F2CCE2D-FDBF-4BE6-8965-5BB4CED6CF6D}" type="slidenum">
              <a:rPr lang="en-IN" smtClean="0"/>
              <a:t>‹#›</a:t>
            </a:fld>
            <a:endParaRPr lang="en-IN" dirty="0"/>
          </a:p>
        </p:txBody>
      </p:sp>
    </p:spTree>
    <p:extLst>
      <p:ext uri="{BB962C8B-B14F-4D97-AF65-F5344CB8AC3E}">
        <p14:creationId xmlns:p14="http://schemas.microsoft.com/office/powerpoint/2010/main" val="3085434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507AF9-BDE0-4EA2-B9BA-210065682AE8}" type="datetimeFigureOut">
              <a:rPr lang="en-IN" smtClean="0"/>
              <a:t>21-10-2024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F2CCE2D-FDBF-4BE6-8965-5BB4CED6CF6D}" type="slidenum">
              <a:rPr lang="en-IN" smtClean="0"/>
              <a:t>‹#›</a:t>
            </a:fld>
            <a:endParaRPr lang="en-IN" dirty="0"/>
          </a:p>
        </p:txBody>
      </p:sp>
    </p:spTree>
    <p:extLst>
      <p:ext uri="{BB962C8B-B14F-4D97-AF65-F5344CB8AC3E}">
        <p14:creationId xmlns:p14="http://schemas.microsoft.com/office/powerpoint/2010/main" val="199135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507AF9-BDE0-4EA2-B9BA-210065682AE8}" type="datetimeFigureOut">
              <a:rPr lang="en-IN" smtClean="0"/>
              <a:t>21-10-2024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F2CCE2D-FDBF-4BE6-8965-5BB4CED6CF6D}" type="slidenum">
              <a:rPr lang="en-IN" smtClean="0"/>
              <a:t>‹#›</a:t>
            </a:fld>
            <a:endParaRPr lang="en-IN" dirty="0"/>
          </a:p>
        </p:txBody>
      </p:sp>
    </p:spTree>
    <p:extLst>
      <p:ext uri="{BB962C8B-B14F-4D97-AF65-F5344CB8AC3E}">
        <p14:creationId xmlns:p14="http://schemas.microsoft.com/office/powerpoint/2010/main" val="2880844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507AF9-BDE0-4EA2-B9BA-210065682AE8}" type="datetimeFigureOut">
              <a:rPr lang="en-IN" smtClean="0"/>
              <a:t>21-10-2024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F2CCE2D-FDBF-4BE6-8965-5BB4CED6CF6D}" type="slidenum">
              <a:rPr lang="en-IN" smtClean="0"/>
              <a:t>‹#›</a:t>
            </a:fld>
            <a:endParaRPr lang="en-IN" dirty="0"/>
          </a:p>
        </p:txBody>
      </p:sp>
    </p:spTree>
    <p:extLst>
      <p:ext uri="{BB962C8B-B14F-4D97-AF65-F5344CB8AC3E}">
        <p14:creationId xmlns:p14="http://schemas.microsoft.com/office/powerpoint/2010/main" val="127030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507AF9-BDE0-4EA2-B9BA-210065682AE8}" type="datetimeFigureOut">
              <a:rPr lang="en-IN" smtClean="0"/>
              <a:t>21-10-2024</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CCE2D-FDBF-4BE6-8965-5BB4CED6CF6D}" type="slidenum">
              <a:rPr lang="en-IN" smtClean="0"/>
              <a:t>‹#›</a:t>
            </a:fld>
            <a:endParaRPr lang="en-IN" dirty="0"/>
          </a:p>
        </p:txBody>
      </p:sp>
    </p:spTree>
    <p:extLst>
      <p:ext uri="{BB962C8B-B14F-4D97-AF65-F5344CB8AC3E}">
        <p14:creationId xmlns:p14="http://schemas.microsoft.com/office/powerpoint/2010/main" val="283086438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1867" y="1988840"/>
            <a:ext cx="7946406" cy="3046988"/>
          </a:xfrm>
          <a:prstGeom prst="rect">
            <a:avLst/>
          </a:prstGeom>
        </p:spPr>
        <p:txBody>
          <a:bodyPr wrap="none">
            <a:spAutoFit/>
          </a:bodyPr>
          <a:lstStyle/>
          <a:p>
            <a:pPr algn="ctr"/>
            <a:endParaRPr lang="en-GB" sz="2400" dirty="0" smtClean="0">
              <a:latin typeface="Algerian" pitchFamily="82" charset="0"/>
            </a:endParaRPr>
          </a:p>
          <a:p>
            <a:pPr algn="ctr"/>
            <a:r>
              <a:rPr lang="en-GB" sz="2400" dirty="0" smtClean="0">
                <a:solidFill>
                  <a:schemeClr val="accent1">
                    <a:lumMod val="75000"/>
                  </a:schemeClr>
                </a:solidFill>
                <a:latin typeface="Algerian" pitchFamily="82" charset="0"/>
              </a:rPr>
              <a:t>Project</a:t>
            </a:r>
            <a:r>
              <a:rPr lang="en-GB" sz="2800" dirty="0" smtClean="0">
                <a:solidFill>
                  <a:schemeClr val="accent1">
                    <a:lumMod val="75000"/>
                  </a:schemeClr>
                </a:solidFill>
                <a:latin typeface="Algerian" pitchFamily="82" charset="0"/>
              </a:rPr>
              <a:t> </a:t>
            </a:r>
            <a:r>
              <a:rPr lang="en-GB" sz="2400" dirty="0" smtClean="0">
                <a:solidFill>
                  <a:schemeClr val="accent1">
                    <a:lumMod val="75000"/>
                  </a:schemeClr>
                </a:solidFill>
                <a:latin typeface="Algerian" pitchFamily="82" charset="0"/>
              </a:rPr>
              <a:t>Title </a:t>
            </a:r>
            <a:r>
              <a:rPr lang="en-GB" sz="2400" dirty="0" smtClean="0">
                <a:solidFill>
                  <a:schemeClr val="accent2">
                    <a:lumMod val="75000"/>
                  </a:schemeClr>
                </a:solidFill>
                <a:latin typeface="Algerian" pitchFamily="82" charset="0"/>
              </a:rPr>
              <a:t>: Restaurant Analysis of </a:t>
            </a:r>
            <a:r>
              <a:rPr lang="en-GB" sz="2400" dirty="0" smtClean="0">
                <a:solidFill>
                  <a:schemeClr val="accent2">
                    <a:lumMod val="75000"/>
                  </a:schemeClr>
                </a:solidFill>
                <a:latin typeface="Algerian" pitchFamily="82" charset="0"/>
              </a:rPr>
              <a:t>Swiggy</a:t>
            </a:r>
            <a:endParaRPr lang="en-GB" sz="2400" dirty="0" smtClean="0">
              <a:solidFill>
                <a:schemeClr val="accent2">
                  <a:lumMod val="75000"/>
                </a:schemeClr>
              </a:solidFill>
              <a:latin typeface="Algerian" pitchFamily="82" charset="0"/>
            </a:endParaRPr>
          </a:p>
          <a:p>
            <a:pPr algn="ctr"/>
            <a:r>
              <a:rPr lang="en-GB" sz="2400" dirty="0" smtClean="0">
                <a:solidFill>
                  <a:schemeClr val="accent1">
                    <a:lumMod val="75000"/>
                  </a:schemeClr>
                </a:solidFill>
                <a:latin typeface="Algerian" pitchFamily="82" charset="0"/>
              </a:rPr>
              <a:t>Domain</a:t>
            </a:r>
            <a:r>
              <a:rPr lang="en-GB" sz="2400" dirty="0" smtClean="0">
                <a:latin typeface="Algerian" pitchFamily="82" charset="0"/>
              </a:rPr>
              <a:t> : </a:t>
            </a:r>
            <a:r>
              <a:rPr lang="en-IN" sz="2400" dirty="0" smtClean="0">
                <a:solidFill>
                  <a:schemeClr val="accent2">
                    <a:lumMod val="75000"/>
                  </a:schemeClr>
                </a:solidFill>
                <a:latin typeface="Algerian" pitchFamily="82" charset="0"/>
              </a:rPr>
              <a:t>FOOD DELIVERY SERVICE</a:t>
            </a:r>
          </a:p>
          <a:p>
            <a:pPr algn="just"/>
            <a:endParaRPr lang="en-IN" sz="2400" dirty="0">
              <a:latin typeface="Algerian" pitchFamily="82" charset="0"/>
            </a:endParaRPr>
          </a:p>
          <a:p>
            <a:pPr algn="ctr"/>
            <a:endParaRPr lang="en-IN" sz="2400" dirty="0">
              <a:latin typeface="Algerian" pitchFamily="82" charset="0"/>
            </a:endParaRPr>
          </a:p>
          <a:p>
            <a:pPr algn="ctr"/>
            <a:endParaRPr lang="en-IN" sz="2400" dirty="0" smtClean="0">
              <a:latin typeface="Algerian" pitchFamily="82" charset="0"/>
            </a:endParaRPr>
          </a:p>
          <a:p>
            <a:pPr algn="ctr"/>
            <a:r>
              <a:rPr lang="en-IN" sz="2000" dirty="0" smtClean="0">
                <a:solidFill>
                  <a:schemeClr val="accent1">
                    <a:lumMod val="75000"/>
                  </a:schemeClr>
                </a:solidFill>
                <a:latin typeface="Algerian" pitchFamily="82" charset="0"/>
              </a:rPr>
              <a:t>By</a:t>
            </a:r>
          </a:p>
          <a:p>
            <a:pPr algn="ctr"/>
            <a:r>
              <a:rPr lang="en-IN" sz="2400" dirty="0" err="1" smtClean="0">
                <a:solidFill>
                  <a:schemeClr val="accent2">
                    <a:lumMod val="75000"/>
                  </a:schemeClr>
                </a:solidFill>
                <a:latin typeface="Algerian" pitchFamily="82" charset="0"/>
              </a:rPr>
              <a:t>Suvashini</a:t>
            </a:r>
            <a:r>
              <a:rPr lang="en-IN" sz="2400" dirty="0" smtClean="0">
                <a:solidFill>
                  <a:schemeClr val="accent2">
                    <a:lumMod val="75000"/>
                  </a:schemeClr>
                </a:solidFill>
                <a:latin typeface="Algerian" pitchFamily="82" charset="0"/>
              </a:rPr>
              <a:t> S</a:t>
            </a:r>
            <a:endParaRPr lang="en-IN" sz="2400" dirty="0">
              <a:solidFill>
                <a:schemeClr val="accent2">
                  <a:lumMod val="75000"/>
                </a:schemeClr>
              </a:solidFill>
            </a:endParaRPr>
          </a:p>
        </p:txBody>
      </p:sp>
      <p:sp>
        <p:nvSpPr>
          <p:cNvPr id="6" name="Rectangle 1"/>
          <p:cNvSpPr>
            <a:spLocks noChangeArrowheads="1"/>
          </p:cNvSpPr>
          <p:nvPr/>
        </p:nvSpPr>
        <p:spPr bwMode="auto">
          <a:xfrm>
            <a:off x="3121025" y="3708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 name="Picture Placeholder 9"/>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t="29102" b="28529"/>
          <a:stretch/>
        </p:blipFill>
        <p:spPr>
          <a:xfrm>
            <a:off x="2987824" y="1196752"/>
            <a:ext cx="2635696" cy="942975"/>
          </a:xfrm>
        </p:spPr>
      </p:pic>
    </p:spTree>
    <p:extLst>
      <p:ext uri="{BB962C8B-B14F-4D97-AF65-F5344CB8AC3E}">
        <p14:creationId xmlns:p14="http://schemas.microsoft.com/office/powerpoint/2010/main" val="1114110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073" t="29026" r="34518" b="19889"/>
          <a:stretch/>
        </p:blipFill>
        <p:spPr bwMode="auto">
          <a:xfrm>
            <a:off x="1868388" y="2043307"/>
            <a:ext cx="5295900" cy="291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99592" y="927427"/>
            <a:ext cx="6840760" cy="369332"/>
          </a:xfrm>
          <a:prstGeom prst="rect">
            <a:avLst/>
          </a:prstGeom>
        </p:spPr>
        <p:txBody>
          <a:bodyPr wrap="square">
            <a:spAutoFit/>
          </a:bodyPr>
          <a:lstStyle/>
          <a:p>
            <a:r>
              <a:rPr lang="en-GB" b="1" dirty="0" smtClean="0">
                <a:latin typeface="Times New Roman" pitchFamily="18" charset="0"/>
                <a:cs typeface="Times New Roman" pitchFamily="18" charset="0"/>
              </a:rPr>
              <a:t>Task 4: Correlation of Factors Affecting Average Rating </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44150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sp>
        <p:nvSpPr>
          <p:cNvPr id="3" name="Rectangle 2"/>
          <p:cNvSpPr/>
          <p:nvPr/>
        </p:nvSpPr>
        <p:spPr>
          <a:xfrm>
            <a:off x="899592" y="940612"/>
            <a:ext cx="6768752" cy="369332"/>
          </a:xfrm>
          <a:prstGeom prst="rect">
            <a:avLst/>
          </a:prstGeom>
        </p:spPr>
        <p:txBody>
          <a:bodyPr wrap="square">
            <a:spAutoFit/>
          </a:bodyPr>
          <a:lstStyle/>
          <a:p>
            <a:r>
              <a:rPr lang="en-GB" b="1" dirty="0" smtClean="0">
                <a:latin typeface="Times New Roman" pitchFamily="18" charset="0"/>
                <a:cs typeface="Times New Roman" pitchFamily="18" charset="0"/>
              </a:rPr>
              <a:t>Task 5: Correlation Between Restaurant Price and Average Rating </a:t>
            </a:r>
            <a:endParaRPr lang="en-IN" b="1"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772816"/>
            <a:ext cx="496887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438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sp>
        <p:nvSpPr>
          <p:cNvPr id="3" name="Rectangle 2"/>
          <p:cNvSpPr/>
          <p:nvPr/>
        </p:nvSpPr>
        <p:spPr>
          <a:xfrm>
            <a:off x="971600" y="940612"/>
            <a:ext cx="4106124" cy="400110"/>
          </a:xfrm>
          <a:prstGeom prst="rect">
            <a:avLst/>
          </a:prstGeom>
        </p:spPr>
        <p:txBody>
          <a:bodyPr wrap="none">
            <a:spAutoFit/>
          </a:bodyPr>
          <a:lstStyle/>
          <a:p>
            <a:r>
              <a:rPr lang="en-GB" sz="2000" b="1" dirty="0" smtClean="0">
                <a:latin typeface="Times New Roman" pitchFamily="18" charset="0"/>
                <a:cs typeface="Times New Roman" pitchFamily="18" charset="0"/>
              </a:rPr>
              <a:t>Task 6: City-wise Restaurant Count</a:t>
            </a:r>
            <a:endParaRPr lang="en-IN" sz="2000" b="1"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513" y="1839913"/>
            <a:ext cx="5768975" cy="317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88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sp>
        <p:nvSpPr>
          <p:cNvPr id="3" name="Rectangle 2"/>
          <p:cNvSpPr/>
          <p:nvPr/>
        </p:nvSpPr>
        <p:spPr>
          <a:xfrm>
            <a:off x="899592" y="940612"/>
            <a:ext cx="2652457" cy="400110"/>
          </a:xfrm>
          <a:prstGeom prst="rect">
            <a:avLst/>
          </a:prstGeom>
        </p:spPr>
        <p:txBody>
          <a:bodyPr wrap="none">
            <a:spAutoFit/>
          </a:bodyPr>
          <a:lstStyle/>
          <a:p>
            <a:r>
              <a:rPr lang="en-GB" sz="2000" b="1" dirty="0" smtClean="0">
                <a:latin typeface="Times New Roman" pitchFamily="18" charset="0"/>
                <a:cs typeface="Times New Roman" pitchFamily="18" charset="0"/>
              </a:rPr>
              <a:t>Task 7: Price Analysis </a:t>
            </a:r>
            <a:endParaRPr lang="en-IN" sz="2000" b="1"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863" y="1924050"/>
            <a:ext cx="3978275"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123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940612"/>
            <a:ext cx="3290709" cy="369332"/>
          </a:xfrm>
          <a:prstGeom prst="rect">
            <a:avLst/>
          </a:prstGeom>
        </p:spPr>
        <p:txBody>
          <a:bodyPr wrap="none">
            <a:spAutoFit/>
          </a:bodyPr>
          <a:lstStyle/>
          <a:p>
            <a:r>
              <a:rPr lang="en-GB" b="1" dirty="0" smtClean="0">
                <a:latin typeface="Times New Roman" pitchFamily="18" charset="0"/>
                <a:cs typeface="Times New Roman" pitchFamily="18" charset="0"/>
              </a:rPr>
              <a:t>Task 8: Delivery Time Analysis </a:t>
            </a:r>
            <a:endParaRPr lang="en-IN" b="1" dirty="0">
              <a:latin typeface="Times New Roman" pitchFamily="18" charset="0"/>
              <a:cs typeface="Times New Roman" pitchFamily="18" charset="0"/>
            </a:endParaRPr>
          </a:p>
        </p:txBody>
      </p:sp>
      <p:pic>
        <p:nvPicPr>
          <p:cNvPr id="3"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1916832"/>
            <a:ext cx="5548313"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5060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955714"/>
            <a:ext cx="2638607" cy="369332"/>
          </a:xfrm>
          <a:prstGeom prst="rect">
            <a:avLst/>
          </a:prstGeom>
        </p:spPr>
        <p:txBody>
          <a:bodyPr wrap="none">
            <a:spAutoFit/>
          </a:bodyPr>
          <a:lstStyle/>
          <a:p>
            <a:r>
              <a:rPr lang="en-GB" b="1" dirty="0" smtClean="0">
                <a:latin typeface="Times New Roman" pitchFamily="18" charset="0"/>
                <a:cs typeface="Times New Roman" pitchFamily="18" charset="0"/>
              </a:rPr>
              <a:t>Task 9: Cuisine Analysis </a:t>
            </a:r>
            <a:endParaRPr lang="en-IN" b="1" dirty="0">
              <a:latin typeface="Times New Roman" pitchFamily="18" charset="0"/>
              <a:cs typeface="Times New Roman" pitchFamily="18" charset="0"/>
            </a:endParaRPr>
          </a:p>
        </p:txBody>
      </p:sp>
      <p:pic>
        <p:nvPicPr>
          <p:cNvPr id="3"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1513" y="1454150"/>
            <a:ext cx="2720975" cy="394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7966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sp>
        <p:nvSpPr>
          <p:cNvPr id="3" name="Rectangle 2"/>
          <p:cNvSpPr/>
          <p:nvPr/>
        </p:nvSpPr>
        <p:spPr>
          <a:xfrm>
            <a:off x="971600" y="940612"/>
            <a:ext cx="4513993" cy="400110"/>
          </a:xfrm>
          <a:prstGeom prst="rect">
            <a:avLst/>
          </a:prstGeom>
        </p:spPr>
        <p:txBody>
          <a:bodyPr wrap="none">
            <a:spAutoFit/>
          </a:bodyPr>
          <a:lstStyle/>
          <a:p>
            <a:r>
              <a:rPr lang="en-GB" sz="2000" b="1" dirty="0" smtClean="0">
                <a:latin typeface="Times New Roman" pitchFamily="18" charset="0"/>
                <a:cs typeface="Times New Roman" pitchFamily="18" charset="0"/>
              </a:rPr>
              <a:t>Task10: Area-wise Restaurant Analysis </a:t>
            </a:r>
            <a:endParaRPr lang="en-IN" sz="2000" b="1" dirty="0">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663" y="1344613"/>
            <a:ext cx="7178675" cy="416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64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277724"/>
            <a:ext cx="1763687" cy="630996"/>
          </a:xfrm>
          <a:prstGeom prst="rect">
            <a:avLst/>
          </a:prstGeom>
        </p:spPr>
      </p:pic>
      <p:sp>
        <p:nvSpPr>
          <p:cNvPr id="3" name="Rectangle 2"/>
          <p:cNvSpPr/>
          <p:nvPr/>
        </p:nvSpPr>
        <p:spPr>
          <a:xfrm>
            <a:off x="971600" y="908720"/>
            <a:ext cx="3473643" cy="400110"/>
          </a:xfrm>
          <a:prstGeom prst="rect">
            <a:avLst/>
          </a:prstGeom>
        </p:spPr>
        <p:txBody>
          <a:bodyPr wrap="none">
            <a:spAutoFit/>
          </a:bodyPr>
          <a:lstStyle/>
          <a:p>
            <a:r>
              <a:rPr lang="en-GB" sz="2000" b="1" dirty="0" smtClean="0">
                <a:latin typeface="Times New Roman" pitchFamily="18" charset="0"/>
                <a:cs typeface="Times New Roman" pitchFamily="18" charset="0"/>
              </a:rPr>
              <a:t>Task 11: Correlation Analysis </a:t>
            </a:r>
            <a:endParaRPr lang="en-IN" sz="2000" b="1" dirty="0">
              <a:latin typeface="Times New Roman" pitchFamily="18" charset="0"/>
              <a:cs typeface="Times New Roman" pitchFamily="18"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1924050"/>
            <a:ext cx="3863975"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3667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2554" y="1052736"/>
            <a:ext cx="7560840" cy="400110"/>
          </a:xfrm>
          <a:prstGeom prst="rect">
            <a:avLst/>
          </a:prstGeom>
        </p:spPr>
        <p:txBody>
          <a:bodyPr wrap="square">
            <a:spAutoFit/>
          </a:bodyPr>
          <a:lstStyle/>
          <a:p>
            <a:r>
              <a:rPr lang="en-GB" sz="2000" b="1" dirty="0" smtClean="0">
                <a:latin typeface="Times New Roman" pitchFamily="18" charset="0"/>
                <a:cs typeface="Times New Roman" pitchFamily="18" charset="0"/>
              </a:rPr>
              <a:t>Task 12: Customer Feedback Analysis</a:t>
            </a:r>
            <a:endParaRPr lang="en-IN" sz="2000" b="1" dirty="0">
              <a:latin typeface="Times New Roman" pitchFamily="18" charset="0"/>
              <a:cs typeface="Times New Roman" pitchFamily="18" charset="0"/>
            </a:endParaRPr>
          </a:p>
        </p:txBody>
      </p:sp>
      <p:pic>
        <p:nvPicPr>
          <p:cNvPr id="3"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963" y="1728788"/>
            <a:ext cx="3902075" cy="339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2675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sp>
        <p:nvSpPr>
          <p:cNvPr id="3" name="Rectangle 2"/>
          <p:cNvSpPr/>
          <p:nvPr/>
        </p:nvSpPr>
        <p:spPr>
          <a:xfrm>
            <a:off x="971600" y="975531"/>
            <a:ext cx="4572000" cy="400110"/>
          </a:xfrm>
          <a:prstGeom prst="rect">
            <a:avLst/>
          </a:prstGeom>
        </p:spPr>
        <p:txBody>
          <a:bodyPr>
            <a:spAutoFit/>
          </a:bodyPr>
          <a:lstStyle/>
          <a:p>
            <a:r>
              <a:rPr lang="en-GB" sz="2000" b="1" dirty="0" smtClean="0">
                <a:latin typeface="Times New Roman" pitchFamily="18" charset="0"/>
                <a:cs typeface="Times New Roman" pitchFamily="18" charset="0"/>
              </a:rPr>
              <a:t>Task 13: Geographical Mapping</a:t>
            </a:r>
            <a:endParaRPr lang="en-IN" sz="2000" b="1" dirty="0">
              <a:latin typeface="Times New Roman" pitchFamily="18" charset="0"/>
              <a:cs typeface="Times New Roman" pitchFamily="18" charset="0"/>
            </a:endParaRPr>
          </a:p>
        </p:txBody>
      </p:sp>
      <p:pic>
        <p:nvPicPr>
          <p:cNvPr id="204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132856"/>
            <a:ext cx="5579432" cy="224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80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sp>
        <p:nvSpPr>
          <p:cNvPr id="6" name="Rectangle 1"/>
          <p:cNvSpPr>
            <a:spLocks noChangeArrowheads="1"/>
          </p:cNvSpPr>
          <p:nvPr/>
        </p:nvSpPr>
        <p:spPr bwMode="auto">
          <a:xfrm>
            <a:off x="899592" y="1132973"/>
            <a:ext cx="2294218" cy="358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GB" sz="2000" b="1" dirty="0" smtClean="0">
                <a:solidFill>
                  <a:schemeClr val="accent2">
                    <a:lumMod val="75000"/>
                  </a:schemeClr>
                </a:solidFill>
                <a:latin typeface="Algerian" pitchFamily="82" charset="0"/>
                <a:cs typeface="Times New Roman" pitchFamily="18" charset="0"/>
              </a:rPr>
              <a:t>Agenda</a:t>
            </a:r>
          </a:p>
          <a:p>
            <a:pPr marL="285750" lvl="0" indent="-285750" fontAlgn="base">
              <a:spcBef>
                <a:spcPct val="0"/>
              </a:spcBef>
              <a:spcAft>
                <a:spcPct val="0"/>
              </a:spcAft>
              <a:buFont typeface="Wingdings" pitchFamily="2" charset="2"/>
              <a:buChar char="q"/>
            </a:pPr>
            <a:endParaRPr lang="en-GB" b="1" dirty="0">
              <a:latin typeface="Times New Roman" pitchFamily="18" charset="0"/>
              <a:cs typeface="Times New Roman" pitchFamily="18" charset="0"/>
            </a:endParaRPr>
          </a:p>
          <a:p>
            <a:pPr marL="285750" lvl="0" indent="-285750" fontAlgn="base">
              <a:lnSpc>
                <a:spcPct val="150000"/>
              </a:lnSpc>
              <a:spcBef>
                <a:spcPct val="0"/>
              </a:spcBef>
              <a:spcAft>
                <a:spcPct val="0"/>
              </a:spcAft>
              <a:buFont typeface="Wingdings" pitchFamily="2" charset="2"/>
              <a:buChar char="q"/>
            </a:pPr>
            <a:r>
              <a:rPr lang="en-GB" b="1" dirty="0" smtClean="0">
                <a:latin typeface="Times New Roman" pitchFamily="18" charset="0"/>
                <a:cs typeface="Times New Roman" pitchFamily="18" charset="0"/>
              </a:rPr>
              <a:t>Introduction</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l" defTabSz="914400" rtl="0" eaLnBrk="1" fontAlgn="base" latinLnBrk="0" hangingPunct="1">
              <a:lnSpc>
                <a:spcPct val="150000"/>
              </a:lnSpc>
              <a:spcBef>
                <a:spcPct val="0"/>
              </a:spcBef>
              <a:spcAft>
                <a:spcPct val="0"/>
              </a:spcAft>
              <a:buClrTx/>
              <a:buSzTx/>
              <a:buFont typeface="Wingdings" pitchFamily="2" charset="2"/>
              <a:buChar char="q"/>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Objectives</a:t>
            </a:r>
          </a:p>
          <a:p>
            <a:pPr marL="285750" marR="0" lvl="0" indent="-285750" algn="l" defTabSz="914400" rtl="0" eaLnBrk="1" fontAlgn="base" latinLnBrk="0" hangingPunct="1">
              <a:lnSpc>
                <a:spcPct val="150000"/>
              </a:lnSpc>
              <a:spcBef>
                <a:spcPct val="0"/>
              </a:spcBef>
              <a:spcAft>
                <a:spcPct val="0"/>
              </a:spcAft>
              <a:buClrTx/>
              <a:buSzTx/>
              <a:buFont typeface="Wingdings" pitchFamily="2" charset="2"/>
              <a:buChar char="q"/>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Data Overview</a:t>
            </a:r>
          </a:p>
          <a:p>
            <a:pPr marL="285750" marR="0" lvl="0" indent="-285750" algn="l" defTabSz="914400" rtl="0" eaLnBrk="1" fontAlgn="base" latinLnBrk="0" hangingPunct="1">
              <a:lnSpc>
                <a:spcPct val="150000"/>
              </a:lnSpc>
              <a:spcBef>
                <a:spcPct val="0"/>
              </a:spcBef>
              <a:spcAft>
                <a:spcPct val="0"/>
              </a:spcAft>
              <a:buClrTx/>
              <a:buSzTx/>
              <a:buFont typeface="Wingdings" pitchFamily="2" charset="2"/>
              <a:buChar char="q"/>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Analysis</a:t>
            </a:r>
          </a:p>
          <a:p>
            <a:pPr marL="285750" marR="0" lvl="0" indent="-285750" algn="l" defTabSz="914400" rtl="0" eaLnBrk="1" fontAlgn="base" latinLnBrk="0" hangingPunct="1">
              <a:lnSpc>
                <a:spcPct val="150000"/>
              </a:lnSpc>
              <a:spcBef>
                <a:spcPct val="0"/>
              </a:spcBef>
              <a:spcAft>
                <a:spcPct val="0"/>
              </a:spcAft>
              <a:buClrTx/>
              <a:buSzTx/>
              <a:buFont typeface="Wingdings" pitchFamily="2" charset="2"/>
              <a:buChar char="q"/>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Visualizations</a:t>
            </a:r>
          </a:p>
          <a:p>
            <a:pPr marL="285750" marR="0" lvl="0" indent="-285750" algn="l" defTabSz="914400" rtl="0" eaLnBrk="1" fontAlgn="base" latinLnBrk="0" hangingPunct="1">
              <a:lnSpc>
                <a:spcPct val="150000"/>
              </a:lnSpc>
              <a:spcBef>
                <a:spcPct val="0"/>
              </a:spcBef>
              <a:spcAft>
                <a:spcPct val="0"/>
              </a:spcAft>
              <a:buClrTx/>
              <a:buSzTx/>
              <a:buFont typeface="Wingdings" pitchFamily="2" charset="2"/>
              <a:buChar char="q"/>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Recommendations</a:t>
            </a:r>
          </a:p>
          <a:p>
            <a:pPr marL="285750" marR="0" lvl="0" indent="-285750" algn="l" defTabSz="914400" rtl="0" eaLnBrk="1" fontAlgn="base" latinLnBrk="0" hangingPunct="1">
              <a:lnSpc>
                <a:spcPct val="150000"/>
              </a:lnSpc>
              <a:spcBef>
                <a:spcPct val="0"/>
              </a:spcBef>
              <a:spcAft>
                <a:spcPct val="0"/>
              </a:spcAft>
              <a:buClrTx/>
              <a:buSzTx/>
              <a:buFont typeface="Wingdings" pitchFamily="2" charset="2"/>
              <a:buChar char="q"/>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Conclusion </a:t>
            </a:r>
          </a:p>
        </p:txBody>
      </p:sp>
    </p:spTree>
    <p:extLst>
      <p:ext uri="{BB962C8B-B14F-4D97-AF65-F5344CB8AC3E}">
        <p14:creationId xmlns:p14="http://schemas.microsoft.com/office/powerpoint/2010/main" val="1198017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sp>
        <p:nvSpPr>
          <p:cNvPr id="3" name="Rectangle 2"/>
          <p:cNvSpPr/>
          <p:nvPr/>
        </p:nvSpPr>
        <p:spPr>
          <a:xfrm>
            <a:off x="755576" y="940612"/>
            <a:ext cx="7776864" cy="4801314"/>
          </a:xfrm>
          <a:prstGeom prst="rect">
            <a:avLst/>
          </a:prstGeom>
        </p:spPr>
        <p:txBody>
          <a:bodyPr wrap="square">
            <a:spAutoFit/>
          </a:bodyPr>
          <a:lstStyle/>
          <a:p>
            <a:pPr algn="just"/>
            <a:r>
              <a:rPr lang="en-GB" sz="2000" b="1" dirty="0" smtClean="0">
                <a:latin typeface="Times New Roman" pitchFamily="18" charset="0"/>
                <a:cs typeface="Times New Roman" pitchFamily="18" charset="0"/>
              </a:rPr>
              <a:t>Task 14: Business Recommendation</a:t>
            </a:r>
          </a:p>
          <a:p>
            <a:pPr algn="just"/>
            <a:endParaRPr lang="en-GB" dirty="0" smtClean="0">
              <a:latin typeface="Times New Roman" pitchFamily="18" charset="0"/>
              <a:cs typeface="Times New Roman" pitchFamily="18" charset="0"/>
            </a:endParaRPr>
          </a:p>
          <a:p>
            <a:pPr marL="285750" indent="-285750" algn="just">
              <a:buFont typeface="Wingdings" pitchFamily="2" charset="2"/>
              <a:buChar char="q"/>
            </a:pPr>
            <a:r>
              <a:rPr lang="en-GB" b="1" dirty="0" smtClean="0">
                <a:latin typeface="Times New Roman" pitchFamily="18" charset="0"/>
                <a:cs typeface="Times New Roman" pitchFamily="18" charset="0"/>
              </a:rPr>
              <a:t>Optimize Delivery Operations	`</a:t>
            </a:r>
            <a:endParaRPr lang="en-GB" dirty="0" smtClean="0">
              <a:latin typeface="Times New Roman" pitchFamily="18" charset="0"/>
              <a:cs typeface="Times New Roman" pitchFamily="18" charset="0"/>
            </a:endParaRPr>
          </a:p>
          <a:p>
            <a:pPr marL="742950" lvl="1" indent="-285750" algn="just">
              <a:buFont typeface="Arial" pitchFamily="34" charset="0"/>
              <a:buChar char="•"/>
            </a:pPr>
            <a:r>
              <a:rPr lang="en-GB" dirty="0" smtClean="0">
                <a:latin typeface="Times New Roman" pitchFamily="18" charset="0"/>
                <a:cs typeface="Times New Roman" pitchFamily="18" charset="0"/>
              </a:rPr>
              <a:t>Real-Time Tracking</a:t>
            </a:r>
          </a:p>
          <a:p>
            <a:pPr marL="742950" lvl="1" indent="-285750" algn="just">
              <a:buFont typeface="Arial" pitchFamily="34" charset="0"/>
              <a:buChar char="•"/>
            </a:pPr>
            <a:r>
              <a:rPr lang="en-GB" dirty="0" smtClean="0">
                <a:latin typeface="Times New Roman" pitchFamily="18" charset="0"/>
                <a:cs typeface="Times New Roman" pitchFamily="18" charset="0"/>
              </a:rPr>
              <a:t>Predictive Analytics for Delivery Times</a:t>
            </a:r>
          </a:p>
          <a:p>
            <a:pPr marL="742950" lvl="1" indent="-285750" algn="just">
              <a:buFont typeface="Arial" pitchFamily="34" charset="0"/>
              <a:buChar char="•"/>
            </a:pPr>
            <a:endParaRPr lang="en-GB" dirty="0" smtClean="0">
              <a:latin typeface="Times New Roman" pitchFamily="18" charset="0"/>
              <a:cs typeface="Times New Roman" pitchFamily="18" charset="0"/>
            </a:endParaRPr>
          </a:p>
          <a:p>
            <a:pPr marL="285750" indent="-285750" algn="just">
              <a:buFont typeface="Wingdings" pitchFamily="2" charset="2"/>
              <a:buChar char="q"/>
            </a:pPr>
            <a:r>
              <a:rPr lang="en-GB" b="1" dirty="0" smtClean="0">
                <a:latin typeface="Times New Roman" pitchFamily="18" charset="0"/>
                <a:cs typeface="Times New Roman" pitchFamily="18" charset="0"/>
              </a:rPr>
              <a:t>Dynamic Menu Management:</a:t>
            </a:r>
            <a:endParaRPr lang="en-GB" dirty="0" smtClean="0">
              <a:latin typeface="Times New Roman" pitchFamily="18" charset="0"/>
              <a:cs typeface="Times New Roman" pitchFamily="18" charset="0"/>
            </a:endParaRPr>
          </a:p>
          <a:p>
            <a:pPr marL="742950" lvl="1" indent="-285750" algn="just">
              <a:buFont typeface="Arial" pitchFamily="34" charset="0"/>
              <a:buChar char="•"/>
            </a:pPr>
            <a:r>
              <a:rPr lang="en-GB" dirty="0" smtClean="0">
                <a:latin typeface="Times New Roman" pitchFamily="18" charset="0"/>
                <a:cs typeface="Times New Roman" pitchFamily="18" charset="0"/>
              </a:rPr>
              <a:t>Seasonal and Local Specials</a:t>
            </a:r>
          </a:p>
          <a:p>
            <a:pPr marL="742950" lvl="1" indent="-285750" algn="just">
              <a:buFont typeface="Arial" pitchFamily="34" charset="0"/>
              <a:buChar char="•"/>
            </a:pPr>
            <a:r>
              <a:rPr lang="en-GB" dirty="0" smtClean="0">
                <a:latin typeface="Times New Roman" pitchFamily="18" charset="0"/>
                <a:cs typeface="Times New Roman" pitchFamily="18" charset="0"/>
              </a:rPr>
              <a:t>Customer Feedback Loop</a:t>
            </a:r>
          </a:p>
          <a:p>
            <a:pPr lvl="1" algn="just"/>
            <a:endParaRPr lang="en-GB" dirty="0" smtClean="0">
              <a:latin typeface="Times New Roman" pitchFamily="18" charset="0"/>
              <a:cs typeface="Times New Roman" pitchFamily="18" charset="0"/>
            </a:endParaRPr>
          </a:p>
          <a:p>
            <a:pPr marL="285750" indent="-285750" algn="just">
              <a:buFont typeface="Wingdings" pitchFamily="2" charset="2"/>
              <a:buChar char="q"/>
            </a:pPr>
            <a:r>
              <a:rPr lang="en-GB" b="1" dirty="0" smtClean="0">
                <a:latin typeface="Times New Roman" pitchFamily="18" charset="0"/>
                <a:cs typeface="Times New Roman" pitchFamily="18" charset="0"/>
              </a:rPr>
              <a:t>Targeted Marketing Campaigns</a:t>
            </a:r>
            <a:endParaRPr lang="en-GB" dirty="0" smtClean="0">
              <a:latin typeface="Times New Roman" pitchFamily="18" charset="0"/>
              <a:cs typeface="Times New Roman" pitchFamily="18" charset="0"/>
            </a:endParaRPr>
          </a:p>
          <a:p>
            <a:pPr marL="742950" lvl="1" indent="-285750" algn="just">
              <a:buFont typeface="Arial" pitchFamily="34" charset="0"/>
              <a:buChar char="•"/>
            </a:pPr>
            <a:r>
              <a:rPr lang="en-GB" dirty="0" smtClean="0">
                <a:latin typeface="Times New Roman" pitchFamily="18" charset="0"/>
                <a:cs typeface="Times New Roman" pitchFamily="18" charset="0"/>
              </a:rPr>
              <a:t>Geo-Targeting Promotions</a:t>
            </a:r>
          </a:p>
          <a:p>
            <a:pPr marL="742950" lvl="1" indent="-285750" algn="just">
              <a:buFont typeface="Arial" pitchFamily="34" charset="0"/>
              <a:buChar char="•"/>
            </a:pPr>
            <a:r>
              <a:rPr lang="en-GB" dirty="0" err="1" smtClean="0">
                <a:latin typeface="Times New Roman" pitchFamily="18" charset="0"/>
                <a:cs typeface="Times New Roman" pitchFamily="18" charset="0"/>
              </a:rPr>
              <a:t>Behavior</a:t>
            </a:r>
            <a:r>
              <a:rPr lang="en-GB" dirty="0" smtClean="0">
                <a:latin typeface="Times New Roman" pitchFamily="18" charset="0"/>
                <a:cs typeface="Times New Roman" pitchFamily="18" charset="0"/>
              </a:rPr>
              <a:t>-Based Offers</a:t>
            </a:r>
          </a:p>
          <a:p>
            <a:pPr marL="742950" lvl="1" indent="-285750" algn="just">
              <a:buFont typeface="Arial" pitchFamily="34" charset="0"/>
              <a:buChar char="•"/>
            </a:pPr>
            <a:endParaRPr lang="en-GB" dirty="0">
              <a:latin typeface="Times New Roman" pitchFamily="18" charset="0"/>
              <a:cs typeface="Times New Roman" pitchFamily="18" charset="0"/>
            </a:endParaRPr>
          </a:p>
          <a:p>
            <a:pPr marL="285750" indent="-285750" eaLnBrk="0" fontAlgn="base" hangingPunct="0">
              <a:spcBef>
                <a:spcPct val="0"/>
              </a:spcBef>
              <a:spcAft>
                <a:spcPct val="0"/>
              </a:spcAft>
              <a:buFont typeface="Wingdings" pitchFamily="2" charset="2"/>
              <a:buChar char="q"/>
            </a:pPr>
            <a:r>
              <a:rPr lang="en-US" b="1" dirty="0" smtClean="0">
                <a:latin typeface="Times New Roman" pitchFamily="18" charset="0"/>
                <a:cs typeface="Times New Roman" pitchFamily="18" charset="0"/>
              </a:rPr>
              <a:t>Enhance User Experience on the App:</a:t>
            </a:r>
            <a:endParaRPr lang="en-US" dirty="0">
              <a:latin typeface="Times New Roman" pitchFamily="18" charset="0"/>
              <a:cs typeface="Times New Roman" pitchFamily="18" charset="0"/>
            </a:endParaRPr>
          </a:p>
          <a:p>
            <a:pPr lvl="1" eaLnBrk="0" fontAlgn="base" hangingPunct="0">
              <a:spcBef>
                <a:spcPct val="0"/>
              </a:spcBef>
              <a:spcAft>
                <a:spcPct val="0"/>
              </a:spcAft>
              <a:buFontTx/>
              <a:buChar char="•"/>
            </a:pPr>
            <a:r>
              <a:rPr kumimoji="0" lang="en-US" i="0" u="none" strike="noStrike" cap="none" normalizeH="0" baseline="0" dirty="0" smtClean="0">
                <a:ln>
                  <a:noFill/>
                </a:ln>
                <a:solidFill>
                  <a:schemeClr val="tx1"/>
                </a:solidFill>
                <a:effectLst/>
                <a:latin typeface="Times New Roman" pitchFamily="18" charset="0"/>
                <a:cs typeface="Times New Roman" pitchFamily="18" charset="0"/>
              </a:rPr>
              <a:t>Simplified Navigation</a:t>
            </a:r>
          </a:p>
          <a:p>
            <a:pPr lvl="1" eaLnBrk="0" fontAlgn="base" hangingPunct="0">
              <a:spcBef>
                <a:spcPct val="0"/>
              </a:spcBef>
              <a:spcAft>
                <a:spcPct val="0"/>
              </a:spcAft>
              <a:buFontTx/>
              <a:buChar char="•"/>
            </a:pPr>
            <a:r>
              <a:rPr kumimoji="0" lang="en-US" i="0" u="none" strike="noStrike" cap="none" normalizeH="0" baseline="0" dirty="0" smtClean="0">
                <a:ln>
                  <a:noFill/>
                </a:ln>
                <a:solidFill>
                  <a:schemeClr val="tx1"/>
                </a:solidFill>
                <a:effectLst/>
                <a:latin typeface="Times New Roman" pitchFamily="18" charset="0"/>
                <a:cs typeface="Times New Roman" pitchFamily="18" charset="0"/>
              </a:rPr>
              <a:t>Incorporate User Reviews</a:t>
            </a:r>
          </a:p>
        </p:txBody>
      </p:sp>
    </p:spTree>
    <p:extLst>
      <p:ext uri="{BB962C8B-B14F-4D97-AF65-F5344CB8AC3E}">
        <p14:creationId xmlns:p14="http://schemas.microsoft.com/office/powerpoint/2010/main" val="1319834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683568" y="1124744"/>
            <a:ext cx="770485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Collaborative Partnerships</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buFontTx/>
              <a:buChar char="•"/>
            </a:pPr>
            <a:r>
              <a:rPr kumimoji="0" lang="en-US" i="0" u="none" strike="noStrike" cap="none" normalizeH="0" baseline="0" dirty="0" smtClean="0">
                <a:ln>
                  <a:noFill/>
                </a:ln>
                <a:solidFill>
                  <a:schemeClr val="tx1"/>
                </a:solidFill>
                <a:effectLst/>
                <a:latin typeface="Times New Roman" pitchFamily="18" charset="0"/>
                <a:cs typeface="Times New Roman" pitchFamily="18" charset="0"/>
              </a:rPr>
              <a:t>Local Restaurant Collaborations</a:t>
            </a:r>
          </a:p>
          <a:p>
            <a:pPr lvl="1" eaLnBrk="0" fontAlgn="base" hangingPunct="0">
              <a:spcBef>
                <a:spcPct val="0"/>
              </a:spcBef>
              <a:spcAft>
                <a:spcPct val="0"/>
              </a:spcAft>
              <a:buFontTx/>
              <a:buChar char="•"/>
            </a:pPr>
            <a:r>
              <a:rPr kumimoji="0" lang="en-US" i="0" u="none" strike="noStrike" cap="none" normalizeH="0" baseline="0" dirty="0" smtClean="0">
                <a:ln>
                  <a:noFill/>
                </a:ln>
                <a:solidFill>
                  <a:schemeClr val="tx1"/>
                </a:solidFill>
                <a:effectLst/>
                <a:latin typeface="Times New Roman" pitchFamily="18" charset="0"/>
                <a:cs typeface="Times New Roman" pitchFamily="18" charset="0"/>
              </a:rPr>
              <a:t>Food Trucks and Pop-Ups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Sustainability Initiatives</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buFontTx/>
              <a:buChar char="•"/>
            </a:pPr>
            <a:r>
              <a:rPr kumimoji="0" lang="en-US" i="0" u="none" strike="noStrike" cap="none" normalizeH="0" baseline="0" dirty="0" smtClean="0">
                <a:ln>
                  <a:noFill/>
                </a:ln>
                <a:solidFill>
                  <a:schemeClr val="tx1"/>
                </a:solidFill>
                <a:effectLst/>
                <a:latin typeface="Times New Roman" pitchFamily="18" charset="0"/>
                <a:cs typeface="Times New Roman" pitchFamily="18" charset="0"/>
              </a:rPr>
              <a:t>Eco-Friendly Packaging</a:t>
            </a:r>
          </a:p>
          <a:p>
            <a:pPr lvl="1" eaLnBrk="0" fontAlgn="base" hangingPunct="0">
              <a:spcBef>
                <a:spcPct val="0"/>
              </a:spcBef>
              <a:spcAft>
                <a:spcPct val="0"/>
              </a:spcAft>
              <a:buFontTx/>
              <a:buChar char="•"/>
            </a:pPr>
            <a:r>
              <a:rPr kumimoji="0" lang="en-US" i="0" u="none" strike="noStrike" cap="none" normalizeH="0" baseline="0" dirty="0" smtClean="0">
                <a:ln>
                  <a:noFill/>
                </a:ln>
                <a:solidFill>
                  <a:schemeClr val="tx1"/>
                </a:solidFill>
                <a:effectLst/>
                <a:latin typeface="Times New Roman" pitchFamily="18" charset="0"/>
                <a:cs typeface="Times New Roman" pitchFamily="18" charset="0"/>
              </a:rPr>
              <a:t>Waste Reduction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Data-Driven Decision Making</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buFontTx/>
              <a:buChar char="•"/>
            </a:pPr>
            <a:r>
              <a:rPr kumimoji="0" lang="en-US" i="0" u="none" strike="noStrike" cap="none" normalizeH="0" baseline="0" dirty="0" smtClean="0">
                <a:ln>
                  <a:noFill/>
                </a:ln>
                <a:solidFill>
                  <a:schemeClr val="tx1"/>
                </a:solidFill>
                <a:effectLst/>
                <a:latin typeface="Times New Roman" pitchFamily="18" charset="0"/>
                <a:cs typeface="Times New Roman" pitchFamily="18" charset="0"/>
              </a:rPr>
              <a:t>Regular Analytics Reviews</a:t>
            </a:r>
          </a:p>
          <a:p>
            <a:pPr lvl="1" eaLnBrk="0" fontAlgn="base" hangingPunct="0">
              <a:spcBef>
                <a:spcPct val="0"/>
              </a:spcBef>
              <a:spcAft>
                <a:spcPct val="0"/>
              </a:spcAft>
              <a:buFontTx/>
              <a:buChar char="•"/>
            </a:pPr>
            <a:r>
              <a:rPr kumimoji="0" lang="en-US" i="0" u="none" strike="noStrike" cap="none" normalizeH="0" baseline="0" dirty="0" smtClean="0">
                <a:ln>
                  <a:noFill/>
                </a:ln>
                <a:solidFill>
                  <a:schemeClr val="tx1"/>
                </a:solidFill>
                <a:effectLst/>
                <a:latin typeface="Times New Roman" pitchFamily="18" charset="0"/>
                <a:cs typeface="Times New Roman" pitchFamily="18" charset="0"/>
              </a:rPr>
              <a:t>Competitor Benchmarking</a:t>
            </a:r>
          </a:p>
        </p:txBody>
      </p:sp>
      <p:pic>
        <p:nvPicPr>
          <p:cNvPr id="4"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spTree>
    <p:extLst>
      <p:ext uri="{BB962C8B-B14F-4D97-AF65-F5344CB8AC3E}">
        <p14:creationId xmlns:p14="http://schemas.microsoft.com/office/powerpoint/2010/main" val="3866047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940612"/>
            <a:ext cx="4572000" cy="369332"/>
          </a:xfrm>
          <a:prstGeom prst="rect">
            <a:avLst/>
          </a:prstGeom>
          <a:solidFill>
            <a:schemeClr val="bg1"/>
          </a:solidFill>
        </p:spPr>
        <p:txBody>
          <a:bodyPr>
            <a:spAutoFit/>
          </a:bodyPr>
          <a:lstStyle/>
          <a:p>
            <a:r>
              <a:rPr lang="en-GB" b="1" dirty="0" smtClean="0">
                <a:solidFill>
                  <a:schemeClr val="accent2">
                    <a:lumMod val="75000"/>
                  </a:schemeClr>
                </a:solidFill>
                <a:latin typeface="Times New Roman" pitchFamily="18" charset="0"/>
                <a:cs typeface="Times New Roman" pitchFamily="18" charset="0"/>
              </a:rPr>
              <a:t>Visualizations</a:t>
            </a:r>
            <a:endParaRPr lang="en-IN" b="1" dirty="0">
              <a:solidFill>
                <a:schemeClr val="accent2">
                  <a:lumMod val="75000"/>
                </a:schemeClr>
              </a:solidFill>
              <a:latin typeface="Times New Roman" pitchFamily="18" charset="0"/>
              <a:cs typeface="Times New Roman" pitchFamily="18" charset="0"/>
            </a:endParaRPr>
          </a:p>
        </p:txBody>
      </p:sp>
      <p:pic>
        <p:nvPicPr>
          <p:cNvPr id="3"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pic>
        <p:nvPicPr>
          <p:cNvPr id="1945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1" y="2060847"/>
            <a:ext cx="6700890" cy="3874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331639" y="1741520"/>
            <a:ext cx="6700891" cy="338554"/>
          </a:xfrm>
          <a:prstGeom prst="rect">
            <a:avLst/>
          </a:prstGeom>
          <a:solidFill>
            <a:schemeClr val="bg1">
              <a:lumMod val="85000"/>
            </a:schemeClr>
          </a:solidFill>
          <a:ln>
            <a:solidFill>
              <a:schemeClr val="bg1"/>
            </a:solidFill>
          </a:ln>
        </p:spPr>
        <p:txBody>
          <a:bodyPr wrap="square" rtlCol="0">
            <a:spAutoFit/>
          </a:bodyPr>
          <a:lstStyle/>
          <a:p>
            <a:pPr algn="ctr"/>
            <a:r>
              <a:rPr lang="en-IN" sz="1600" b="1" dirty="0" smtClean="0">
                <a:latin typeface="Times New Roman" pitchFamily="18" charset="0"/>
                <a:cs typeface="Times New Roman" pitchFamily="18" charset="0"/>
              </a:rPr>
              <a:t>Restaurant analysis of </a:t>
            </a:r>
            <a:r>
              <a:rPr lang="en-IN" sz="1600" b="1" dirty="0" smtClean="0">
                <a:latin typeface="Times New Roman" pitchFamily="18" charset="0"/>
                <a:cs typeface="Times New Roman" pitchFamily="18" charset="0"/>
              </a:rPr>
              <a:t>swiggy</a:t>
            </a:r>
            <a:r>
              <a:rPr lang="en-IN" sz="1600" b="1" dirty="0" smtClean="0">
                <a:latin typeface="Times New Roman" pitchFamily="18" charset="0"/>
                <a:cs typeface="Times New Roman" pitchFamily="18" charset="0"/>
              </a:rPr>
              <a:t> dashboard</a:t>
            </a:r>
            <a:endParaRPr lang="en-IN"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00636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940612"/>
            <a:ext cx="7488832" cy="2893100"/>
          </a:xfrm>
          <a:prstGeom prst="rect">
            <a:avLst/>
          </a:prstGeom>
        </p:spPr>
        <p:txBody>
          <a:bodyPr wrap="square">
            <a:spAutoFit/>
          </a:bodyPr>
          <a:lstStyle/>
          <a:p>
            <a:pPr algn="just"/>
            <a:r>
              <a:rPr lang="en-GB" sz="2000" b="1" dirty="0" smtClean="0">
                <a:solidFill>
                  <a:schemeClr val="accent2">
                    <a:lumMod val="75000"/>
                  </a:schemeClr>
                </a:solidFill>
                <a:latin typeface="Times New Roman" pitchFamily="18" charset="0"/>
                <a:cs typeface="Times New Roman" pitchFamily="18" charset="0"/>
              </a:rPr>
              <a:t>Strategic Recommendations</a:t>
            </a:r>
          </a:p>
          <a:p>
            <a:pPr algn="just"/>
            <a:endParaRPr lang="en-GB" dirty="0" smtClean="0">
              <a:latin typeface="Times New Roman" pitchFamily="18" charset="0"/>
              <a:cs typeface="Times New Roman" pitchFamily="18" charset="0"/>
            </a:endParaRPr>
          </a:p>
          <a:p>
            <a:pPr marL="285750" indent="-285750" algn="just">
              <a:buFont typeface="Wingdings" pitchFamily="2" charset="2"/>
              <a:buChar char="q"/>
            </a:pPr>
            <a:r>
              <a:rPr lang="en-GB" b="1" dirty="0" smtClean="0">
                <a:latin typeface="Times New Roman" pitchFamily="18" charset="0"/>
                <a:cs typeface="Times New Roman" pitchFamily="18" charset="0"/>
              </a:rPr>
              <a:t>Improve Delivery Logistics:</a:t>
            </a:r>
            <a:r>
              <a:rPr lang="en-GB" dirty="0" smtClean="0">
                <a:latin typeface="Times New Roman" pitchFamily="18" charset="0"/>
                <a:cs typeface="Times New Roman" pitchFamily="18" charset="0"/>
              </a:rPr>
              <a:t> Focus on areas with longer delivery times to boost ratings and customer retention.</a:t>
            </a:r>
          </a:p>
          <a:p>
            <a:pPr marL="285750" indent="-285750" algn="just">
              <a:buFont typeface="Wingdings" pitchFamily="2" charset="2"/>
              <a:buChar char="q"/>
            </a:pPr>
            <a:endParaRPr lang="en-GB" dirty="0" smtClean="0">
              <a:latin typeface="Times New Roman" pitchFamily="18" charset="0"/>
              <a:cs typeface="Times New Roman" pitchFamily="18" charset="0"/>
            </a:endParaRPr>
          </a:p>
          <a:p>
            <a:pPr marL="285750" indent="-285750" algn="just">
              <a:buFont typeface="Wingdings" pitchFamily="2" charset="2"/>
              <a:buChar char="q"/>
            </a:pPr>
            <a:r>
              <a:rPr lang="en-GB" b="1" dirty="0" smtClean="0">
                <a:latin typeface="Times New Roman" pitchFamily="18" charset="0"/>
                <a:cs typeface="Times New Roman" pitchFamily="18" charset="0"/>
              </a:rPr>
              <a:t>Tailor Offerings:</a:t>
            </a:r>
            <a:r>
              <a:rPr lang="en-GB" dirty="0" smtClean="0">
                <a:latin typeface="Times New Roman" pitchFamily="18" charset="0"/>
                <a:cs typeface="Times New Roman" pitchFamily="18" charset="0"/>
              </a:rPr>
              <a:t> Adjust menu items based on regional preferences to align with customer demands.</a:t>
            </a:r>
          </a:p>
          <a:p>
            <a:pPr marL="285750" indent="-285750" algn="just">
              <a:buFont typeface="Wingdings" pitchFamily="2" charset="2"/>
              <a:buChar char="q"/>
            </a:pPr>
            <a:endParaRPr lang="en-GB" dirty="0" smtClean="0">
              <a:latin typeface="Times New Roman" pitchFamily="18" charset="0"/>
              <a:cs typeface="Times New Roman" pitchFamily="18" charset="0"/>
            </a:endParaRPr>
          </a:p>
          <a:p>
            <a:pPr marL="285750" indent="-285750" algn="just">
              <a:buFont typeface="Wingdings" pitchFamily="2" charset="2"/>
              <a:buChar char="q"/>
            </a:pPr>
            <a:r>
              <a:rPr lang="en-GB" b="1" dirty="0" smtClean="0">
                <a:latin typeface="Times New Roman" pitchFamily="18" charset="0"/>
                <a:cs typeface="Times New Roman" pitchFamily="18" charset="0"/>
              </a:rPr>
              <a:t>Promote High Ratings:</a:t>
            </a:r>
            <a:r>
              <a:rPr lang="en-GB" dirty="0" smtClean="0">
                <a:latin typeface="Times New Roman" pitchFamily="18" charset="0"/>
                <a:cs typeface="Times New Roman" pitchFamily="18" charset="0"/>
              </a:rPr>
              <a:t> Utilize the visibility of top-rated restaurants to attract more customers and enhance market positioning.</a:t>
            </a:r>
            <a:endParaRPr lang="en-GB" dirty="0">
              <a:latin typeface="Times New Roman" pitchFamily="18" charset="0"/>
              <a:cs typeface="Times New Roman" pitchFamily="18" charset="0"/>
            </a:endParaRPr>
          </a:p>
        </p:txBody>
      </p:sp>
      <p:pic>
        <p:nvPicPr>
          <p:cNvPr id="3"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spTree>
    <p:extLst>
      <p:ext uri="{BB962C8B-B14F-4D97-AF65-F5344CB8AC3E}">
        <p14:creationId xmlns:p14="http://schemas.microsoft.com/office/powerpoint/2010/main" val="2722502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sp>
        <p:nvSpPr>
          <p:cNvPr id="3" name="Rectangle 2"/>
          <p:cNvSpPr/>
          <p:nvPr/>
        </p:nvSpPr>
        <p:spPr>
          <a:xfrm>
            <a:off x="899592" y="940612"/>
            <a:ext cx="7146538" cy="2616101"/>
          </a:xfrm>
          <a:prstGeom prst="rect">
            <a:avLst/>
          </a:prstGeom>
        </p:spPr>
        <p:txBody>
          <a:bodyPr wrap="square">
            <a:spAutoFit/>
          </a:bodyPr>
          <a:lstStyle/>
          <a:p>
            <a:pPr algn="just"/>
            <a:r>
              <a:rPr lang="en-GB" sz="2000" b="1" dirty="0" smtClean="0">
                <a:solidFill>
                  <a:schemeClr val="accent2">
                    <a:lumMod val="75000"/>
                  </a:schemeClr>
                </a:solidFill>
                <a:latin typeface="Times New Roman" pitchFamily="18" charset="0"/>
                <a:cs typeface="Times New Roman" pitchFamily="18" charset="0"/>
              </a:rPr>
              <a:t>Conclusion</a:t>
            </a:r>
            <a:endParaRPr lang="en-GB" sz="2000" b="1" dirty="0">
              <a:solidFill>
                <a:schemeClr val="accent2">
                  <a:lumMod val="75000"/>
                </a:schemeClr>
              </a:solidFill>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 It provided valuable insights into restaurant performance and customer preferences within the food delivery sector. Key findings highlighted the importance of optimizing delivery logistics, tailoring menu offerings to local tastes, and leveraging high-rated restaurants in marketing efforts. These insights enable strategic decision-making that can enhance customer satisfaction, improve operational efficiency, and identify new market opportunities, ultimately driving growth in a competitive landscape.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431825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728" y="2418554"/>
            <a:ext cx="4248472" cy="707886"/>
          </a:xfrm>
          <a:prstGeom prst="rect">
            <a:avLst/>
          </a:prstGeom>
          <a:noFill/>
        </p:spPr>
        <p:txBody>
          <a:bodyPr wrap="square" rtlCol="0">
            <a:spAutoFit/>
          </a:bodyPr>
          <a:lstStyle/>
          <a:p>
            <a:pPr algn="ctr"/>
            <a:r>
              <a:rPr lang="en-IN" sz="4000" b="1" dirty="0" smtClean="0">
                <a:solidFill>
                  <a:schemeClr val="accent1">
                    <a:lumMod val="75000"/>
                  </a:schemeClr>
                </a:solidFill>
                <a:latin typeface="Algerian" pitchFamily="82" charset="0"/>
              </a:rPr>
              <a:t>Thank </a:t>
            </a:r>
            <a:r>
              <a:rPr lang="en-IN" sz="4000" b="1" dirty="0" smtClean="0">
                <a:latin typeface="Algerian" pitchFamily="82" charset="0"/>
              </a:rPr>
              <a:t> </a:t>
            </a:r>
            <a:r>
              <a:rPr lang="en-IN" sz="4000" b="1" dirty="0" smtClean="0">
                <a:solidFill>
                  <a:schemeClr val="accent2">
                    <a:lumMod val="75000"/>
                  </a:schemeClr>
                </a:solidFill>
                <a:latin typeface="Algerian" pitchFamily="82" charset="0"/>
              </a:rPr>
              <a:t>you</a:t>
            </a:r>
            <a:endParaRPr lang="en-IN" sz="4000" b="1" dirty="0">
              <a:solidFill>
                <a:schemeClr val="accent2">
                  <a:lumMod val="75000"/>
                </a:schemeClr>
              </a:solidFill>
              <a:latin typeface="Algerian" pitchFamily="82" charset="0"/>
            </a:endParaRPr>
          </a:p>
        </p:txBody>
      </p:sp>
      <p:pic>
        <p:nvPicPr>
          <p:cNvPr id="3"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spTree>
    <p:extLst>
      <p:ext uri="{BB962C8B-B14F-4D97-AF65-F5344CB8AC3E}">
        <p14:creationId xmlns:p14="http://schemas.microsoft.com/office/powerpoint/2010/main" val="1334485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sp>
        <p:nvSpPr>
          <p:cNvPr id="6" name="Rectangle 5"/>
          <p:cNvSpPr/>
          <p:nvPr/>
        </p:nvSpPr>
        <p:spPr>
          <a:xfrm>
            <a:off x="683568" y="764704"/>
            <a:ext cx="7560840" cy="5632311"/>
          </a:xfrm>
          <a:prstGeom prst="rect">
            <a:avLst/>
          </a:prstGeom>
        </p:spPr>
        <p:txBody>
          <a:bodyPr wrap="square">
            <a:spAutoFit/>
          </a:bodyPr>
          <a:lstStyle/>
          <a:p>
            <a:r>
              <a:rPr lang="en-GB" sz="2000" b="1" dirty="0" smtClean="0">
                <a:solidFill>
                  <a:schemeClr val="accent2">
                    <a:lumMod val="75000"/>
                  </a:schemeClr>
                </a:solidFill>
                <a:latin typeface="Times New Roman" pitchFamily="18" charset="0"/>
                <a:cs typeface="Times New Roman" pitchFamily="18" charset="0"/>
              </a:rPr>
              <a:t>Introduction </a:t>
            </a:r>
          </a:p>
          <a:p>
            <a:endParaRPr lang="en-GB" b="1" dirty="0" smtClean="0"/>
          </a:p>
          <a:p>
            <a:pPr marL="285750" indent="-285750" algn="just">
              <a:buFont typeface="Wingdings" pitchFamily="2" charset="2"/>
              <a:buChar char="q"/>
            </a:pPr>
            <a:r>
              <a:rPr lang="en-GB" b="1" dirty="0" smtClean="0">
                <a:latin typeface="Times New Roman" pitchFamily="18" charset="0"/>
                <a:cs typeface="Times New Roman" pitchFamily="18" charset="0"/>
              </a:rPr>
              <a:t>Overview:</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Swiggy</a:t>
            </a:r>
            <a:r>
              <a:rPr lang="en-GB" dirty="0" smtClean="0">
                <a:latin typeface="Times New Roman" pitchFamily="18" charset="0"/>
                <a:cs typeface="Times New Roman" pitchFamily="18" charset="0"/>
              </a:rPr>
              <a:t> has revolutionized the food delivery landscape in India, connecting millions of consumers with a vast array of dining options. As one of the leading platforms in the industry, </a:t>
            </a:r>
            <a:r>
              <a:rPr lang="en-GB" dirty="0" err="1" smtClean="0">
                <a:latin typeface="Times New Roman" pitchFamily="18" charset="0"/>
                <a:cs typeface="Times New Roman" pitchFamily="18" charset="0"/>
              </a:rPr>
              <a:t>Swiggy’s</a:t>
            </a:r>
            <a:r>
              <a:rPr lang="en-GB" dirty="0" smtClean="0">
                <a:latin typeface="Times New Roman" pitchFamily="18" charset="0"/>
                <a:cs typeface="Times New Roman" pitchFamily="18" charset="0"/>
              </a:rPr>
              <a:t> success hinges on its ability to understand and respond to customer preferences and market trends.</a:t>
            </a:r>
          </a:p>
          <a:p>
            <a:pPr algn="just"/>
            <a:endParaRPr lang="en-GB" dirty="0" smtClean="0">
              <a:latin typeface="Times New Roman" pitchFamily="18" charset="0"/>
              <a:cs typeface="Times New Roman" pitchFamily="18" charset="0"/>
            </a:endParaRPr>
          </a:p>
          <a:p>
            <a:pPr marL="285750" indent="-285750" algn="just">
              <a:buFont typeface="Wingdings" pitchFamily="2" charset="2"/>
              <a:buChar char="q"/>
            </a:pPr>
            <a:r>
              <a:rPr lang="en-GB" b="1" dirty="0" smtClean="0">
                <a:latin typeface="Times New Roman" pitchFamily="18" charset="0"/>
                <a:cs typeface="Times New Roman" pitchFamily="18" charset="0"/>
              </a:rPr>
              <a:t>Project Purpose:</a:t>
            </a:r>
            <a:r>
              <a:rPr lang="en-GB" dirty="0" smtClean="0">
                <a:latin typeface="Times New Roman" pitchFamily="18" charset="0"/>
                <a:cs typeface="Times New Roman" pitchFamily="18" charset="0"/>
              </a:rPr>
              <a:t> This project focuses on </a:t>
            </a:r>
            <a:r>
              <a:rPr lang="en-GB" dirty="0" err="1" smtClean="0">
                <a:latin typeface="Times New Roman" pitchFamily="18" charset="0"/>
                <a:cs typeface="Times New Roman" pitchFamily="18" charset="0"/>
              </a:rPr>
              <a:t>analyzing</a:t>
            </a:r>
            <a:r>
              <a:rPr lang="en-GB" dirty="0" smtClean="0">
                <a:latin typeface="Times New Roman" pitchFamily="18" charset="0"/>
                <a:cs typeface="Times New Roman" pitchFamily="18" charset="0"/>
              </a:rPr>
              <a:t> restaurant data from </a:t>
            </a:r>
            <a:r>
              <a:rPr lang="en-GB" dirty="0" err="1" smtClean="0">
                <a:latin typeface="Times New Roman" pitchFamily="18" charset="0"/>
                <a:cs typeface="Times New Roman" pitchFamily="18" charset="0"/>
              </a:rPr>
              <a:t>Swiggy</a:t>
            </a:r>
            <a:r>
              <a:rPr lang="en-GB" dirty="0" smtClean="0">
                <a:latin typeface="Times New Roman" pitchFamily="18" charset="0"/>
                <a:cs typeface="Times New Roman" pitchFamily="18" charset="0"/>
              </a:rPr>
              <a:t> to uncover insights that can enhance business strategies and improve customer satisfaction. By examining key metrics such as restaurant ratings, delivery times, and popular cuisines, we aim to provide actionable recommendations for optimizing operations and enriching the dining experience.</a:t>
            </a:r>
          </a:p>
          <a:p>
            <a:pPr algn="just"/>
            <a:endParaRPr lang="en-GB" dirty="0" smtClean="0">
              <a:latin typeface="Times New Roman" pitchFamily="18" charset="0"/>
              <a:cs typeface="Times New Roman" pitchFamily="18" charset="0"/>
            </a:endParaRPr>
          </a:p>
          <a:p>
            <a:pPr marL="285750" indent="-285750" algn="just">
              <a:buFont typeface="Wingdings" pitchFamily="2" charset="2"/>
              <a:buChar char="q"/>
            </a:pPr>
            <a:r>
              <a:rPr lang="en-GB" b="1" dirty="0" smtClean="0">
                <a:latin typeface="Times New Roman" pitchFamily="18" charset="0"/>
                <a:cs typeface="Times New Roman" pitchFamily="18" charset="0"/>
              </a:rPr>
              <a:t>Significance:</a:t>
            </a:r>
            <a:r>
              <a:rPr lang="en-GB" dirty="0" smtClean="0">
                <a:latin typeface="Times New Roman" pitchFamily="18" charset="0"/>
                <a:cs typeface="Times New Roman" pitchFamily="18" charset="0"/>
              </a:rPr>
              <a:t> In today’s competitive food delivery market, understanding consumer </a:t>
            </a:r>
            <a:r>
              <a:rPr lang="en-GB" dirty="0" err="1" smtClean="0">
                <a:latin typeface="Times New Roman" pitchFamily="18" charset="0"/>
                <a:cs typeface="Times New Roman" pitchFamily="18" charset="0"/>
              </a:rPr>
              <a:t>behavior</a:t>
            </a:r>
            <a:r>
              <a:rPr lang="en-GB" dirty="0" smtClean="0">
                <a:latin typeface="Times New Roman" pitchFamily="18" charset="0"/>
                <a:cs typeface="Times New Roman" pitchFamily="18" charset="0"/>
              </a:rPr>
              <a:t> and operational efficiencies is crucial. This analysis will empower </a:t>
            </a:r>
            <a:r>
              <a:rPr lang="en-GB" dirty="0" err="1" smtClean="0">
                <a:latin typeface="Times New Roman" pitchFamily="18" charset="0"/>
                <a:cs typeface="Times New Roman" pitchFamily="18" charset="0"/>
              </a:rPr>
              <a:t>Swiggy</a:t>
            </a:r>
            <a:r>
              <a:rPr lang="en-GB" dirty="0" smtClean="0">
                <a:latin typeface="Times New Roman" pitchFamily="18" charset="0"/>
                <a:cs typeface="Times New Roman" pitchFamily="18" charset="0"/>
              </a:rPr>
              <a:t> to:</a:t>
            </a:r>
          </a:p>
          <a:p>
            <a:pPr marL="285750" indent="-285750" algn="just">
              <a:buFont typeface="Arial" pitchFamily="34" charset="0"/>
              <a:buChar char="•"/>
            </a:pPr>
            <a:r>
              <a:rPr lang="en-GB" dirty="0" smtClean="0">
                <a:latin typeface="Times New Roman" pitchFamily="18" charset="0"/>
                <a:cs typeface="Times New Roman" pitchFamily="18" charset="0"/>
              </a:rPr>
              <a:t>Adapt to evolving consumer tastes.</a:t>
            </a:r>
          </a:p>
          <a:p>
            <a:pPr marL="285750" indent="-285750" algn="just">
              <a:buFont typeface="Arial" pitchFamily="34" charset="0"/>
              <a:buChar char="•"/>
            </a:pPr>
            <a:r>
              <a:rPr lang="en-GB" dirty="0" smtClean="0">
                <a:latin typeface="Times New Roman" pitchFamily="18" charset="0"/>
                <a:cs typeface="Times New Roman" pitchFamily="18" charset="0"/>
              </a:rPr>
              <a:t>Streamline delivery processes for better service.</a:t>
            </a:r>
          </a:p>
          <a:p>
            <a:pPr marL="285750" indent="-285750" algn="just">
              <a:buFont typeface="Arial" pitchFamily="34" charset="0"/>
              <a:buChar char="•"/>
            </a:pPr>
            <a:r>
              <a:rPr lang="en-GB" dirty="0" smtClean="0">
                <a:latin typeface="Times New Roman" pitchFamily="18" charset="0"/>
                <a:cs typeface="Times New Roman" pitchFamily="18" charset="0"/>
              </a:rPr>
              <a:t>Maintain a competitive edge through data-driven insights.</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105310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32656"/>
            <a:ext cx="1763687" cy="630996"/>
          </a:xfrm>
          <a:prstGeom prst="rect">
            <a:avLst/>
          </a:prstGeom>
        </p:spPr>
      </p:pic>
      <p:sp>
        <p:nvSpPr>
          <p:cNvPr id="6" name="Rectangle 5"/>
          <p:cNvSpPr/>
          <p:nvPr/>
        </p:nvSpPr>
        <p:spPr>
          <a:xfrm>
            <a:off x="827584" y="963652"/>
            <a:ext cx="7560840" cy="3139321"/>
          </a:xfrm>
          <a:prstGeom prst="rect">
            <a:avLst/>
          </a:prstGeom>
        </p:spPr>
        <p:txBody>
          <a:bodyPr wrap="square">
            <a:spAutoFit/>
          </a:bodyPr>
          <a:lstStyle/>
          <a:p>
            <a:r>
              <a:rPr lang="en-GB" b="1" dirty="0" smtClean="0">
                <a:solidFill>
                  <a:schemeClr val="accent2">
                    <a:lumMod val="75000"/>
                  </a:schemeClr>
                </a:solidFill>
                <a:latin typeface="Times New Roman" pitchFamily="18" charset="0"/>
                <a:cs typeface="Times New Roman" pitchFamily="18" charset="0"/>
              </a:rPr>
              <a:t>Objectives</a:t>
            </a:r>
          </a:p>
          <a:p>
            <a:endParaRPr lang="en-GB" b="1" dirty="0" smtClean="0"/>
          </a:p>
          <a:p>
            <a:pPr marL="285750" indent="-285750">
              <a:lnSpc>
                <a:spcPct val="150000"/>
              </a:lnSpc>
              <a:buFont typeface="Wingdings" pitchFamily="2" charset="2"/>
              <a:buChar char="q"/>
            </a:pPr>
            <a:r>
              <a:rPr lang="en-GB" b="1" dirty="0" smtClean="0">
                <a:latin typeface="Times New Roman" pitchFamily="18" charset="0"/>
                <a:cs typeface="Times New Roman" pitchFamily="18" charset="0"/>
              </a:rPr>
              <a:t>Identify Customer Preferences</a:t>
            </a:r>
            <a:endParaRPr lang="en-GB" dirty="0" smtClean="0">
              <a:latin typeface="Times New Roman" pitchFamily="18" charset="0"/>
              <a:cs typeface="Times New Roman" pitchFamily="18" charset="0"/>
            </a:endParaRPr>
          </a:p>
          <a:p>
            <a:pPr marL="285750" indent="-285750">
              <a:lnSpc>
                <a:spcPct val="150000"/>
              </a:lnSpc>
              <a:buFont typeface="Wingdings" pitchFamily="2" charset="2"/>
              <a:buChar char="q"/>
            </a:pPr>
            <a:r>
              <a:rPr lang="en-GB" b="1" dirty="0" smtClean="0">
                <a:latin typeface="Times New Roman" pitchFamily="18" charset="0"/>
                <a:cs typeface="Times New Roman" pitchFamily="18" charset="0"/>
              </a:rPr>
              <a:t>Determine Popular Cuisines</a:t>
            </a:r>
            <a:endParaRPr lang="en-GB" dirty="0" smtClean="0">
              <a:latin typeface="Times New Roman" pitchFamily="18" charset="0"/>
              <a:cs typeface="Times New Roman" pitchFamily="18" charset="0"/>
            </a:endParaRPr>
          </a:p>
          <a:p>
            <a:pPr marL="285750" indent="-285750">
              <a:lnSpc>
                <a:spcPct val="150000"/>
              </a:lnSpc>
              <a:buFont typeface="Wingdings" pitchFamily="2" charset="2"/>
              <a:buChar char="q"/>
            </a:pPr>
            <a:r>
              <a:rPr lang="en-GB" b="1" dirty="0" smtClean="0">
                <a:latin typeface="Times New Roman" pitchFamily="18" charset="0"/>
                <a:cs typeface="Times New Roman" pitchFamily="18" charset="0"/>
              </a:rPr>
              <a:t>Evaluate Top-Rated Restaurants</a:t>
            </a:r>
            <a:endParaRPr lang="en-GB" dirty="0" smtClean="0">
              <a:latin typeface="Times New Roman" pitchFamily="18" charset="0"/>
              <a:cs typeface="Times New Roman" pitchFamily="18" charset="0"/>
            </a:endParaRPr>
          </a:p>
          <a:p>
            <a:pPr marL="285750" indent="-285750">
              <a:lnSpc>
                <a:spcPct val="150000"/>
              </a:lnSpc>
              <a:buFont typeface="Wingdings" pitchFamily="2" charset="2"/>
              <a:buChar char="q"/>
            </a:pPr>
            <a:r>
              <a:rPr lang="en-GB" b="1" dirty="0" err="1" smtClean="0">
                <a:latin typeface="Times New Roman" pitchFamily="18" charset="0"/>
                <a:cs typeface="Times New Roman" pitchFamily="18" charset="0"/>
              </a:rPr>
              <a:t>Analyze</a:t>
            </a:r>
            <a:r>
              <a:rPr lang="en-GB" b="1" dirty="0" smtClean="0">
                <a:latin typeface="Times New Roman" pitchFamily="18" charset="0"/>
                <a:cs typeface="Times New Roman" pitchFamily="18" charset="0"/>
              </a:rPr>
              <a:t> Delivery Performance</a:t>
            </a:r>
            <a:endParaRPr lang="en-GB" dirty="0" smtClean="0">
              <a:latin typeface="Times New Roman" pitchFamily="18" charset="0"/>
              <a:cs typeface="Times New Roman" pitchFamily="18" charset="0"/>
            </a:endParaRPr>
          </a:p>
          <a:p>
            <a:pPr marL="285750" indent="-285750">
              <a:lnSpc>
                <a:spcPct val="150000"/>
              </a:lnSpc>
              <a:buFont typeface="Wingdings" pitchFamily="2" charset="2"/>
              <a:buChar char="q"/>
            </a:pPr>
            <a:r>
              <a:rPr lang="en-GB" b="1" dirty="0" smtClean="0">
                <a:latin typeface="Times New Roman" pitchFamily="18" charset="0"/>
                <a:cs typeface="Times New Roman" pitchFamily="18" charset="0"/>
              </a:rPr>
              <a:t>Explore Correlations</a:t>
            </a:r>
            <a:endParaRPr lang="en-GB" dirty="0" smtClean="0">
              <a:latin typeface="Times New Roman" pitchFamily="18" charset="0"/>
              <a:cs typeface="Times New Roman" pitchFamily="18" charset="0"/>
            </a:endParaRPr>
          </a:p>
          <a:p>
            <a:pPr marL="285750" indent="-285750">
              <a:lnSpc>
                <a:spcPct val="150000"/>
              </a:lnSpc>
              <a:buFont typeface="Wingdings" pitchFamily="2" charset="2"/>
              <a:buChar char="q"/>
            </a:pPr>
            <a:r>
              <a:rPr lang="en-GB" b="1" dirty="0" smtClean="0">
                <a:latin typeface="Times New Roman" pitchFamily="18" charset="0"/>
                <a:cs typeface="Times New Roman" pitchFamily="18" charset="0"/>
              </a:rPr>
              <a:t>Provide Actionable Recommendations</a:t>
            </a:r>
            <a:endParaRPr lang="en-GB"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5266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sp>
        <p:nvSpPr>
          <p:cNvPr id="6" name="Rectangle 5"/>
          <p:cNvSpPr/>
          <p:nvPr/>
        </p:nvSpPr>
        <p:spPr>
          <a:xfrm>
            <a:off x="539552" y="951970"/>
            <a:ext cx="7993092" cy="4939814"/>
          </a:xfrm>
          <a:prstGeom prst="rect">
            <a:avLst/>
          </a:prstGeom>
        </p:spPr>
        <p:txBody>
          <a:bodyPr wrap="square">
            <a:spAutoFit/>
          </a:bodyPr>
          <a:lstStyle/>
          <a:p>
            <a:pPr algn="just"/>
            <a:r>
              <a:rPr lang="en-GB" b="1" dirty="0" smtClean="0">
                <a:solidFill>
                  <a:schemeClr val="accent2">
                    <a:lumMod val="75000"/>
                  </a:schemeClr>
                </a:solidFill>
                <a:latin typeface="Times New Roman" pitchFamily="18" charset="0"/>
                <a:cs typeface="Times New Roman" pitchFamily="18" charset="0"/>
              </a:rPr>
              <a:t>Data Overview </a:t>
            </a:r>
          </a:p>
          <a:p>
            <a:pPr algn="just"/>
            <a:endParaRPr lang="en-GB" b="1" dirty="0">
              <a:latin typeface="Times New Roman" pitchFamily="18" charset="0"/>
              <a:cs typeface="Times New Roman" pitchFamily="18" charset="0"/>
            </a:endParaRPr>
          </a:p>
          <a:p>
            <a:pPr marL="285750" indent="-285750" algn="just">
              <a:buFont typeface="Wingdings" pitchFamily="2" charset="2"/>
              <a:buChar char="q"/>
            </a:pPr>
            <a:r>
              <a:rPr lang="en-GB" b="1" dirty="0" smtClean="0">
                <a:latin typeface="Times New Roman" pitchFamily="18" charset="0"/>
                <a:cs typeface="Times New Roman" pitchFamily="18" charset="0"/>
              </a:rPr>
              <a:t>Dataset Description:</a:t>
            </a:r>
          </a:p>
          <a:p>
            <a:pPr algn="just"/>
            <a:r>
              <a:rPr lang="en-GB" dirty="0" smtClean="0">
                <a:latin typeface="Times New Roman" pitchFamily="18" charset="0"/>
                <a:cs typeface="Times New Roman" pitchFamily="18" charset="0"/>
              </a:rPr>
              <a:t>	The analysis is based on a comprehensive dataset containing restaurant information sourced from </a:t>
            </a:r>
            <a:r>
              <a:rPr lang="en-GB" dirty="0" err="1" smtClean="0">
                <a:latin typeface="Times New Roman" pitchFamily="18" charset="0"/>
                <a:cs typeface="Times New Roman" pitchFamily="18" charset="0"/>
              </a:rPr>
              <a:t>Swiggy</a:t>
            </a:r>
            <a:r>
              <a:rPr lang="en-GB" dirty="0" smtClean="0">
                <a:latin typeface="Times New Roman" pitchFamily="18" charset="0"/>
                <a:cs typeface="Times New Roman" pitchFamily="18" charset="0"/>
              </a:rPr>
              <a:t>. This dataset captures various attributes that are critical for understanding restaurant performance and customer preferences.</a:t>
            </a:r>
          </a:p>
          <a:p>
            <a:pPr lvl="1" algn="just"/>
            <a:endParaRPr lang="en-GB" dirty="0" smtClean="0">
              <a:latin typeface="Times New Roman" pitchFamily="18" charset="0"/>
              <a:cs typeface="Times New Roman" pitchFamily="18" charset="0"/>
            </a:endParaRPr>
          </a:p>
          <a:p>
            <a:pPr marL="285750" indent="-285750" algn="just">
              <a:buFont typeface="Wingdings" pitchFamily="2" charset="2"/>
              <a:buChar char="q"/>
            </a:pPr>
            <a:r>
              <a:rPr lang="en-GB" b="1" dirty="0" smtClean="0">
                <a:latin typeface="Times New Roman" pitchFamily="18" charset="0"/>
                <a:cs typeface="Times New Roman" pitchFamily="18" charset="0"/>
              </a:rPr>
              <a:t>Key Variables:</a:t>
            </a:r>
          </a:p>
          <a:p>
            <a:pPr algn="just"/>
            <a:endParaRPr lang="en-GB" b="1" dirty="0" smtClean="0">
              <a:latin typeface="Times New Roman" pitchFamily="18" charset="0"/>
              <a:cs typeface="Times New Roman" pitchFamily="18" charset="0"/>
            </a:endParaRPr>
          </a:p>
          <a:p>
            <a:pPr marL="285750" indent="-285750" algn="just">
              <a:lnSpc>
                <a:spcPct val="150000"/>
              </a:lnSpc>
              <a:buFont typeface="Arial" pitchFamily="34" charset="0"/>
              <a:buChar char="•"/>
            </a:pPr>
            <a:r>
              <a:rPr lang="en-GB" b="1" dirty="0" smtClean="0">
                <a:latin typeface="Times New Roman" pitchFamily="18" charset="0"/>
                <a:cs typeface="Times New Roman" pitchFamily="18" charset="0"/>
              </a:rPr>
              <a:t>ID:</a:t>
            </a:r>
            <a:r>
              <a:rPr lang="en-GB" dirty="0" smtClean="0">
                <a:latin typeface="Times New Roman" pitchFamily="18" charset="0"/>
                <a:cs typeface="Times New Roman" pitchFamily="18" charset="0"/>
              </a:rPr>
              <a:t>A unique identifier for each restaurant to ensure distinct tracking.</a:t>
            </a:r>
          </a:p>
          <a:p>
            <a:pPr marL="285750" indent="-285750" algn="just">
              <a:buFont typeface="Arial" pitchFamily="34" charset="0"/>
              <a:buChar char="•"/>
            </a:pPr>
            <a:r>
              <a:rPr lang="en-GB" b="1" dirty="0" err="1" smtClean="0">
                <a:latin typeface="Times New Roman" pitchFamily="18" charset="0"/>
                <a:cs typeface="Times New Roman" pitchFamily="18" charset="0"/>
              </a:rPr>
              <a:t>Area:</a:t>
            </a:r>
            <a:r>
              <a:rPr lang="en-GB" dirty="0" err="1" smtClean="0">
                <a:latin typeface="Times New Roman" pitchFamily="18" charset="0"/>
                <a:cs typeface="Times New Roman" pitchFamily="18" charset="0"/>
              </a:rPr>
              <a:t>The</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neighborhood</a:t>
            </a:r>
            <a:r>
              <a:rPr lang="en-GB" dirty="0" smtClean="0">
                <a:latin typeface="Times New Roman" pitchFamily="18" charset="0"/>
                <a:cs typeface="Times New Roman" pitchFamily="18" charset="0"/>
              </a:rPr>
              <a:t> where the restaurant is located, helping to </a:t>
            </a:r>
            <a:r>
              <a:rPr lang="en-GB" dirty="0" err="1" smtClean="0">
                <a:latin typeface="Times New Roman" pitchFamily="18" charset="0"/>
                <a:cs typeface="Times New Roman" pitchFamily="18" charset="0"/>
              </a:rPr>
              <a:t>analyze</a:t>
            </a:r>
            <a:r>
              <a:rPr lang="en-GB" dirty="0" smtClean="0">
                <a:latin typeface="Times New Roman" pitchFamily="18" charset="0"/>
                <a:cs typeface="Times New Roman" pitchFamily="18" charset="0"/>
              </a:rPr>
              <a:t> regional dining preferences.</a:t>
            </a:r>
          </a:p>
          <a:p>
            <a:pPr marL="285750" indent="-285750" algn="just">
              <a:buFont typeface="Arial" pitchFamily="34" charset="0"/>
              <a:buChar char="•"/>
            </a:pPr>
            <a:r>
              <a:rPr lang="en-GB" b="1" dirty="0" err="1" smtClean="0">
                <a:latin typeface="Times New Roman" pitchFamily="18" charset="0"/>
                <a:cs typeface="Times New Roman" pitchFamily="18" charset="0"/>
              </a:rPr>
              <a:t>City:</a:t>
            </a:r>
            <a:r>
              <a:rPr lang="en-GB" dirty="0" err="1" smtClean="0">
                <a:latin typeface="Times New Roman" pitchFamily="18" charset="0"/>
                <a:cs typeface="Times New Roman" pitchFamily="18" charset="0"/>
              </a:rPr>
              <a:t>The</a:t>
            </a:r>
            <a:r>
              <a:rPr lang="en-GB" dirty="0" smtClean="0">
                <a:latin typeface="Times New Roman" pitchFamily="18" charset="0"/>
                <a:cs typeface="Times New Roman" pitchFamily="18" charset="0"/>
              </a:rPr>
              <a:t> city of operation, allowing for comparisons between different urban areas.</a:t>
            </a:r>
          </a:p>
          <a:p>
            <a:pPr marL="285750" indent="-285750" algn="just">
              <a:buFont typeface="Arial" pitchFamily="34" charset="0"/>
              <a:buChar char="•"/>
            </a:pPr>
            <a:r>
              <a:rPr lang="en-GB" b="1" dirty="0" err="1" smtClean="0">
                <a:latin typeface="Times New Roman" pitchFamily="18" charset="0"/>
                <a:cs typeface="Times New Roman" pitchFamily="18" charset="0"/>
              </a:rPr>
              <a:t>Restaurant:</a:t>
            </a:r>
            <a:r>
              <a:rPr lang="en-GB" dirty="0" err="1" smtClean="0">
                <a:latin typeface="Times New Roman" pitchFamily="18" charset="0"/>
                <a:cs typeface="Times New Roman" pitchFamily="18" charset="0"/>
              </a:rPr>
              <a:t>The</a:t>
            </a:r>
            <a:r>
              <a:rPr lang="en-GB" dirty="0" smtClean="0">
                <a:latin typeface="Times New Roman" pitchFamily="18" charset="0"/>
                <a:cs typeface="Times New Roman" pitchFamily="18" charset="0"/>
              </a:rPr>
              <a:t> name of the restaurant, serving as a direct reference for analysis.</a:t>
            </a:r>
          </a:p>
          <a:p>
            <a:pPr marL="285750" indent="-285750" algn="just">
              <a:buFont typeface="Arial" pitchFamily="34" charset="0"/>
              <a:buChar char="•"/>
            </a:pPr>
            <a:r>
              <a:rPr lang="en-GB" b="1" dirty="0" err="1" smtClean="0">
                <a:latin typeface="Times New Roman" pitchFamily="18" charset="0"/>
                <a:cs typeface="Times New Roman" pitchFamily="18" charset="0"/>
              </a:rPr>
              <a:t>Price:</a:t>
            </a:r>
            <a:r>
              <a:rPr lang="en-GB" dirty="0" err="1" smtClean="0">
                <a:latin typeface="Times New Roman" pitchFamily="18" charset="0"/>
                <a:cs typeface="Times New Roman" pitchFamily="18" charset="0"/>
              </a:rPr>
              <a:t>The</a:t>
            </a:r>
            <a:r>
              <a:rPr lang="en-GB" dirty="0" smtClean="0">
                <a:latin typeface="Times New Roman" pitchFamily="18" charset="0"/>
                <a:cs typeface="Times New Roman" pitchFamily="18" charset="0"/>
              </a:rPr>
              <a:t> average dining cost at the restaurant, essential for evaluating pricing strategies.</a:t>
            </a:r>
          </a:p>
        </p:txBody>
      </p:sp>
    </p:spTree>
    <p:extLst>
      <p:ext uri="{BB962C8B-B14F-4D97-AF65-F5344CB8AC3E}">
        <p14:creationId xmlns:p14="http://schemas.microsoft.com/office/powerpoint/2010/main" val="9458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sp>
        <p:nvSpPr>
          <p:cNvPr id="6" name="Rectangle 5"/>
          <p:cNvSpPr/>
          <p:nvPr/>
        </p:nvSpPr>
        <p:spPr>
          <a:xfrm>
            <a:off x="755576" y="940612"/>
            <a:ext cx="7632848" cy="5078313"/>
          </a:xfrm>
          <a:prstGeom prst="rect">
            <a:avLst/>
          </a:prstGeom>
        </p:spPr>
        <p:txBody>
          <a:bodyPr wrap="square">
            <a:spAutoFit/>
          </a:bodyPr>
          <a:lstStyle/>
          <a:p>
            <a:pPr marL="285750" indent="-285750" algn="just">
              <a:buFont typeface="Arial" pitchFamily="34" charset="0"/>
              <a:buChar char="•"/>
            </a:pPr>
            <a:r>
              <a:rPr lang="en-GB" b="1" dirty="0" err="1" smtClean="0">
                <a:latin typeface="Times New Roman" pitchFamily="18" charset="0"/>
                <a:cs typeface="Times New Roman" pitchFamily="18" charset="0"/>
              </a:rPr>
              <a:t>Avg</a:t>
            </a:r>
            <a:r>
              <a:rPr lang="en-GB" b="1" dirty="0" smtClean="0">
                <a:latin typeface="Times New Roman" pitchFamily="18" charset="0"/>
                <a:cs typeface="Times New Roman" pitchFamily="18" charset="0"/>
              </a:rPr>
              <a:t> </a:t>
            </a:r>
            <a:r>
              <a:rPr lang="en-GB" b="1" dirty="0" err="1" smtClean="0">
                <a:latin typeface="Times New Roman" pitchFamily="18" charset="0"/>
                <a:cs typeface="Times New Roman" pitchFamily="18" charset="0"/>
              </a:rPr>
              <a:t>Ratings:</a:t>
            </a:r>
            <a:r>
              <a:rPr lang="en-GB" dirty="0" err="1" smtClean="0">
                <a:latin typeface="Times New Roman" pitchFamily="18" charset="0"/>
                <a:cs typeface="Times New Roman" pitchFamily="18" charset="0"/>
              </a:rPr>
              <a:t>The</a:t>
            </a:r>
            <a:r>
              <a:rPr lang="en-GB" dirty="0" smtClean="0">
                <a:latin typeface="Times New Roman" pitchFamily="18" charset="0"/>
                <a:cs typeface="Times New Roman" pitchFamily="18" charset="0"/>
              </a:rPr>
              <a:t> average customer rating, reflecting the quality of food and service.</a:t>
            </a:r>
          </a:p>
          <a:p>
            <a:pPr marL="285750" indent="-285750" algn="just">
              <a:buFont typeface="Arial" pitchFamily="34" charset="0"/>
              <a:buChar char="•"/>
            </a:pPr>
            <a:r>
              <a:rPr lang="en-GB" b="1" dirty="0" smtClean="0">
                <a:latin typeface="Times New Roman" pitchFamily="18" charset="0"/>
                <a:cs typeface="Times New Roman" pitchFamily="18" charset="0"/>
              </a:rPr>
              <a:t>Total </a:t>
            </a:r>
            <a:r>
              <a:rPr lang="en-GB" b="1" dirty="0" err="1" smtClean="0">
                <a:latin typeface="Times New Roman" pitchFamily="18" charset="0"/>
                <a:cs typeface="Times New Roman" pitchFamily="18" charset="0"/>
              </a:rPr>
              <a:t>Ratings:</a:t>
            </a:r>
            <a:r>
              <a:rPr lang="en-GB" dirty="0" err="1" smtClean="0">
                <a:latin typeface="Times New Roman" pitchFamily="18" charset="0"/>
                <a:cs typeface="Times New Roman" pitchFamily="18" charset="0"/>
              </a:rPr>
              <a:t>The</a:t>
            </a:r>
            <a:r>
              <a:rPr lang="en-GB" dirty="0" smtClean="0">
                <a:latin typeface="Times New Roman" pitchFamily="18" charset="0"/>
                <a:cs typeface="Times New Roman" pitchFamily="18" charset="0"/>
              </a:rPr>
              <a:t> cumulative number of ratings received, indicating the restaurant's popularity.</a:t>
            </a:r>
          </a:p>
          <a:p>
            <a:pPr marL="285750" indent="-285750" algn="just">
              <a:buFont typeface="Arial" pitchFamily="34" charset="0"/>
              <a:buChar char="•"/>
            </a:pPr>
            <a:r>
              <a:rPr lang="en-GB" b="1" dirty="0" smtClean="0">
                <a:latin typeface="Times New Roman" pitchFamily="18" charset="0"/>
                <a:cs typeface="Times New Roman" pitchFamily="18" charset="0"/>
              </a:rPr>
              <a:t>Food </a:t>
            </a:r>
            <a:r>
              <a:rPr lang="en-GB" b="1" dirty="0" err="1" smtClean="0">
                <a:latin typeface="Times New Roman" pitchFamily="18" charset="0"/>
                <a:cs typeface="Times New Roman" pitchFamily="18" charset="0"/>
              </a:rPr>
              <a:t>Type:</a:t>
            </a:r>
            <a:r>
              <a:rPr lang="en-GB" dirty="0" err="1" smtClean="0">
                <a:latin typeface="Times New Roman" pitchFamily="18" charset="0"/>
                <a:cs typeface="Times New Roman" pitchFamily="18" charset="0"/>
              </a:rPr>
              <a:t>Categories</a:t>
            </a:r>
            <a:r>
              <a:rPr lang="en-GB" dirty="0" smtClean="0">
                <a:latin typeface="Times New Roman" pitchFamily="18" charset="0"/>
                <a:cs typeface="Times New Roman" pitchFamily="18" charset="0"/>
              </a:rPr>
              <a:t> of cuisines offered, vital for understanding customer preferences.</a:t>
            </a:r>
          </a:p>
          <a:p>
            <a:pPr marL="285750" indent="-285750" algn="just">
              <a:buFont typeface="Arial" pitchFamily="34" charset="0"/>
              <a:buChar char="•"/>
            </a:pPr>
            <a:r>
              <a:rPr lang="en-GB" b="1" dirty="0" err="1" smtClean="0">
                <a:latin typeface="Times New Roman" pitchFamily="18" charset="0"/>
                <a:cs typeface="Times New Roman" pitchFamily="18" charset="0"/>
              </a:rPr>
              <a:t>Address:</a:t>
            </a:r>
            <a:r>
              <a:rPr lang="en-GB" dirty="0" err="1" smtClean="0">
                <a:latin typeface="Times New Roman" pitchFamily="18" charset="0"/>
                <a:cs typeface="Times New Roman" pitchFamily="18" charset="0"/>
              </a:rPr>
              <a:t>The</a:t>
            </a:r>
            <a:r>
              <a:rPr lang="en-GB" dirty="0" smtClean="0">
                <a:latin typeface="Times New Roman" pitchFamily="18" charset="0"/>
                <a:cs typeface="Times New Roman" pitchFamily="18" charset="0"/>
              </a:rPr>
              <a:t> complete location of the restaurant, useful for geographic analysis.</a:t>
            </a:r>
          </a:p>
          <a:p>
            <a:pPr marL="285750" indent="-285750" algn="just">
              <a:buFont typeface="Arial" pitchFamily="34" charset="0"/>
              <a:buChar char="•"/>
            </a:pPr>
            <a:r>
              <a:rPr lang="en-GB" b="1" dirty="0" smtClean="0">
                <a:latin typeface="Times New Roman" pitchFamily="18" charset="0"/>
                <a:cs typeface="Times New Roman" pitchFamily="18" charset="0"/>
              </a:rPr>
              <a:t>Delivery </a:t>
            </a:r>
            <a:r>
              <a:rPr lang="en-GB" b="1" dirty="0" err="1" smtClean="0">
                <a:latin typeface="Times New Roman" pitchFamily="18" charset="0"/>
                <a:cs typeface="Times New Roman" pitchFamily="18" charset="0"/>
              </a:rPr>
              <a:t>Time:</a:t>
            </a:r>
            <a:r>
              <a:rPr lang="en-GB" dirty="0" err="1" smtClean="0">
                <a:latin typeface="Times New Roman" pitchFamily="18" charset="0"/>
                <a:cs typeface="Times New Roman" pitchFamily="18" charset="0"/>
              </a:rPr>
              <a:t>The</a:t>
            </a:r>
            <a:r>
              <a:rPr lang="en-GB" dirty="0" smtClean="0">
                <a:latin typeface="Times New Roman" pitchFamily="18" charset="0"/>
                <a:cs typeface="Times New Roman" pitchFamily="18" charset="0"/>
              </a:rPr>
              <a:t> average time for food delivery, critical for assessing operational efficiency</a:t>
            </a:r>
          </a:p>
          <a:p>
            <a:pPr algn="just"/>
            <a:endParaRPr lang="en-GB" dirty="0" smtClean="0">
              <a:latin typeface="Times New Roman" pitchFamily="18" charset="0"/>
              <a:cs typeface="Times New Roman" pitchFamily="18" charset="0"/>
            </a:endParaRPr>
          </a:p>
          <a:p>
            <a:pPr marL="285750" indent="-285750" algn="just">
              <a:buFont typeface="Wingdings" pitchFamily="2" charset="2"/>
              <a:buChar char="q"/>
            </a:pPr>
            <a:r>
              <a:rPr lang="en-GB" b="1" dirty="0" smtClean="0">
                <a:latin typeface="Times New Roman" pitchFamily="18" charset="0"/>
                <a:cs typeface="Times New Roman" pitchFamily="18" charset="0"/>
              </a:rPr>
              <a:t>Purpose of the Data:</a:t>
            </a:r>
          </a:p>
          <a:p>
            <a:pPr algn="just"/>
            <a:endParaRPr lang="en-GB" dirty="0" smtClean="0">
              <a:latin typeface="Times New Roman" pitchFamily="18" charset="0"/>
              <a:cs typeface="Times New Roman" pitchFamily="18" charset="0"/>
            </a:endParaRPr>
          </a:p>
          <a:p>
            <a:pPr marL="285750" indent="-285750" algn="just">
              <a:buFont typeface="Arial" pitchFamily="34" charset="0"/>
              <a:buChar char="•"/>
            </a:pPr>
            <a:r>
              <a:rPr lang="en-GB" dirty="0" smtClean="0">
                <a:latin typeface="Times New Roman" pitchFamily="18" charset="0"/>
                <a:cs typeface="Times New Roman" pitchFamily="18" charset="0"/>
              </a:rPr>
              <a:t>This dataset is utilized to derive insights into customer preferences, restaurant performance, and operational efficiencies. The analysis aims to identify trends, correlations, and opportunities for improvement that can inform strategic business decisions.</a:t>
            </a:r>
          </a:p>
          <a:p>
            <a:pPr algn="just"/>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423813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sp>
        <p:nvSpPr>
          <p:cNvPr id="6" name="Rectangle 5"/>
          <p:cNvSpPr/>
          <p:nvPr/>
        </p:nvSpPr>
        <p:spPr>
          <a:xfrm>
            <a:off x="766934" y="967218"/>
            <a:ext cx="4572000" cy="1231106"/>
          </a:xfrm>
          <a:prstGeom prst="rect">
            <a:avLst/>
          </a:prstGeom>
        </p:spPr>
        <p:txBody>
          <a:bodyPr>
            <a:spAutoFit/>
          </a:bodyPr>
          <a:lstStyle/>
          <a:p>
            <a:r>
              <a:rPr lang="en-GB" sz="2000" b="1" dirty="0" smtClean="0">
                <a:solidFill>
                  <a:schemeClr val="accent2">
                    <a:lumMod val="75000"/>
                  </a:schemeClr>
                </a:solidFill>
                <a:latin typeface="Times New Roman" pitchFamily="18" charset="0"/>
                <a:cs typeface="Times New Roman" pitchFamily="18" charset="0"/>
              </a:rPr>
              <a:t>Analysis</a:t>
            </a:r>
          </a:p>
          <a:p>
            <a:endParaRPr lang="en-GB" dirty="0"/>
          </a:p>
          <a:p>
            <a:r>
              <a:rPr lang="en-GB" dirty="0" smtClean="0"/>
              <a:t> </a:t>
            </a:r>
            <a:r>
              <a:rPr lang="en-GB" b="1" dirty="0" smtClean="0">
                <a:latin typeface="Times New Roman" pitchFamily="18" charset="0"/>
                <a:cs typeface="Times New Roman" pitchFamily="18" charset="0"/>
              </a:rPr>
              <a:t>Task 1: Top 10 Areas with Most Restaurants</a:t>
            </a:r>
          </a:p>
          <a:p>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059" y="2118246"/>
            <a:ext cx="5054710" cy="3615010"/>
          </a:xfrm>
          <a:prstGeom prst="rect">
            <a:avLst/>
          </a:prstGeom>
        </p:spPr>
      </p:pic>
    </p:spTree>
    <p:extLst>
      <p:ext uri="{BB962C8B-B14F-4D97-AF65-F5344CB8AC3E}">
        <p14:creationId xmlns:p14="http://schemas.microsoft.com/office/powerpoint/2010/main" val="270769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940612"/>
            <a:ext cx="7272808" cy="646331"/>
          </a:xfrm>
          <a:prstGeom prst="rect">
            <a:avLst/>
          </a:prstGeom>
        </p:spPr>
        <p:txBody>
          <a:bodyPr wrap="square">
            <a:spAutoFit/>
          </a:bodyPr>
          <a:lstStyle/>
          <a:p>
            <a:r>
              <a:rPr lang="en-GB" b="1" dirty="0" smtClean="0">
                <a:latin typeface="Times New Roman" pitchFamily="18" charset="0"/>
                <a:cs typeface="Times New Roman" pitchFamily="18" charset="0"/>
              </a:rPr>
              <a:t>Task 2: Most Popular Food Types Served by </a:t>
            </a:r>
            <a:r>
              <a:rPr lang="en-GB" b="1" dirty="0" err="1" smtClean="0">
                <a:latin typeface="Times New Roman" pitchFamily="18" charset="0"/>
                <a:cs typeface="Times New Roman" pitchFamily="18" charset="0"/>
              </a:rPr>
              <a:t>Swiggy</a:t>
            </a:r>
            <a:r>
              <a:rPr lang="en-GB" b="1" dirty="0" smtClean="0">
                <a:latin typeface="Times New Roman" pitchFamily="18" charset="0"/>
                <a:cs typeface="Times New Roman" pitchFamily="18" charset="0"/>
              </a:rPr>
              <a:t> Restaurants in Each City. </a:t>
            </a:r>
            <a:endParaRPr lang="en-IN" b="1" dirty="0">
              <a:latin typeface="Times New Roman" pitchFamily="18" charset="0"/>
              <a:cs typeface="Times New Roman" pitchFamily="18" charset="0"/>
            </a:endParaRPr>
          </a:p>
        </p:txBody>
      </p:sp>
      <p:pic>
        <p:nvPicPr>
          <p:cNvPr id="3"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2068712"/>
            <a:ext cx="5775006" cy="3160488"/>
          </a:xfrm>
          <a:prstGeom prst="rect">
            <a:avLst/>
          </a:prstGeom>
        </p:spPr>
      </p:pic>
    </p:spTree>
    <p:extLst>
      <p:ext uri="{BB962C8B-B14F-4D97-AF65-F5344CB8AC3E}">
        <p14:creationId xmlns:p14="http://schemas.microsoft.com/office/powerpoint/2010/main" val="251186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9"/>
          <p:cNvPicPr>
            <a:picLocks noChangeAspect="1"/>
          </p:cNvPicPr>
          <p:nvPr/>
        </p:nvPicPr>
        <p:blipFill rotWithShape="1">
          <a:blip r:embed="rId2" cstate="print">
            <a:extLst>
              <a:ext uri="{28A0092B-C50C-407E-A947-70E740481C1C}">
                <a14:useLocalDpi xmlns:a14="http://schemas.microsoft.com/office/drawing/2010/main" val="0"/>
              </a:ext>
            </a:extLst>
          </a:blip>
          <a:srcRect t="29102" b="28529"/>
          <a:stretch/>
        </p:blipFill>
        <p:spPr>
          <a:xfrm>
            <a:off x="7164288" y="309616"/>
            <a:ext cx="1763687" cy="630996"/>
          </a:xfrm>
          <a:prstGeom prst="rect">
            <a:avLst/>
          </a:prstGeom>
        </p:spPr>
      </p:pic>
      <p:sp>
        <p:nvSpPr>
          <p:cNvPr id="3" name="Rectangle 2"/>
          <p:cNvSpPr/>
          <p:nvPr/>
        </p:nvSpPr>
        <p:spPr>
          <a:xfrm>
            <a:off x="611560" y="940612"/>
            <a:ext cx="8064896" cy="923330"/>
          </a:xfrm>
          <a:prstGeom prst="rect">
            <a:avLst/>
          </a:prstGeom>
        </p:spPr>
        <p:txBody>
          <a:bodyPr wrap="square">
            <a:spAutoFit/>
          </a:bodyPr>
          <a:lstStyle/>
          <a:p>
            <a:r>
              <a:rPr lang="en-GB" b="1" dirty="0" smtClean="0">
                <a:latin typeface="Times New Roman" pitchFamily="18" charset="0"/>
                <a:cs typeface="Times New Roman" pitchFamily="18" charset="0"/>
              </a:rPr>
              <a:t>Task 3: Top Rated </a:t>
            </a:r>
            <a:r>
              <a:rPr lang="en-GB" b="1" dirty="0" err="1" smtClean="0">
                <a:latin typeface="Times New Roman" pitchFamily="18" charset="0"/>
                <a:cs typeface="Times New Roman" pitchFamily="18" charset="0"/>
              </a:rPr>
              <a:t>Swiggy</a:t>
            </a:r>
            <a:r>
              <a:rPr lang="en-GB" b="1" dirty="0" smtClean="0">
                <a:latin typeface="Times New Roman" pitchFamily="18" charset="0"/>
                <a:cs typeface="Times New Roman" pitchFamily="18" charset="0"/>
              </a:rPr>
              <a:t> Restaurants (In Percentage average rating above 4.5)</a:t>
            </a:r>
          </a:p>
          <a:p>
            <a:endParaRPr lang="en-GB" b="1"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913" y="1611313"/>
            <a:ext cx="5464175" cy="363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9902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2578</TotalTime>
  <Words>577</Words>
  <Application>Microsoft Office PowerPoint</Application>
  <PresentationFormat>On-screen Show (4:3)</PresentationFormat>
  <Paragraphs>112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24</cp:revision>
  <dcterms:created xsi:type="dcterms:W3CDTF">2024-10-21T15:18:50Z</dcterms:created>
  <dcterms:modified xsi:type="dcterms:W3CDTF">2024-10-23T10:17:28Z</dcterms:modified>
</cp:coreProperties>
</file>