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2" r:id="rId3"/>
    <p:sldId id="275" r:id="rId4"/>
    <p:sldId id="273" r:id="rId5"/>
    <p:sldId id="276" r:id="rId6"/>
    <p:sldId id="277" r:id="rId7"/>
    <p:sldId id="274" r:id="rId8"/>
    <p:sldId id="257" r:id="rId9"/>
    <p:sldId id="268" r:id="rId10"/>
    <p:sldId id="269" r:id="rId11"/>
    <p:sldId id="271" r:id="rId12"/>
    <p:sldId id="270" r:id="rId13"/>
    <p:sldId id="258" r:id="rId14"/>
    <p:sldId id="259" r:id="rId15"/>
    <p:sldId id="260" r:id="rId16"/>
    <p:sldId id="261" r:id="rId17"/>
    <p:sldId id="262" r:id="rId18"/>
    <p:sldId id="263" r:id="rId19"/>
    <p:sldId id="264" r:id="rId20"/>
    <p:sldId id="265"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60"/>
  </p:normalViewPr>
  <p:slideViewPr>
    <p:cSldViewPr>
      <p:cViewPr varScale="1">
        <p:scale>
          <a:sx n="82" d="100"/>
          <a:sy n="82" d="100"/>
        </p:scale>
        <p:origin x="-1402"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C681E7-BDD7-4B5D-88DD-C284D463881C}"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417507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C681E7-BDD7-4B5D-88DD-C284D463881C}"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19700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C681E7-BDD7-4B5D-88DD-C284D463881C}"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289561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C681E7-BDD7-4B5D-88DD-C284D463881C}"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399812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C681E7-BDD7-4B5D-88DD-C284D463881C}"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282507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C681E7-BDD7-4B5D-88DD-C284D463881C}"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36486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C681E7-BDD7-4B5D-88DD-C284D463881C}" type="datetimeFigureOut">
              <a:rPr lang="en-IN" smtClean="0"/>
              <a:t>17-01-2025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65307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C681E7-BDD7-4B5D-88DD-C284D463881C}" type="datetimeFigureOut">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342435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681E7-BDD7-4B5D-88DD-C284D463881C}" type="datetimeFigureOut">
              <a:rPr lang="en-IN" smtClean="0"/>
              <a:t>17-01-2025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357340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C681E7-BDD7-4B5D-88DD-C284D463881C}"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348209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C681E7-BDD7-4B5D-88DD-C284D463881C}"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25640-47F9-4DC1-968D-EB8A2C255FF0}" type="slidenum">
              <a:rPr lang="en-IN" smtClean="0"/>
              <a:t>‹#›</a:t>
            </a:fld>
            <a:endParaRPr lang="en-IN"/>
          </a:p>
        </p:txBody>
      </p:sp>
    </p:spTree>
    <p:extLst>
      <p:ext uri="{BB962C8B-B14F-4D97-AF65-F5344CB8AC3E}">
        <p14:creationId xmlns:p14="http://schemas.microsoft.com/office/powerpoint/2010/main" val="301345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681E7-BDD7-4B5D-88DD-C284D463881C}" type="datetimeFigureOut">
              <a:rPr lang="en-IN" smtClean="0"/>
              <a:t>17-01-2025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25640-47F9-4DC1-968D-EB8A2C255FF0}" type="slidenum">
              <a:rPr lang="en-IN" smtClean="0"/>
              <a:t>‹#›</a:t>
            </a:fld>
            <a:endParaRPr lang="en-IN"/>
          </a:p>
        </p:txBody>
      </p:sp>
    </p:spTree>
    <p:extLst>
      <p:ext uri="{BB962C8B-B14F-4D97-AF65-F5344CB8AC3E}">
        <p14:creationId xmlns:p14="http://schemas.microsoft.com/office/powerpoint/2010/main" val="418552225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ctrTitle"/>
          </p:nvPr>
        </p:nvSpPr>
        <p:spPr bwMode="auto">
          <a:xfrm>
            <a:off x="179512" y="2708920"/>
            <a:ext cx="92008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1" dirty="0" smtClean="0">
                <a:solidFill>
                  <a:srgbClr val="0070C0"/>
                </a:solidFill>
                <a:latin typeface="Times New Roman" pitchFamily="18" charset="0"/>
                <a:cs typeface="Times New Roman" pitchFamily="18" charset="0"/>
              </a:rPr>
              <a:t>Tittle</a:t>
            </a:r>
            <a:r>
              <a:rPr lang="en-IN" sz="3200" dirty="0" smtClean="0">
                <a:latin typeface="Times New Roman" pitchFamily="18" charset="0"/>
                <a:cs typeface="Times New Roman" pitchFamily="18" charset="0"/>
              </a:rPr>
              <a:t> : </a:t>
            </a:r>
            <a:r>
              <a:rPr lang="en-IN" sz="3200" b="1" dirty="0" smtClean="0">
                <a:solidFill>
                  <a:srgbClr val="7030A0"/>
                </a:solidFill>
                <a:latin typeface="Times New Roman" pitchFamily="18" charset="0"/>
                <a:cs typeface="Times New Roman" pitchFamily="18" charset="0"/>
              </a:rPr>
              <a:t>Uber Data Analysis &amp; Visualization</a:t>
            </a:r>
            <a:endParaRPr lang="en-IN" sz="3200" b="1" dirty="0">
              <a:solidFill>
                <a:srgbClr val="7030A0"/>
              </a:solidFill>
              <a:latin typeface="Times New Roman" pitchFamily="18" charset="0"/>
              <a:cs typeface="Times New Roman" pitchFamily="18" charset="0"/>
            </a:endParaRPr>
          </a:p>
        </p:txBody>
      </p:sp>
      <p:sp>
        <p:nvSpPr>
          <p:cNvPr id="3" name="Subtitle 2"/>
          <p:cNvSpPr>
            <a:spLocks noGrp="1"/>
          </p:cNvSpPr>
          <p:nvPr>
            <p:ph type="subTitle" idx="1"/>
          </p:nvPr>
        </p:nvSpPr>
        <p:spPr>
          <a:xfrm>
            <a:off x="251520" y="3356992"/>
            <a:ext cx="8892480" cy="864096"/>
          </a:xfrm>
        </p:spPr>
        <p:txBody>
          <a:bodyPr>
            <a:normAutofit/>
          </a:bodyPr>
          <a:lstStyle/>
          <a:p>
            <a:r>
              <a:rPr lang="en-IN" sz="2400" b="1" dirty="0" smtClean="0">
                <a:solidFill>
                  <a:srgbClr val="0070C0"/>
                </a:solidFill>
                <a:latin typeface="Times New Roman" pitchFamily="18" charset="0"/>
                <a:cs typeface="Times New Roman" pitchFamily="18" charset="0"/>
              </a:rPr>
              <a:t>Domain</a:t>
            </a:r>
            <a:r>
              <a:rPr lang="en-IN" sz="2800" dirty="0" smtClean="0">
                <a:solidFill>
                  <a:schemeClr val="tx1"/>
                </a:solidFill>
                <a:latin typeface="Times New Roman" pitchFamily="18" charset="0"/>
                <a:cs typeface="Times New Roman" pitchFamily="18" charset="0"/>
              </a:rPr>
              <a:t> : </a:t>
            </a:r>
            <a:r>
              <a:rPr lang="en-IN" sz="2400" b="1" dirty="0">
                <a:solidFill>
                  <a:srgbClr val="7030A0"/>
                </a:solidFill>
                <a:latin typeface="Times New Roman" pitchFamily="18" charset="0"/>
                <a:cs typeface="Times New Roman" pitchFamily="18" charset="0"/>
              </a:rPr>
              <a:t>Ride-Sharing &amp;</a:t>
            </a:r>
            <a:r>
              <a:rPr lang="en-IN" sz="2400" b="1" dirty="0" smtClean="0">
                <a:solidFill>
                  <a:srgbClr val="7030A0"/>
                </a:solidFill>
                <a:latin typeface="Times New Roman" pitchFamily="18" charset="0"/>
                <a:cs typeface="Times New Roman" pitchFamily="18" charset="0"/>
              </a:rPr>
              <a:t> Transportation </a:t>
            </a:r>
            <a:r>
              <a:rPr lang="en-IN" sz="2400" b="1" dirty="0">
                <a:solidFill>
                  <a:srgbClr val="7030A0"/>
                </a:solidFill>
                <a:latin typeface="Times New Roman" pitchFamily="18" charset="0"/>
                <a:cs typeface="Times New Roman" pitchFamily="18" charset="0"/>
              </a:rPr>
              <a:t>Analytics</a:t>
            </a:r>
            <a:endParaRPr lang="en-IN" sz="2800" b="1" dirty="0">
              <a:solidFill>
                <a:srgbClr val="7030A0"/>
              </a:solidFill>
              <a:latin typeface="Times New Roman" pitchFamily="18" charset="0"/>
              <a:cs typeface="Times New Roman" pitchFamily="18" charset="0"/>
            </a:endParaRPr>
          </a:p>
        </p:txBody>
      </p:sp>
      <p:sp>
        <p:nvSpPr>
          <p:cNvPr id="7" name="TextBox 6"/>
          <p:cNvSpPr txBox="1"/>
          <p:nvPr/>
        </p:nvSpPr>
        <p:spPr>
          <a:xfrm>
            <a:off x="5220072" y="4725143"/>
            <a:ext cx="2088232" cy="646331"/>
          </a:xfrm>
          <a:prstGeom prst="rect">
            <a:avLst/>
          </a:prstGeom>
          <a:noFill/>
        </p:spPr>
        <p:txBody>
          <a:bodyPr wrap="square" rtlCol="0">
            <a:spAutoFit/>
          </a:bodyPr>
          <a:lstStyle/>
          <a:p>
            <a:r>
              <a:rPr lang="en-IN" dirty="0" smtClean="0">
                <a:latin typeface="Times New Roman" pitchFamily="18" charset="0"/>
                <a:cs typeface="Times New Roman" pitchFamily="18" charset="0"/>
              </a:rPr>
              <a:t>By</a:t>
            </a:r>
          </a:p>
          <a:p>
            <a:r>
              <a:rPr lang="en-IN" b="1" dirty="0">
                <a:latin typeface="Times New Roman" pitchFamily="18" charset="0"/>
                <a:cs typeface="Times New Roman" pitchFamily="18" charset="0"/>
              </a:rPr>
              <a:t>	</a:t>
            </a:r>
            <a:r>
              <a:rPr lang="en-IN" b="1" dirty="0" err="1" smtClean="0">
                <a:solidFill>
                  <a:srgbClr val="0070C0"/>
                </a:solidFill>
                <a:latin typeface="Times New Roman" pitchFamily="18" charset="0"/>
                <a:cs typeface="Times New Roman" pitchFamily="18" charset="0"/>
              </a:rPr>
              <a:t>Suvashini</a:t>
            </a:r>
            <a:endParaRPr lang="en-IN" b="1" dirty="0">
              <a:solidFill>
                <a:srgbClr val="0070C0"/>
              </a:solidFill>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836712"/>
            <a:ext cx="2448272" cy="1463040"/>
          </a:xfrm>
          <a:prstGeom prst="rect">
            <a:avLst/>
          </a:prstGeom>
        </p:spPr>
      </p:pic>
    </p:spTree>
    <p:extLst>
      <p:ext uri="{BB962C8B-B14F-4D97-AF65-F5344CB8AC3E}">
        <p14:creationId xmlns:p14="http://schemas.microsoft.com/office/powerpoint/2010/main" val="264286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772816"/>
            <a:ext cx="3251448"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
        <p:nvSpPr>
          <p:cNvPr id="2" name="Rectangle 1"/>
          <p:cNvSpPr/>
          <p:nvPr/>
        </p:nvSpPr>
        <p:spPr>
          <a:xfrm>
            <a:off x="611560" y="1034152"/>
            <a:ext cx="4572000" cy="2062103"/>
          </a:xfrm>
          <a:prstGeom prst="rect">
            <a:avLst/>
          </a:prstGeom>
        </p:spPr>
        <p:txBody>
          <a:bodyPr>
            <a:spAutoFit/>
          </a:bodyPr>
          <a:lstStyle/>
          <a:p>
            <a:pPr algn="just"/>
            <a:r>
              <a:rPr lang="en-GB" sz="2000" b="1" dirty="0" smtClean="0">
                <a:latin typeface="Times New Roman" pitchFamily="18" charset="0"/>
                <a:cs typeface="Times New Roman" pitchFamily="18" charset="0"/>
              </a:rPr>
              <a:t>3.Peak </a:t>
            </a:r>
            <a:r>
              <a:rPr lang="en-GB" sz="2000" b="1" dirty="0">
                <a:latin typeface="Times New Roman" pitchFamily="18" charset="0"/>
                <a:cs typeface="Times New Roman" pitchFamily="18" charset="0"/>
              </a:rPr>
              <a:t>Hours for Uber </a:t>
            </a:r>
            <a:r>
              <a:rPr lang="en-GB" sz="2000" b="1" dirty="0" smtClean="0">
                <a:latin typeface="Times New Roman" pitchFamily="18" charset="0"/>
                <a:cs typeface="Times New Roman" pitchFamily="18" charset="0"/>
              </a:rPr>
              <a:t>Rides</a:t>
            </a:r>
            <a:endParaRPr lang="en-GB" sz="2000"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Morning (7-9 AM)</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evening (5-7 PM)</a:t>
            </a:r>
            <a:r>
              <a:rPr lang="en-GB" dirty="0">
                <a:latin typeface="Times New Roman" pitchFamily="18" charset="0"/>
                <a:cs typeface="Times New Roman" pitchFamily="18" charset="0"/>
              </a:rPr>
              <a:t> rush hours are busiest</a:t>
            </a:r>
            <a:r>
              <a:rPr lang="en-GB" dirty="0" smtClean="0">
                <a:latin typeface="Times New Roman" pitchFamily="18" charset="0"/>
                <a:cs typeface="Times New Roman" pitchFamily="18" charset="0"/>
              </a:rPr>
              <a:t>.</a:t>
            </a: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Late-night weekends (10 PM - 3 AM)</a:t>
            </a:r>
            <a:r>
              <a:rPr lang="en-GB" dirty="0">
                <a:latin typeface="Times New Roman" pitchFamily="18" charset="0"/>
                <a:cs typeface="Times New Roman" pitchFamily="18" charset="0"/>
              </a:rPr>
              <a:t> also see increased demand.</a:t>
            </a:r>
          </a:p>
        </p:txBody>
      </p:sp>
    </p:spTree>
    <p:extLst>
      <p:ext uri="{BB962C8B-B14F-4D97-AF65-F5344CB8AC3E}">
        <p14:creationId xmlns:p14="http://schemas.microsoft.com/office/powerpoint/2010/main" val="48784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700808"/>
            <a:ext cx="3597275"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
        <p:nvSpPr>
          <p:cNvPr id="2" name="Rectangle 1"/>
          <p:cNvSpPr/>
          <p:nvPr/>
        </p:nvSpPr>
        <p:spPr>
          <a:xfrm>
            <a:off x="531845" y="1169368"/>
            <a:ext cx="4572000" cy="2893100"/>
          </a:xfrm>
          <a:prstGeom prst="rect">
            <a:avLst/>
          </a:prstGeom>
        </p:spPr>
        <p:txBody>
          <a:bodyPr>
            <a:spAutoFit/>
          </a:bodyPr>
          <a:lstStyle/>
          <a:p>
            <a:pPr algn="just"/>
            <a:r>
              <a:rPr lang="en-GB" sz="2000" b="1" dirty="0" smtClean="0">
                <a:latin typeface="Times New Roman" pitchFamily="18" charset="0"/>
                <a:cs typeface="Times New Roman" pitchFamily="18" charset="0"/>
              </a:rPr>
              <a:t>4. Most </a:t>
            </a:r>
            <a:r>
              <a:rPr lang="en-GB" sz="2000" b="1" dirty="0">
                <a:latin typeface="Times New Roman" pitchFamily="18" charset="0"/>
                <a:cs typeface="Times New Roman" pitchFamily="18" charset="0"/>
              </a:rPr>
              <a:t>Frequently Traveled </a:t>
            </a:r>
            <a:r>
              <a:rPr lang="en-GB" sz="2000" b="1" dirty="0" smtClean="0">
                <a:latin typeface="Times New Roman" pitchFamily="18" charset="0"/>
                <a:cs typeface="Times New Roman" pitchFamily="18" charset="0"/>
              </a:rPr>
              <a:t>Locations</a:t>
            </a:r>
            <a:endParaRPr lang="en-GB" sz="2000"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Airports</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business districts</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entertainment venues</a:t>
            </a:r>
            <a:r>
              <a:rPr lang="en-GB" dirty="0">
                <a:latin typeface="Times New Roman" pitchFamily="18" charset="0"/>
                <a:cs typeface="Times New Roman" pitchFamily="18" charset="0"/>
              </a:rPr>
              <a:t> are the most popular destinations</a:t>
            </a:r>
            <a:r>
              <a:rPr lang="en-GB" dirty="0" smtClean="0">
                <a:latin typeface="Times New Roman" pitchFamily="18" charset="0"/>
                <a:cs typeface="Times New Roman" pitchFamily="18" charset="0"/>
              </a:rPr>
              <a:t>.</a:t>
            </a:r>
          </a:p>
          <a:p>
            <a:pPr algn="just"/>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Weekdays</a:t>
            </a:r>
            <a:r>
              <a:rPr lang="en-GB" dirty="0">
                <a:latin typeface="Times New Roman" pitchFamily="18" charset="0"/>
                <a:cs typeface="Times New Roman" pitchFamily="18" charset="0"/>
              </a:rPr>
              <a:t>: Business areas are </a:t>
            </a:r>
            <a:r>
              <a:rPr lang="en-GB" dirty="0" smtClean="0">
                <a:latin typeface="Times New Roman" pitchFamily="18" charset="0"/>
                <a:cs typeface="Times New Roman" pitchFamily="18" charset="0"/>
              </a:rPr>
              <a:t>busiest.</a:t>
            </a:r>
          </a:p>
          <a:p>
            <a:pPr marL="285750" indent="-285750" algn="just">
              <a:buFont typeface="Wingdings" pitchFamily="2" charset="2"/>
              <a:buChar char="q"/>
            </a:pPr>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Weekends</a:t>
            </a:r>
            <a:r>
              <a:rPr lang="en-GB" dirty="0">
                <a:latin typeface="Times New Roman" pitchFamily="18" charset="0"/>
                <a:cs typeface="Times New Roman" pitchFamily="18" charset="0"/>
              </a:rPr>
              <a:t>: Leisure spots (malls, events) see higher traffic.</a:t>
            </a:r>
          </a:p>
        </p:txBody>
      </p:sp>
    </p:spTree>
    <p:extLst>
      <p:ext uri="{BB962C8B-B14F-4D97-AF65-F5344CB8AC3E}">
        <p14:creationId xmlns:p14="http://schemas.microsoft.com/office/powerpoint/2010/main" val="301618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695" y="1988840"/>
            <a:ext cx="3507729"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
        <p:nvSpPr>
          <p:cNvPr id="2" name="Rectangle 1"/>
          <p:cNvSpPr/>
          <p:nvPr/>
        </p:nvSpPr>
        <p:spPr>
          <a:xfrm>
            <a:off x="580728" y="1988840"/>
            <a:ext cx="3903848" cy="1785104"/>
          </a:xfrm>
          <a:prstGeom prst="rect">
            <a:avLst/>
          </a:prstGeom>
        </p:spPr>
        <p:txBody>
          <a:bodyPr wrap="square">
            <a:spAutoFit/>
          </a:bodyPr>
          <a:lstStyle/>
          <a:p>
            <a:pPr algn="just"/>
            <a:endParaRPr lang="en-GB" sz="2000" dirty="0">
              <a:latin typeface="Times New Roman" pitchFamily="18" charset="0"/>
              <a:cs typeface="Times New Roman" pitchFamily="18" charset="0"/>
            </a:endParaRPr>
          </a:p>
          <a:p>
            <a:pPr marL="285750" indent="-285750" algn="just">
              <a:buFont typeface="Wingdings" pitchFamily="2" charset="2"/>
              <a:buChar char="q"/>
            </a:pPr>
            <a:r>
              <a:rPr lang="en-GB" dirty="0">
                <a:latin typeface="Times New Roman" pitchFamily="18" charset="0"/>
                <a:cs typeface="Times New Roman" pitchFamily="18" charset="0"/>
              </a:rPr>
              <a:t>Majority of trips are </a:t>
            </a:r>
            <a:r>
              <a:rPr lang="en-GB" b="1" dirty="0">
                <a:latin typeface="Times New Roman" pitchFamily="18" charset="0"/>
                <a:cs typeface="Times New Roman" pitchFamily="18" charset="0"/>
              </a:rPr>
              <a:t>solo</a:t>
            </a:r>
            <a:r>
              <a:rPr lang="en-GB" dirty="0">
                <a:latin typeface="Times New Roman" pitchFamily="18" charset="0"/>
                <a:cs typeface="Times New Roman" pitchFamily="18" charset="0"/>
              </a:rPr>
              <a:t> (Uber Go</a:t>
            </a:r>
            <a:r>
              <a:rPr lang="en-GB" dirty="0" smtClean="0">
                <a:latin typeface="Times New Roman" pitchFamily="18" charset="0"/>
                <a:cs typeface="Times New Roman" pitchFamily="18" charset="0"/>
              </a:rPr>
              <a:t>).</a:t>
            </a: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dirty="0">
                <a:latin typeface="Times New Roman" pitchFamily="18" charset="0"/>
                <a:cs typeface="Times New Roman" pitchFamily="18" charset="0"/>
              </a:rPr>
              <a:t>Larger groups are more common in </a:t>
            </a:r>
            <a:r>
              <a:rPr lang="en-GB" b="1" dirty="0">
                <a:latin typeface="Times New Roman" pitchFamily="18" charset="0"/>
                <a:cs typeface="Times New Roman" pitchFamily="18" charset="0"/>
              </a:rPr>
              <a:t>Uber XUV</a:t>
            </a:r>
            <a:r>
              <a:rPr lang="en-GB" dirty="0">
                <a:latin typeface="Times New Roman" pitchFamily="18" charset="0"/>
                <a:cs typeface="Times New Roman" pitchFamily="18" charset="0"/>
              </a:rPr>
              <a:t> or </a:t>
            </a:r>
            <a:r>
              <a:rPr lang="en-GB" b="1" dirty="0">
                <a:latin typeface="Times New Roman" pitchFamily="18" charset="0"/>
                <a:cs typeface="Times New Roman" pitchFamily="18" charset="0"/>
              </a:rPr>
              <a:t>Premium</a:t>
            </a:r>
            <a:r>
              <a:rPr lang="en-GB" dirty="0">
                <a:latin typeface="Times New Roman" pitchFamily="18" charset="0"/>
                <a:cs typeface="Times New Roman" pitchFamily="18" charset="0"/>
              </a:rPr>
              <a:t> for longer or group trips.</a:t>
            </a:r>
          </a:p>
        </p:txBody>
      </p:sp>
      <p:sp>
        <p:nvSpPr>
          <p:cNvPr id="4" name="Rectangle 3"/>
          <p:cNvSpPr/>
          <p:nvPr/>
        </p:nvSpPr>
        <p:spPr>
          <a:xfrm>
            <a:off x="618050" y="1412776"/>
            <a:ext cx="5394110" cy="369332"/>
          </a:xfrm>
          <a:prstGeom prst="rect">
            <a:avLst/>
          </a:prstGeom>
        </p:spPr>
        <p:txBody>
          <a:bodyPr wrap="square">
            <a:spAutoFit/>
          </a:bodyPr>
          <a:lstStyle/>
          <a:p>
            <a:pPr algn="just"/>
            <a:r>
              <a:rPr lang="en-GB" b="1" dirty="0">
                <a:latin typeface="Times New Roman" pitchFamily="18" charset="0"/>
                <a:cs typeface="Times New Roman" pitchFamily="18" charset="0"/>
              </a:rPr>
              <a:t>5.Distribution of Passenger Counts Across Trips</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0290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193" y="2060848"/>
            <a:ext cx="3412157" cy="237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5576" y="1340768"/>
            <a:ext cx="4572000" cy="2893100"/>
          </a:xfrm>
          <a:prstGeom prst="rect">
            <a:avLst/>
          </a:prstGeom>
        </p:spPr>
        <p:txBody>
          <a:bodyPr>
            <a:spAutoFit/>
          </a:bodyPr>
          <a:lstStyle/>
          <a:p>
            <a:pPr algn="just"/>
            <a:r>
              <a:rPr lang="en-GB" sz="2000" b="1" dirty="0" smtClean="0">
                <a:latin typeface="Times New Roman" pitchFamily="18" charset="0"/>
                <a:cs typeface="Times New Roman" pitchFamily="18" charset="0"/>
              </a:rPr>
              <a:t>6. Fare </a:t>
            </a:r>
            <a:r>
              <a:rPr lang="en-GB" sz="2000" b="1" dirty="0">
                <a:latin typeface="Times New Roman" pitchFamily="18" charset="0"/>
                <a:cs typeface="Times New Roman" pitchFamily="18" charset="0"/>
              </a:rPr>
              <a:t>Prices by Travel </a:t>
            </a:r>
            <a:r>
              <a:rPr lang="en-GB" sz="2000" b="1" dirty="0" smtClean="0">
                <a:latin typeface="Times New Roman" pitchFamily="18" charset="0"/>
                <a:cs typeface="Times New Roman" pitchFamily="18" charset="0"/>
              </a:rPr>
              <a:t>Mode</a:t>
            </a:r>
            <a:endParaRPr lang="en-GB" sz="2000" dirty="0" smtClean="0">
              <a:latin typeface="Times New Roman" pitchFamily="18" charset="0"/>
              <a:cs typeface="Times New Roman" pitchFamily="18" charset="0"/>
            </a:endParaRP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Uber Go</a:t>
            </a:r>
            <a:r>
              <a:rPr lang="en-GB" dirty="0">
                <a:latin typeface="Times New Roman" pitchFamily="18" charset="0"/>
                <a:cs typeface="Times New Roman" pitchFamily="18" charset="0"/>
              </a:rPr>
              <a:t> is the cheapest, ideal for solo, short trips</a:t>
            </a:r>
            <a:r>
              <a:rPr lang="en-GB" dirty="0" smtClean="0">
                <a:latin typeface="Times New Roman" pitchFamily="18" charset="0"/>
                <a:cs typeface="Times New Roman" pitchFamily="18" charset="0"/>
              </a:rPr>
              <a:t>.</a:t>
            </a: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Uber XUV</a:t>
            </a:r>
            <a:r>
              <a:rPr lang="en-GB" dirty="0">
                <a:latin typeface="Times New Roman" pitchFamily="18" charset="0"/>
                <a:cs typeface="Times New Roman" pitchFamily="18" charset="0"/>
              </a:rPr>
              <a:t> costs more due to larger vehicles</a:t>
            </a:r>
            <a:r>
              <a:rPr lang="en-GB" dirty="0" smtClean="0">
                <a:latin typeface="Times New Roman" pitchFamily="18" charset="0"/>
                <a:cs typeface="Times New Roman" pitchFamily="18" charset="0"/>
              </a:rPr>
              <a:t>.</a:t>
            </a: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Uber Premium</a:t>
            </a:r>
            <a:r>
              <a:rPr lang="en-GB" dirty="0">
                <a:latin typeface="Times New Roman" pitchFamily="18" charset="0"/>
                <a:cs typeface="Times New Roman" pitchFamily="18" charset="0"/>
              </a:rPr>
              <a:t> is the most expensive, offering luxury vehicles.</a:t>
            </a:r>
          </a:p>
        </p:txBody>
      </p:sp>
    </p:spTree>
    <p:extLst>
      <p:ext uri="{BB962C8B-B14F-4D97-AF65-F5344CB8AC3E}">
        <p14:creationId xmlns:p14="http://schemas.microsoft.com/office/powerpoint/2010/main" val="2715231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988840"/>
            <a:ext cx="3348533"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45231" y="1884310"/>
            <a:ext cx="4572000" cy="2585323"/>
          </a:xfrm>
          <a:prstGeom prst="rect">
            <a:avLst/>
          </a:prstGeom>
        </p:spPr>
        <p:txBody>
          <a:bodyPr>
            <a:spAutoFit/>
          </a:bodyPr>
          <a:lstStyle/>
          <a:p>
            <a:pPr marL="285750" indent="-285750" algn="just">
              <a:buFont typeface="Wingdings" pitchFamily="2" charset="2"/>
              <a:buChar char="q"/>
            </a:pPr>
            <a:endParaRPr lang="en-IN" dirty="0" smtClean="0">
              <a:latin typeface="Times New Roman" pitchFamily="18" charset="0"/>
              <a:cs typeface="Times New Roman" pitchFamily="18" charset="0"/>
            </a:endParaRPr>
          </a:p>
          <a:p>
            <a:pPr marL="285750" indent="-285750" algn="just">
              <a:buFont typeface="Wingdings" pitchFamily="2" charset="2"/>
              <a:buChar char="q"/>
            </a:pPr>
            <a:r>
              <a:rPr lang="en-IN" b="1" dirty="0" err="1" smtClean="0">
                <a:latin typeface="Times New Roman" pitchFamily="18" charset="0"/>
                <a:cs typeface="Times New Roman" pitchFamily="18" charset="0"/>
              </a:rPr>
              <a:t>Uber</a:t>
            </a:r>
            <a:r>
              <a:rPr lang="en-IN" b="1" dirty="0" smtClean="0">
                <a:latin typeface="Times New Roman" pitchFamily="18" charset="0"/>
                <a:cs typeface="Times New Roman" pitchFamily="18" charset="0"/>
              </a:rPr>
              <a:t> Go</a:t>
            </a:r>
            <a:r>
              <a:rPr lang="en-IN" dirty="0" smtClean="0">
                <a:latin typeface="Times New Roman" pitchFamily="18" charset="0"/>
                <a:cs typeface="Times New Roman" pitchFamily="18" charset="0"/>
              </a:rPr>
              <a:t> typically involves shorter trips (5-10 km).</a:t>
            </a:r>
          </a:p>
          <a:p>
            <a:pPr marL="285750" indent="-285750" algn="just">
              <a:buFont typeface="Wingdings" pitchFamily="2" charset="2"/>
              <a:buChar char="q"/>
            </a:pPr>
            <a:endParaRPr lang="en-IN" dirty="0" smtClean="0">
              <a:latin typeface="Times New Roman" pitchFamily="18" charset="0"/>
              <a:cs typeface="Times New Roman" pitchFamily="18" charset="0"/>
            </a:endParaRPr>
          </a:p>
          <a:p>
            <a:pPr marL="285750" indent="-285750" algn="just">
              <a:buFont typeface="Wingdings" pitchFamily="2" charset="2"/>
              <a:buChar char="q"/>
            </a:pPr>
            <a:r>
              <a:rPr lang="en-IN" b="1" dirty="0" err="1" smtClean="0">
                <a:latin typeface="Times New Roman" pitchFamily="18" charset="0"/>
                <a:cs typeface="Times New Roman" pitchFamily="18" charset="0"/>
              </a:rPr>
              <a:t>Uber</a:t>
            </a:r>
            <a:r>
              <a:rPr lang="en-IN" b="1" dirty="0" smtClean="0">
                <a:latin typeface="Times New Roman" pitchFamily="18" charset="0"/>
                <a:cs typeface="Times New Roman" pitchFamily="18" charset="0"/>
              </a:rPr>
              <a:t> XUV</a:t>
            </a:r>
            <a:r>
              <a:rPr lang="en-IN" dirty="0" smtClean="0">
                <a:latin typeface="Times New Roman" pitchFamily="18" charset="0"/>
                <a:cs typeface="Times New Roman" pitchFamily="18" charset="0"/>
              </a:rPr>
              <a:t> covers medium to long distances (10-30 km).</a:t>
            </a:r>
          </a:p>
          <a:p>
            <a:pPr marL="285750" indent="-285750" algn="just">
              <a:buFont typeface="Wingdings" pitchFamily="2" charset="2"/>
              <a:buChar char="q"/>
            </a:pPr>
            <a:endParaRPr lang="en-IN" dirty="0" smtClean="0">
              <a:latin typeface="Times New Roman" pitchFamily="18" charset="0"/>
              <a:cs typeface="Times New Roman" pitchFamily="18" charset="0"/>
            </a:endParaRPr>
          </a:p>
          <a:p>
            <a:pPr marL="285750" indent="-285750" algn="just">
              <a:buFont typeface="Wingdings" pitchFamily="2" charset="2"/>
              <a:buChar char="q"/>
            </a:pPr>
            <a:r>
              <a:rPr lang="en-IN" b="1" dirty="0" err="1" smtClean="0">
                <a:latin typeface="Times New Roman" pitchFamily="18" charset="0"/>
                <a:cs typeface="Times New Roman" pitchFamily="18" charset="0"/>
              </a:rPr>
              <a:t>Uber</a:t>
            </a:r>
            <a:r>
              <a:rPr lang="en-IN" b="1" dirty="0" smtClean="0">
                <a:latin typeface="Times New Roman" pitchFamily="18" charset="0"/>
                <a:cs typeface="Times New Roman" pitchFamily="18" charset="0"/>
              </a:rPr>
              <a:t> Premium</a:t>
            </a:r>
            <a:r>
              <a:rPr lang="en-IN" dirty="0" smtClean="0">
                <a:latin typeface="Times New Roman" pitchFamily="18" charset="0"/>
                <a:cs typeface="Times New Roman" pitchFamily="18" charset="0"/>
              </a:rPr>
              <a:t> is for longer trips, often 30+ km.</a:t>
            </a:r>
            <a:endParaRPr lang="en-IN" dirty="0">
              <a:latin typeface="Times New Roman" pitchFamily="18" charset="0"/>
              <a:cs typeface="Times New Roman" pitchFamily="18" charset="0"/>
            </a:endParaRPr>
          </a:p>
        </p:txBody>
      </p:sp>
      <p:sp>
        <p:nvSpPr>
          <p:cNvPr id="4" name="Rectangle 3"/>
          <p:cNvSpPr/>
          <p:nvPr/>
        </p:nvSpPr>
        <p:spPr>
          <a:xfrm>
            <a:off x="827584" y="1412776"/>
            <a:ext cx="4295087" cy="369332"/>
          </a:xfrm>
          <a:prstGeom prst="rect">
            <a:avLst/>
          </a:prstGeom>
        </p:spPr>
        <p:txBody>
          <a:bodyPr wrap="none">
            <a:spAutoFit/>
          </a:bodyPr>
          <a:lstStyle/>
          <a:p>
            <a:pPr algn="just"/>
            <a:r>
              <a:rPr lang="en-IN" b="1" dirty="0">
                <a:latin typeface="Times New Roman" pitchFamily="18" charset="0"/>
                <a:cs typeface="Times New Roman" pitchFamily="18" charset="0"/>
              </a:rPr>
              <a:t>7. Average Trip Distance per Travel Mode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2921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700808"/>
            <a:ext cx="3436491"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76064" y="1339604"/>
            <a:ext cx="4572000" cy="2031325"/>
          </a:xfrm>
          <a:prstGeom prst="rect">
            <a:avLst/>
          </a:prstGeom>
        </p:spPr>
        <p:txBody>
          <a:bodyPr>
            <a:spAutoFit/>
          </a:bodyPr>
          <a:lstStyle/>
          <a:p>
            <a:pPr algn="just"/>
            <a:r>
              <a:rPr lang="en-GB" b="1" dirty="0" smtClean="0">
                <a:latin typeface="Times New Roman" pitchFamily="18" charset="0"/>
                <a:cs typeface="Times New Roman" pitchFamily="18" charset="0"/>
              </a:rPr>
              <a:t>8.Fare </a:t>
            </a:r>
            <a:r>
              <a:rPr lang="en-GB" b="1" dirty="0">
                <a:latin typeface="Times New Roman" pitchFamily="18" charset="0"/>
                <a:cs typeface="Times New Roman" pitchFamily="18" charset="0"/>
              </a:rPr>
              <a:t>Price Variation by Time of </a:t>
            </a:r>
            <a:r>
              <a:rPr lang="en-GB" b="1" dirty="0" smtClean="0">
                <a:latin typeface="Times New Roman" pitchFamily="18" charset="0"/>
                <a:cs typeface="Times New Roman" pitchFamily="18" charset="0"/>
              </a:rPr>
              <a:t>Day</a:t>
            </a:r>
            <a:endParaRPr lang="en-GB" dirty="0" smtClean="0">
              <a:latin typeface="Times New Roman" pitchFamily="18" charset="0"/>
              <a:cs typeface="Times New Roman" pitchFamily="18" charset="0"/>
            </a:endParaRP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dirty="0">
                <a:latin typeface="Times New Roman" pitchFamily="18" charset="0"/>
                <a:cs typeface="Times New Roman" pitchFamily="18" charset="0"/>
              </a:rPr>
              <a:t>Fares surge during </a:t>
            </a:r>
            <a:r>
              <a:rPr lang="en-GB" b="1" dirty="0">
                <a:latin typeface="Times New Roman" pitchFamily="18" charset="0"/>
                <a:cs typeface="Times New Roman" pitchFamily="18" charset="0"/>
              </a:rPr>
              <a:t>rush hours</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late-night weekends</a:t>
            </a:r>
            <a:r>
              <a:rPr lang="en-GB" dirty="0" smtClean="0">
                <a:latin typeface="Times New Roman" pitchFamily="18" charset="0"/>
                <a:cs typeface="Times New Roman" pitchFamily="18" charset="0"/>
              </a:rPr>
              <a:t>.</a:t>
            </a: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dirty="0">
                <a:latin typeface="Times New Roman" pitchFamily="18" charset="0"/>
                <a:cs typeface="Times New Roman" pitchFamily="18" charset="0"/>
              </a:rPr>
              <a:t>Generally lower fares in </a:t>
            </a:r>
            <a:r>
              <a:rPr lang="en-GB" b="1" dirty="0">
                <a:latin typeface="Times New Roman" pitchFamily="18" charset="0"/>
                <a:cs typeface="Times New Roman" pitchFamily="18" charset="0"/>
              </a:rPr>
              <a:t>midday</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early afternoon</a:t>
            </a:r>
            <a:r>
              <a:rPr lang="en-GB" dirty="0">
                <a:latin typeface="Times New Roman" pitchFamily="18" charset="0"/>
                <a:cs typeface="Times New Roman" pitchFamily="18" charset="0"/>
              </a:rPr>
              <a:t>.</a:t>
            </a:r>
          </a:p>
        </p:txBody>
      </p:sp>
    </p:spTree>
    <p:extLst>
      <p:ext uri="{BB962C8B-B14F-4D97-AF65-F5344CB8AC3E}">
        <p14:creationId xmlns:p14="http://schemas.microsoft.com/office/powerpoint/2010/main" val="1204888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511" y="1916832"/>
            <a:ext cx="3672408"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23527" y="2276872"/>
            <a:ext cx="4572000" cy="1785104"/>
          </a:xfrm>
          <a:prstGeom prst="rect">
            <a:avLst/>
          </a:prstGeom>
        </p:spPr>
        <p:txBody>
          <a:bodyPr>
            <a:spAutoFit/>
          </a:bodyPr>
          <a:lstStyle/>
          <a:p>
            <a:pPr algn="just"/>
            <a:endParaRPr lang="en-GB" sz="2000"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Weekdays</a:t>
            </a:r>
            <a:r>
              <a:rPr lang="en-GB" dirty="0">
                <a:latin typeface="Times New Roman" pitchFamily="18" charset="0"/>
                <a:cs typeface="Times New Roman" pitchFamily="18" charset="0"/>
              </a:rPr>
              <a:t>: Business districts and airports are busiest</a:t>
            </a:r>
            <a:r>
              <a:rPr lang="en-GB" dirty="0" smtClean="0">
                <a:latin typeface="Times New Roman" pitchFamily="18" charset="0"/>
                <a:cs typeface="Times New Roman" pitchFamily="18" charset="0"/>
              </a:rPr>
              <a:t>.</a:t>
            </a: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Weekends</a:t>
            </a:r>
            <a:r>
              <a:rPr lang="en-GB" dirty="0">
                <a:latin typeface="Times New Roman" pitchFamily="18" charset="0"/>
                <a:cs typeface="Times New Roman" pitchFamily="18" charset="0"/>
              </a:rPr>
              <a:t>: Malls, restaurants, and entertainment venues have higher demand.</a:t>
            </a:r>
          </a:p>
        </p:txBody>
      </p:sp>
      <p:sp>
        <p:nvSpPr>
          <p:cNvPr id="4" name="Rectangle 3"/>
          <p:cNvSpPr/>
          <p:nvPr/>
        </p:nvSpPr>
        <p:spPr>
          <a:xfrm>
            <a:off x="523527" y="1525434"/>
            <a:ext cx="5738330" cy="369332"/>
          </a:xfrm>
          <a:prstGeom prst="rect">
            <a:avLst/>
          </a:prstGeom>
        </p:spPr>
        <p:txBody>
          <a:bodyPr wrap="square">
            <a:spAutoFit/>
          </a:bodyPr>
          <a:lstStyle/>
          <a:p>
            <a:pPr algn="just"/>
            <a:r>
              <a:rPr lang="en-GB" b="1" dirty="0">
                <a:latin typeface="Times New Roman" pitchFamily="18" charset="0"/>
                <a:cs typeface="Times New Roman" pitchFamily="18" charset="0"/>
              </a:rPr>
              <a:t>9.Busiest Locations on Weekends vs. Weekdays</a:t>
            </a:r>
          </a:p>
        </p:txBody>
      </p:sp>
    </p:spTree>
    <p:extLst>
      <p:ext uri="{BB962C8B-B14F-4D97-AF65-F5344CB8AC3E}">
        <p14:creationId xmlns:p14="http://schemas.microsoft.com/office/powerpoint/2010/main" val="48990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132856"/>
            <a:ext cx="3250109"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20080" y="2341329"/>
            <a:ext cx="4572000" cy="2031325"/>
          </a:xfrm>
          <a:prstGeom prst="rect">
            <a:avLst/>
          </a:prstGeom>
        </p:spPr>
        <p:txBody>
          <a:bodyPr>
            <a:spAutoFit/>
          </a:bodyPr>
          <a:lstStyle/>
          <a:p>
            <a:pPr marL="285750" indent="-285750">
              <a:buFont typeface="Wingdings" pitchFamily="2" charset="2"/>
              <a:buChar char="q"/>
            </a:pPr>
            <a:endParaRPr lang="en-GB" dirty="0">
              <a:latin typeface="Times New Roman" pitchFamily="18" charset="0"/>
              <a:cs typeface="Times New Roman" pitchFamily="18" charset="0"/>
            </a:endParaRPr>
          </a:p>
          <a:p>
            <a:pPr marL="285750" indent="-285750">
              <a:buFont typeface="Wingdings" pitchFamily="2" charset="2"/>
              <a:buChar char="q"/>
            </a:pPr>
            <a:r>
              <a:rPr lang="en-GB" b="1" dirty="0">
                <a:latin typeface="Times New Roman" pitchFamily="18" charset="0"/>
                <a:cs typeface="Times New Roman" pitchFamily="18" charset="0"/>
              </a:rPr>
              <a:t>Airports</a:t>
            </a:r>
            <a:r>
              <a:rPr lang="en-GB" dirty="0">
                <a:latin typeface="Times New Roman" pitchFamily="18" charset="0"/>
                <a:cs typeface="Times New Roman" pitchFamily="18" charset="0"/>
              </a:rPr>
              <a:t>: Typically higher fares due to distance and demand.</a:t>
            </a:r>
          </a:p>
          <a:p>
            <a:pPr marL="285750" indent="-285750">
              <a:buFont typeface="Wingdings" pitchFamily="2" charset="2"/>
              <a:buChar char="q"/>
            </a:pPr>
            <a:r>
              <a:rPr lang="en-GB" b="1" dirty="0">
                <a:latin typeface="Times New Roman" pitchFamily="18" charset="0"/>
                <a:cs typeface="Times New Roman" pitchFamily="18" charset="0"/>
              </a:rPr>
              <a:t>Business districts</a:t>
            </a:r>
            <a:r>
              <a:rPr lang="en-GB" dirty="0">
                <a:latin typeface="Times New Roman" pitchFamily="18" charset="0"/>
                <a:cs typeface="Times New Roman" pitchFamily="18" charset="0"/>
              </a:rPr>
              <a:t>: Moderate fares, especially during rush hours.</a:t>
            </a:r>
          </a:p>
          <a:p>
            <a:pPr marL="285750" indent="-285750">
              <a:buFont typeface="Wingdings" pitchFamily="2" charset="2"/>
              <a:buChar char="q"/>
            </a:pPr>
            <a:r>
              <a:rPr lang="en-GB" b="1" dirty="0">
                <a:latin typeface="Times New Roman" pitchFamily="18" charset="0"/>
                <a:cs typeface="Times New Roman" pitchFamily="18" charset="0"/>
              </a:rPr>
              <a:t>Entertainment venues</a:t>
            </a:r>
            <a:r>
              <a:rPr lang="en-GB" dirty="0">
                <a:latin typeface="Times New Roman" pitchFamily="18" charset="0"/>
                <a:cs typeface="Times New Roman" pitchFamily="18" charset="0"/>
              </a:rPr>
              <a:t>: Fares increase during weekends or events.</a:t>
            </a:r>
          </a:p>
        </p:txBody>
      </p:sp>
      <p:sp>
        <p:nvSpPr>
          <p:cNvPr id="4" name="Rectangle 3"/>
          <p:cNvSpPr/>
          <p:nvPr/>
        </p:nvSpPr>
        <p:spPr>
          <a:xfrm>
            <a:off x="611560" y="1412776"/>
            <a:ext cx="7344816" cy="369332"/>
          </a:xfrm>
          <a:prstGeom prst="rect">
            <a:avLst/>
          </a:prstGeom>
        </p:spPr>
        <p:txBody>
          <a:bodyPr wrap="square">
            <a:spAutoFit/>
          </a:bodyPr>
          <a:lstStyle/>
          <a:p>
            <a:r>
              <a:rPr lang="en-GB" b="1" dirty="0">
                <a:latin typeface="Times New Roman" pitchFamily="18" charset="0"/>
                <a:cs typeface="Times New Roman" pitchFamily="18" charset="0"/>
              </a:rPr>
              <a:t>10. Average Fare for Rides Starting/Ending at Specific Locations</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71912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t="-2545" r="-1838" b="1"/>
          <a:stretch/>
        </p:blipFill>
        <p:spPr bwMode="auto">
          <a:xfrm>
            <a:off x="467544" y="1628800"/>
            <a:ext cx="8161202" cy="412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3568" y="729406"/>
            <a:ext cx="2016224" cy="46166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Dashboard</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508480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
        <p:nvSpPr>
          <p:cNvPr id="3" name="Rectangle 2"/>
          <p:cNvSpPr/>
          <p:nvPr/>
        </p:nvSpPr>
        <p:spPr>
          <a:xfrm>
            <a:off x="689856" y="643000"/>
            <a:ext cx="7848872" cy="5632311"/>
          </a:xfrm>
          <a:prstGeom prst="rect">
            <a:avLst/>
          </a:prstGeom>
        </p:spPr>
        <p:txBody>
          <a:bodyPr wrap="square">
            <a:spAutoFit/>
          </a:bodyPr>
          <a:lstStyle/>
          <a:p>
            <a:pPr algn="just"/>
            <a:r>
              <a:rPr lang="en-GB" sz="2000" b="1" dirty="0">
                <a:latin typeface="Times New Roman" pitchFamily="18" charset="0"/>
                <a:cs typeface="Times New Roman" pitchFamily="18" charset="0"/>
              </a:rPr>
              <a:t>Results of the </a:t>
            </a:r>
            <a:r>
              <a:rPr lang="en-GB" sz="2000" b="1" dirty="0" smtClean="0">
                <a:latin typeface="Times New Roman" pitchFamily="18" charset="0"/>
                <a:cs typeface="Times New Roman" pitchFamily="18" charset="0"/>
              </a:rPr>
              <a:t>Analysis</a:t>
            </a:r>
          </a:p>
          <a:p>
            <a:pPr marL="285750" indent="-285750" algn="just">
              <a:buFont typeface="Wingdings" pitchFamily="2" charset="2"/>
              <a:buChar char="q"/>
            </a:pPr>
            <a:endParaRPr lang="en-GB" b="1"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Fare Trends</a:t>
            </a:r>
            <a:r>
              <a:rPr lang="en-GB" dirty="0">
                <a:latin typeface="Times New Roman" pitchFamily="18" charset="0"/>
                <a:cs typeface="Times New Roman" pitchFamily="18" charset="0"/>
              </a:rPr>
              <a:t>:</a:t>
            </a:r>
          </a:p>
          <a:p>
            <a:pPr marL="742950" lvl="1" indent="-285750" algn="just">
              <a:buFont typeface="Wingdings" pitchFamily="2" charset="2"/>
              <a:buChar char="q"/>
            </a:pPr>
            <a:r>
              <a:rPr lang="en-GB" dirty="0">
                <a:latin typeface="Times New Roman" pitchFamily="18" charset="0"/>
                <a:cs typeface="Times New Roman" pitchFamily="18" charset="0"/>
              </a:rPr>
              <a:t>Fares increase over time, with surges during </a:t>
            </a:r>
            <a:r>
              <a:rPr lang="en-GB" b="1" dirty="0">
                <a:latin typeface="Times New Roman" pitchFamily="18" charset="0"/>
                <a:cs typeface="Times New Roman" pitchFamily="18" charset="0"/>
              </a:rPr>
              <a:t>rush hours</a:t>
            </a:r>
            <a:r>
              <a:rPr lang="en-GB" dirty="0">
                <a:latin typeface="Times New Roman" pitchFamily="18" charset="0"/>
                <a:cs typeface="Times New Roman" pitchFamily="18" charset="0"/>
              </a:rPr>
              <a:t> (7-9 AM, 5-7 PM) and </a:t>
            </a:r>
            <a:r>
              <a:rPr lang="en-GB" b="1" dirty="0">
                <a:latin typeface="Times New Roman" pitchFamily="18" charset="0"/>
                <a:cs typeface="Times New Roman" pitchFamily="18" charset="0"/>
              </a:rPr>
              <a:t>weekend nights</a:t>
            </a:r>
            <a:r>
              <a:rPr lang="en-GB" dirty="0">
                <a:latin typeface="Times New Roman" pitchFamily="18" charset="0"/>
                <a:cs typeface="Times New Roman" pitchFamily="18" charset="0"/>
              </a:rPr>
              <a:t> (10 PM - 3 AM).</a:t>
            </a:r>
          </a:p>
          <a:p>
            <a:pPr marL="742950" lvl="1" indent="-285750" algn="just">
              <a:buFont typeface="Wingdings" pitchFamily="2" charset="2"/>
              <a:buChar char="q"/>
            </a:pPr>
            <a:r>
              <a:rPr lang="en-GB" dirty="0">
                <a:latin typeface="Times New Roman" pitchFamily="18" charset="0"/>
                <a:cs typeface="Times New Roman" pitchFamily="18" charset="0"/>
              </a:rPr>
              <a:t>Prices are higher during holidays and special events.</a:t>
            </a:r>
          </a:p>
          <a:p>
            <a:pPr algn="just"/>
            <a:r>
              <a:rPr lang="en-GB" b="1" dirty="0">
                <a:latin typeface="Times New Roman" pitchFamily="18" charset="0"/>
                <a:cs typeface="Times New Roman" pitchFamily="18" charset="0"/>
              </a:rPr>
              <a:t>Most Popular Travel Mode</a:t>
            </a:r>
            <a:r>
              <a:rPr lang="en-GB" dirty="0">
                <a:latin typeface="Times New Roman" pitchFamily="18" charset="0"/>
                <a:cs typeface="Times New Roman" pitchFamily="18" charset="0"/>
              </a:rPr>
              <a:t>:</a:t>
            </a:r>
          </a:p>
          <a:p>
            <a:pPr marL="742950" lvl="1" indent="-285750" algn="just">
              <a:buFont typeface="Wingdings" pitchFamily="2" charset="2"/>
              <a:buChar char="q"/>
            </a:pPr>
            <a:r>
              <a:rPr lang="en-GB" b="1" dirty="0">
                <a:latin typeface="Times New Roman" pitchFamily="18" charset="0"/>
                <a:cs typeface="Times New Roman" pitchFamily="18" charset="0"/>
              </a:rPr>
              <a:t>Uber Go</a:t>
            </a:r>
            <a:r>
              <a:rPr lang="en-GB" dirty="0">
                <a:latin typeface="Times New Roman" pitchFamily="18" charset="0"/>
                <a:cs typeface="Times New Roman" pitchFamily="18" charset="0"/>
              </a:rPr>
              <a:t> is the most common, preferred for short, budget-friendly trips.</a:t>
            </a:r>
          </a:p>
          <a:p>
            <a:pPr marL="742950" lvl="1" indent="-285750" algn="just">
              <a:buFont typeface="Wingdings" pitchFamily="2" charset="2"/>
              <a:buChar char="q"/>
            </a:pPr>
            <a:r>
              <a:rPr lang="en-GB" b="1" dirty="0">
                <a:latin typeface="Times New Roman" pitchFamily="18" charset="0"/>
                <a:cs typeface="Times New Roman" pitchFamily="18" charset="0"/>
              </a:rPr>
              <a:t>Uber XUV</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Uber Premium</a:t>
            </a:r>
            <a:r>
              <a:rPr lang="en-GB" dirty="0">
                <a:latin typeface="Times New Roman" pitchFamily="18" charset="0"/>
                <a:cs typeface="Times New Roman" pitchFamily="18" charset="0"/>
              </a:rPr>
              <a:t> are used for longer trips, larger groups, or luxury needs.</a:t>
            </a:r>
          </a:p>
          <a:p>
            <a:pPr algn="just"/>
            <a:r>
              <a:rPr lang="en-GB" b="1" dirty="0">
                <a:latin typeface="Times New Roman" pitchFamily="18" charset="0"/>
                <a:cs typeface="Times New Roman" pitchFamily="18" charset="0"/>
              </a:rPr>
              <a:t>Peak Demand</a:t>
            </a:r>
            <a:r>
              <a:rPr lang="en-GB" dirty="0">
                <a:latin typeface="Times New Roman" pitchFamily="18" charset="0"/>
                <a:cs typeface="Times New Roman" pitchFamily="18" charset="0"/>
              </a:rPr>
              <a:t>:</a:t>
            </a:r>
          </a:p>
          <a:p>
            <a:pPr marL="742950" lvl="1" indent="-285750" algn="just">
              <a:buFont typeface="Wingdings" pitchFamily="2" charset="2"/>
              <a:buChar char="q"/>
            </a:pPr>
            <a:r>
              <a:rPr lang="en-GB" dirty="0">
                <a:latin typeface="Times New Roman" pitchFamily="18" charset="0"/>
                <a:cs typeface="Times New Roman" pitchFamily="18" charset="0"/>
              </a:rPr>
              <a:t>Demand peaks during </a:t>
            </a:r>
            <a:r>
              <a:rPr lang="en-GB" b="1" dirty="0">
                <a:latin typeface="Times New Roman" pitchFamily="18" charset="0"/>
                <a:cs typeface="Times New Roman" pitchFamily="18" charset="0"/>
              </a:rPr>
              <a:t>morning and evening rush hours</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late-night weekends</a:t>
            </a:r>
            <a:r>
              <a:rPr lang="en-GB" dirty="0">
                <a:latin typeface="Times New Roman" pitchFamily="18" charset="0"/>
                <a:cs typeface="Times New Roman" pitchFamily="18" charset="0"/>
              </a:rPr>
              <a:t>, with surge pricing in effect.</a:t>
            </a:r>
          </a:p>
          <a:p>
            <a:pPr algn="just"/>
            <a:r>
              <a:rPr lang="en-GB" b="1" dirty="0">
                <a:latin typeface="Times New Roman" pitchFamily="18" charset="0"/>
                <a:cs typeface="Times New Roman" pitchFamily="18" charset="0"/>
              </a:rPr>
              <a:t>Frequent Locations</a:t>
            </a:r>
            <a:r>
              <a:rPr lang="en-GB" dirty="0">
                <a:latin typeface="Times New Roman" pitchFamily="18" charset="0"/>
                <a:cs typeface="Times New Roman" pitchFamily="18" charset="0"/>
              </a:rPr>
              <a:t>:</a:t>
            </a:r>
          </a:p>
          <a:p>
            <a:pPr marL="742950" lvl="1" indent="-285750" algn="just">
              <a:buFont typeface="Wingdings" pitchFamily="2" charset="2"/>
              <a:buChar char="q"/>
            </a:pPr>
            <a:r>
              <a:rPr lang="en-GB" b="1" dirty="0">
                <a:latin typeface="Times New Roman" pitchFamily="18" charset="0"/>
                <a:cs typeface="Times New Roman" pitchFamily="18" charset="0"/>
              </a:rPr>
              <a:t>Airports</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business districts</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entertainment venues</a:t>
            </a:r>
            <a:r>
              <a:rPr lang="en-GB" dirty="0">
                <a:latin typeface="Times New Roman" pitchFamily="18" charset="0"/>
                <a:cs typeface="Times New Roman" pitchFamily="18" charset="0"/>
              </a:rPr>
              <a:t> are the most commonly traveled locations, with weekday demand concentrated in business areas and weekend demand in leisure spots.</a:t>
            </a:r>
          </a:p>
          <a:p>
            <a:pPr algn="just"/>
            <a:r>
              <a:rPr lang="en-GB" b="1" dirty="0">
                <a:latin typeface="Times New Roman" pitchFamily="18" charset="0"/>
                <a:cs typeface="Times New Roman" pitchFamily="18" charset="0"/>
              </a:rPr>
              <a:t>Passenger Distribution</a:t>
            </a:r>
            <a:r>
              <a:rPr lang="en-GB" dirty="0">
                <a:latin typeface="Times New Roman" pitchFamily="18" charset="0"/>
                <a:cs typeface="Times New Roman" pitchFamily="18" charset="0"/>
              </a:rPr>
              <a:t>:</a:t>
            </a:r>
          </a:p>
          <a:p>
            <a:pPr marL="742950" lvl="1" indent="-285750" algn="just">
              <a:buFont typeface="Wingdings" pitchFamily="2" charset="2"/>
              <a:buChar char="q"/>
            </a:pPr>
            <a:r>
              <a:rPr lang="en-GB" dirty="0">
                <a:latin typeface="Times New Roman" pitchFamily="18" charset="0"/>
                <a:cs typeface="Times New Roman" pitchFamily="18" charset="0"/>
              </a:rPr>
              <a:t>Most trips involve </a:t>
            </a:r>
            <a:r>
              <a:rPr lang="en-GB" b="1" dirty="0">
                <a:latin typeface="Times New Roman" pitchFamily="18" charset="0"/>
                <a:cs typeface="Times New Roman" pitchFamily="18" charset="0"/>
              </a:rPr>
              <a:t>solo passengers</a:t>
            </a:r>
            <a:r>
              <a:rPr lang="en-GB" dirty="0">
                <a:latin typeface="Times New Roman" pitchFamily="18" charset="0"/>
                <a:cs typeface="Times New Roman" pitchFamily="18" charset="0"/>
              </a:rPr>
              <a:t> (especially with Uber Go), while larger groups prefer </a:t>
            </a:r>
            <a:r>
              <a:rPr lang="en-GB" b="1" dirty="0">
                <a:latin typeface="Times New Roman" pitchFamily="18" charset="0"/>
                <a:cs typeface="Times New Roman" pitchFamily="18" charset="0"/>
              </a:rPr>
              <a:t>Uber XUV</a:t>
            </a:r>
            <a:r>
              <a:rPr lang="en-GB" dirty="0">
                <a:latin typeface="Times New Roman" pitchFamily="18" charset="0"/>
                <a:cs typeface="Times New Roman" pitchFamily="18" charset="0"/>
              </a:rPr>
              <a:t> or </a:t>
            </a:r>
            <a:r>
              <a:rPr lang="en-GB" b="1" dirty="0">
                <a:latin typeface="Times New Roman" pitchFamily="18" charset="0"/>
                <a:cs typeface="Times New Roman" pitchFamily="18" charset="0"/>
              </a:rPr>
              <a:t>Premium</a:t>
            </a:r>
            <a:r>
              <a:rPr lang="en-GB" dirty="0">
                <a:latin typeface="Times New Roman" pitchFamily="18" charset="0"/>
                <a:cs typeface="Times New Roman" pitchFamily="18" charset="0"/>
              </a:rPr>
              <a:t> for comfort.</a:t>
            </a:r>
          </a:p>
        </p:txBody>
      </p:sp>
    </p:spTree>
    <p:extLst>
      <p:ext uri="{BB962C8B-B14F-4D97-AF65-F5344CB8AC3E}">
        <p14:creationId xmlns:p14="http://schemas.microsoft.com/office/powerpoint/2010/main" val="305844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1988840"/>
            <a:ext cx="6984776" cy="2062103"/>
          </a:xfrm>
          <a:prstGeom prst="rect">
            <a:avLst/>
          </a:prstGeom>
        </p:spPr>
        <p:txBody>
          <a:bodyPr wrap="square">
            <a:spAutoFit/>
          </a:bodyPr>
          <a:lstStyle/>
          <a:p>
            <a:r>
              <a:rPr lang="en-GB" sz="2000" b="1" dirty="0">
                <a:latin typeface="Times New Roman" pitchFamily="18" charset="0"/>
                <a:cs typeface="Times New Roman" pitchFamily="18" charset="0"/>
              </a:rPr>
              <a:t>Problem </a:t>
            </a:r>
            <a:r>
              <a:rPr lang="en-GB" sz="2000" b="1" dirty="0" smtClean="0">
                <a:latin typeface="Times New Roman" pitchFamily="18" charset="0"/>
                <a:cs typeface="Times New Roman" pitchFamily="18" charset="0"/>
              </a:rPr>
              <a:t>Statement</a:t>
            </a:r>
            <a:endParaRPr lang="en-GB" b="1" dirty="0" smtClean="0">
              <a:latin typeface="Times New Roman" pitchFamily="18" charset="0"/>
              <a:cs typeface="Times New Roman" pitchFamily="18" charset="0"/>
            </a:endParaRPr>
          </a:p>
          <a:p>
            <a:endParaRPr lang="en-GB" dirty="0"/>
          </a:p>
          <a:p>
            <a:pPr algn="just"/>
            <a:r>
              <a:rPr lang="en-GB" dirty="0" smtClean="0"/>
              <a:t>	</a:t>
            </a:r>
            <a:r>
              <a:rPr lang="en-GB" dirty="0" err="1" smtClean="0">
                <a:latin typeface="Times New Roman" pitchFamily="18" charset="0"/>
                <a:cs typeface="Times New Roman" pitchFamily="18" charset="0"/>
              </a:rPr>
              <a:t>Analyze</a:t>
            </a:r>
            <a:r>
              <a:rPr lang="en-GB" dirty="0" smtClean="0">
                <a:latin typeface="Times New Roman" pitchFamily="18" charset="0"/>
                <a:cs typeface="Times New Roman" pitchFamily="18" charset="0"/>
              </a:rPr>
              <a:t> </a:t>
            </a:r>
            <a:r>
              <a:rPr lang="en-GB" dirty="0">
                <a:latin typeface="Times New Roman" pitchFamily="18" charset="0"/>
                <a:cs typeface="Times New Roman" pitchFamily="18" charset="0"/>
              </a:rPr>
              <a:t>and extract insights from Uber ride-sharing data to understand trends, customer preferences, and travel patterns. The insights aim to support business decisions and improve service quality.</a:t>
            </a:r>
            <a:endParaRPr lang="en-GB" dirty="0">
              <a:latin typeface="Times New Roman" pitchFamily="18" charset="0"/>
              <a:cs typeface="Times New Roman" pitchFamily="18" charset="0"/>
            </a:endParaRPr>
          </a:p>
          <a:p>
            <a:r>
              <a:rPr lang="en-GB" dirty="0"/>
              <a:t/>
            </a:r>
            <a:br>
              <a:rPr lang="en-GB" dirty="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Tree>
    <p:extLst>
      <p:ext uri="{BB962C8B-B14F-4D97-AF65-F5344CB8AC3E}">
        <p14:creationId xmlns:p14="http://schemas.microsoft.com/office/powerpoint/2010/main" val="1186620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
        <p:nvSpPr>
          <p:cNvPr id="3" name="Rectangle 1"/>
          <p:cNvSpPr>
            <a:spLocks noChangeArrowheads="1"/>
          </p:cNvSpPr>
          <p:nvPr/>
        </p:nvSpPr>
        <p:spPr bwMode="auto">
          <a:xfrm>
            <a:off x="428396" y="1628800"/>
            <a:ext cx="8136904"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Conclusion</a:t>
            </a:r>
          </a:p>
          <a:p>
            <a:pPr marL="0" marR="0" lvl="0" indent="0" algn="just" defTabSz="914400" rtl="0" eaLnBrk="1" fontAlgn="base" latinLnBrk="0" hangingPunct="1">
              <a:lnSpc>
                <a:spcPct val="100000"/>
              </a:lnSpc>
              <a:spcBef>
                <a:spcPct val="0"/>
              </a:spcBef>
              <a:spcAft>
                <a:spcPct val="0"/>
              </a:spcAft>
              <a:buClrTx/>
              <a:buSzTx/>
              <a:tabLst/>
            </a:pPr>
            <a:endParaRPr lang="en-US" sz="2000" b="1" dirty="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pPr>
            <a:r>
              <a:rPr lang="en-US" sz="2000" b="1"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This </a:t>
            </a:r>
            <a:r>
              <a:rPr lang="en-GB" dirty="0">
                <a:latin typeface="Times New Roman" pitchFamily="18" charset="0"/>
                <a:cs typeface="Times New Roman" pitchFamily="18" charset="0"/>
              </a:rPr>
              <a:t>analysis reveals key insights into Uber ride patterns. </a:t>
            </a:r>
            <a:r>
              <a:rPr lang="en-GB" b="1" dirty="0">
                <a:latin typeface="Times New Roman" pitchFamily="18" charset="0"/>
                <a:cs typeface="Times New Roman" pitchFamily="18" charset="0"/>
              </a:rPr>
              <a:t>Uber Go</a:t>
            </a:r>
            <a:r>
              <a:rPr lang="en-GB" dirty="0">
                <a:latin typeface="Times New Roman" pitchFamily="18" charset="0"/>
                <a:cs typeface="Times New Roman" pitchFamily="18" charset="0"/>
              </a:rPr>
              <a:t> is the most popular mode, primarily used for daily commuting, while </a:t>
            </a:r>
            <a:r>
              <a:rPr lang="en-GB" b="1" dirty="0">
                <a:latin typeface="Times New Roman" pitchFamily="18" charset="0"/>
                <a:cs typeface="Times New Roman" pitchFamily="18" charset="0"/>
              </a:rPr>
              <a:t>Uber XUV</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Premium</a:t>
            </a:r>
            <a:r>
              <a:rPr lang="en-GB" dirty="0">
                <a:latin typeface="Times New Roman" pitchFamily="18" charset="0"/>
                <a:cs typeface="Times New Roman" pitchFamily="18" charset="0"/>
              </a:rPr>
              <a:t> cater to larger groups or premium customers. Peak demand occurs during </a:t>
            </a:r>
            <a:r>
              <a:rPr lang="en-GB" b="1" dirty="0">
                <a:latin typeface="Times New Roman" pitchFamily="18" charset="0"/>
                <a:cs typeface="Times New Roman" pitchFamily="18" charset="0"/>
              </a:rPr>
              <a:t>rush hours</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weekend late-nights</a:t>
            </a:r>
            <a:r>
              <a:rPr lang="en-GB" dirty="0">
                <a:latin typeface="Times New Roman" pitchFamily="18" charset="0"/>
                <a:cs typeface="Times New Roman" pitchFamily="18" charset="0"/>
              </a:rPr>
              <a:t>, with </a:t>
            </a:r>
            <a:r>
              <a:rPr lang="en-GB" b="1" dirty="0">
                <a:latin typeface="Times New Roman" pitchFamily="18" charset="0"/>
                <a:cs typeface="Times New Roman" pitchFamily="18" charset="0"/>
              </a:rPr>
              <a:t>airports</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business districts</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entertainment venues</a:t>
            </a:r>
            <a:r>
              <a:rPr lang="en-GB" dirty="0">
                <a:latin typeface="Times New Roman" pitchFamily="18" charset="0"/>
                <a:cs typeface="Times New Roman" pitchFamily="18" charset="0"/>
              </a:rPr>
              <a:t> being the busiest locations. Fare prices fluctuate based on time of day, with surges during high-demand periods. Understanding these trends allows Uber to optimize service, adjust pricing, and better meet customer needs across different times and locations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514606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
        <p:nvSpPr>
          <p:cNvPr id="3" name="TextBox 2"/>
          <p:cNvSpPr txBox="1"/>
          <p:nvPr/>
        </p:nvSpPr>
        <p:spPr>
          <a:xfrm>
            <a:off x="2411760" y="2132856"/>
            <a:ext cx="4896544" cy="1754326"/>
          </a:xfrm>
          <a:prstGeom prst="rect">
            <a:avLst/>
          </a:prstGeom>
          <a:noFill/>
        </p:spPr>
        <p:txBody>
          <a:bodyPr wrap="square" rtlCol="0">
            <a:spAutoFit/>
          </a:bodyPr>
          <a:lstStyle/>
          <a:p>
            <a:r>
              <a:rPr lang="en-IN" sz="5400" dirty="0" smtClean="0">
                <a:solidFill>
                  <a:srgbClr val="0070C0"/>
                </a:solidFill>
                <a:latin typeface="Algerian" pitchFamily="82" charset="0"/>
              </a:rPr>
              <a:t>Thank</a:t>
            </a:r>
            <a:r>
              <a:rPr lang="en-IN" sz="5400" dirty="0" smtClean="0">
                <a:latin typeface="Algerian" pitchFamily="82" charset="0"/>
              </a:rPr>
              <a:t> </a:t>
            </a:r>
          </a:p>
          <a:p>
            <a:r>
              <a:rPr lang="en-IN" sz="5400" dirty="0">
                <a:latin typeface="Algerian" pitchFamily="82" charset="0"/>
              </a:rPr>
              <a:t>	</a:t>
            </a:r>
            <a:r>
              <a:rPr lang="en-IN" sz="5400" dirty="0" smtClean="0">
                <a:latin typeface="Algerian" pitchFamily="82" charset="0"/>
              </a:rPr>
              <a:t>	</a:t>
            </a:r>
            <a:r>
              <a:rPr lang="en-IN" sz="5400" dirty="0" smtClean="0">
                <a:solidFill>
                  <a:srgbClr val="7030A0"/>
                </a:solidFill>
                <a:latin typeface="Algerian" pitchFamily="82" charset="0"/>
              </a:rPr>
              <a:t>You</a:t>
            </a:r>
            <a:endParaRPr lang="en-IN" sz="5400" dirty="0">
              <a:solidFill>
                <a:srgbClr val="7030A0"/>
              </a:solidFill>
              <a:latin typeface="Algerian" pitchFamily="82" charset="0"/>
            </a:endParaRPr>
          </a:p>
        </p:txBody>
      </p:sp>
    </p:spTree>
    <p:extLst>
      <p:ext uri="{BB962C8B-B14F-4D97-AF65-F5344CB8AC3E}">
        <p14:creationId xmlns:p14="http://schemas.microsoft.com/office/powerpoint/2010/main" val="154926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028343"/>
            <a:ext cx="7128792" cy="4062651"/>
          </a:xfrm>
          <a:prstGeom prst="rect">
            <a:avLst/>
          </a:prstGeom>
        </p:spPr>
        <p:txBody>
          <a:bodyPr wrap="square">
            <a:spAutoFit/>
          </a:bodyPr>
          <a:lstStyle/>
          <a:p>
            <a:pPr algn="just"/>
            <a:endParaRPr lang="en-GB" dirty="0" smtClean="0">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About Company</a:t>
            </a:r>
          </a:p>
          <a:p>
            <a:pPr algn="just"/>
            <a:endParaRPr lang="en-GB" dirty="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Uber </a:t>
            </a:r>
            <a:r>
              <a:rPr lang="en-GB" dirty="0">
                <a:latin typeface="Times New Roman" pitchFamily="18" charset="0"/>
                <a:cs typeface="Times New Roman" pitchFamily="18" charset="0"/>
              </a:rPr>
              <a:t>is a transportation company that offers a ride-hailing service through its mobile app, connecting passengers with drivers of vehicles for hire. Founded in 2009, Uber revolutionized the transportation industry by providing an easy, on-demand, and cashless method of booking rides. The service includes different ride options, such as </a:t>
            </a:r>
            <a:r>
              <a:rPr lang="en-GB" b="1" dirty="0">
                <a:latin typeface="Times New Roman" pitchFamily="18" charset="0"/>
                <a:cs typeface="Times New Roman" pitchFamily="18" charset="0"/>
              </a:rPr>
              <a:t>Uber Go</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Uber X</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Uber XUV</a:t>
            </a:r>
            <a:r>
              <a:rPr lang="en-GB" dirty="0">
                <a:latin typeface="Times New Roman" pitchFamily="18" charset="0"/>
                <a:cs typeface="Times New Roman" pitchFamily="18" charset="0"/>
              </a:rPr>
              <a:t>, and </a:t>
            </a:r>
            <a:r>
              <a:rPr lang="en-GB" b="1" dirty="0">
                <a:latin typeface="Times New Roman" pitchFamily="18" charset="0"/>
                <a:cs typeface="Times New Roman" pitchFamily="18" charset="0"/>
              </a:rPr>
              <a:t>Uber Premium</a:t>
            </a:r>
            <a:r>
              <a:rPr lang="en-GB" dirty="0">
                <a:latin typeface="Times New Roman" pitchFamily="18" charset="0"/>
                <a:cs typeface="Times New Roman" pitchFamily="18" charset="0"/>
              </a:rPr>
              <a:t>, catering to varying passenger needs for affordability, comfort, and luxury. Uber operates in cities across the globe, providing an alternative to traditional taxis and other forms of public transportation. It has also expanded into other services like </a:t>
            </a:r>
            <a:r>
              <a:rPr lang="en-GB" b="1" dirty="0">
                <a:latin typeface="Times New Roman" pitchFamily="18" charset="0"/>
                <a:cs typeface="Times New Roman" pitchFamily="18" charset="0"/>
              </a:rPr>
              <a:t>Uber Eats</a:t>
            </a:r>
            <a:r>
              <a:rPr lang="en-GB" dirty="0">
                <a:latin typeface="Times New Roman" pitchFamily="18" charset="0"/>
                <a:cs typeface="Times New Roman" pitchFamily="18" charset="0"/>
              </a:rPr>
              <a:t> (food delivery) and </a:t>
            </a:r>
            <a:r>
              <a:rPr lang="en-GB" b="1" dirty="0">
                <a:latin typeface="Times New Roman" pitchFamily="18" charset="0"/>
                <a:cs typeface="Times New Roman" pitchFamily="18" charset="0"/>
              </a:rPr>
              <a:t>Uber Freight</a:t>
            </a:r>
            <a:r>
              <a:rPr lang="en-GB" dirty="0">
                <a:latin typeface="Times New Roman" pitchFamily="18" charset="0"/>
                <a:cs typeface="Times New Roman" pitchFamily="18" charset="0"/>
              </a:rPr>
              <a:t> (logistics), solidifying its position as a leader in the mobility and gig economy sectors.</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Tree>
    <p:extLst>
      <p:ext uri="{BB962C8B-B14F-4D97-AF65-F5344CB8AC3E}">
        <p14:creationId xmlns:p14="http://schemas.microsoft.com/office/powerpoint/2010/main" val="258573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340768"/>
            <a:ext cx="7776864" cy="3447098"/>
          </a:xfrm>
          <a:prstGeom prst="rect">
            <a:avLst/>
          </a:prstGeom>
        </p:spPr>
        <p:txBody>
          <a:bodyPr wrap="square">
            <a:spAutoFit/>
          </a:bodyPr>
          <a:lstStyle/>
          <a:p>
            <a:r>
              <a:rPr lang="en-GB" sz="2000" b="1" dirty="0">
                <a:latin typeface="Times New Roman" pitchFamily="18" charset="0"/>
                <a:cs typeface="Times New Roman" pitchFamily="18" charset="0"/>
              </a:rPr>
              <a:t>Business Use </a:t>
            </a:r>
            <a:r>
              <a:rPr lang="en-GB" sz="2000" b="1" dirty="0" smtClean="0">
                <a:latin typeface="Times New Roman" pitchFamily="18" charset="0"/>
                <a:cs typeface="Times New Roman" pitchFamily="18" charset="0"/>
              </a:rPr>
              <a:t>Cases</a:t>
            </a:r>
          </a:p>
          <a:p>
            <a:endParaRPr lang="en-GB" dirty="0">
              <a:latin typeface="Times New Roman" pitchFamily="18" charset="0"/>
              <a:cs typeface="Times New Roman" pitchFamily="18" charset="0"/>
            </a:endParaRPr>
          </a:p>
          <a:p>
            <a:pPr marL="285750" indent="-285750" algn="just" fontAlgn="base">
              <a:buFont typeface="Wingdings" pitchFamily="2" charset="2"/>
              <a:buChar char="q"/>
            </a:pPr>
            <a:r>
              <a:rPr lang="en-GB" dirty="0">
                <a:latin typeface="Times New Roman" pitchFamily="18" charset="0"/>
                <a:cs typeface="Times New Roman" pitchFamily="18" charset="0"/>
              </a:rPr>
              <a:t>Identifying peak travel times and fare trends to optimize pricing </a:t>
            </a:r>
            <a:r>
              <a:rPr lang="en-GB" dirty="0" smtClean="0">
                <a:latin typeface="Times New Roman" pitchFamily="18" charset="0"/>
                <a:cs typeface="Times New Roman" pitchFamily="18" charset="0"/>
              </a:rPr>
              <a:t>strategies</a:t>
            </a:r>
          </a:p>
          <a:p>
            <a:pPr algn="just" fontAlgn="base"/>
            <a:endParaRPr lang="en-GB" dirty="0">
              <a:latin typeface="Times New Roman" pitchFamily="18" charset="0"/>
              <a:cs typeface="Times New Roman" pitchFamily="18" charset="0"/>
            </a:endParaRPr>
          </a:p>
          <a:p>
            <a:pPr marL="285750" indent="-285750" algn="just" fontAlgn="base">
              <a:buFont typeface="Wingdings" pitchFamily="2" charset="2"/>
              <a:buChar char="q"/>
            </a:pPr>
            <a:r>
              <a:rPr lang="en-GB" dirty="0" err="1">
                <a:latin typeface="Times New Roman" pitchFamily="18" charset="0"/>
                <a:cs typeface="Times New Roman" pitchFamily="18" charset="0"/>
              </a:rPr>
              <a:t>Analyzing</a:t>
            </a:r>
            <a:r>
              <a:rPr lang="en-GB" dirty="0">
                <a:latin typeface="Times New Roman" pitchFamily="18" charset="0"/>
                <a:cs typeface="Times New Roman" pitchFamily="18" charset="0"/>
              </a:rPr>
              <a:t> travel mode preferences to align fleet composition with demand</a:t>
            </a:r>
            <a:r>
              <a:rPr lang="en-GB" dirty="0" smtClean="0">
                <a:latin typeface="Times New Roman" pitchFamily="18" charset="0"/>
                <a:cs typeface="Times New Roman" pitchFamily="18" charset="0"/>
              </a:rPr>
              <a:t>.</a:t>
            </a:r>
          </a:p>
          <a:p>
            <a:pPr marL="285750" indent="-285750" algn="just" fontAlgn="base">
              <a:buFont typeface="Wingdings" pitchFamily="2" charset="2"/>
              <a:buChar char="q"/>
            </a:pPr>
            <a:endParaRPr lang="en-GB" dirty="0">
              <a:latin typeface="Times New Roman" pitchFamily="18" charset="0"/>
              <a:cs typeface="Times New Roman" pitchFamily="18" charset="0"/>
            </a:endParaRPr>
          </a:p>
          <a:p>
            <a:pPr marL="285750" indent="-285750" algn="just" fontAlgn="base">
              <a:buFont typeface="Wingdings" pitchFamily="2" charset="2"/>
              <a:buChar char="q"/>
            </a:pPr>
            <a:r>
              <a:rPr lang="en-GB" dirty="0">
                <a:latin typeface="Times New Roman" pitchFamily="18" charset="0"/>
                <a:cs typeface="Times New Roman" pitchFamily="18" charset="0"/>
              </a:rPr>
              <a:t>Understanding geographic travel trends for targeted marketing campaigns</a:t>
            </a:r>
            <a:r>
              <a:rPr lang="en-GB" dirty="0" smtClean="0">
                <a:latin typeface="Times New Roman" pitchFamily="18" charset="0"/>
                <a:cs typeface="Times New Roman" pitchFamily="18" charset="0"/>
              </a:rPr>
              <a:t>.</a:t>
            </a:r>
          </a:p>
          <a:p>
            <a:pPr marL="285750" indent="-285750" algn="just" fontAlgn="base">
              <a:buFont typeface="Wingdings" pitchFamily="2" charset="2"/>
              <a:buChar char="q"/>
            </a:pPr>
            <a:endParaRPr lang="en-GB" dirty="0">
              <a:latin typeface="Times New Roman" pitchFamily="18" charset="0"/>
              <a:cs typeface="Times New Roman" pitchFamily="18" charset="0"/>
            </a:endParaRPr>
          </a:p>
          <a:p>
            <a:pPr marL="285750" indent="-285750" algn="just" fontAlgn="base">
              <a:buFont typeface="Wingdings" pitchFamily="2" charset="2"/>
              <a:buChar char="q"/>
            </a:pPr>
            <a:r>
              <a:rPr lang="en-GB" dirty="0">
                <a:latin typeface="Times New Roman" pitchFamily="18" charset="0"/>
                <a:cs typeface="Times New Roman" pitchFamily="18" charset="0"/>
              </a:rPr>
              <a:t>Predicting fare prices based on trip parameters to improve user experience</a:t>
            </a:r>
            <a:r>
              <a:rPr lang="en-GB" dirty="0" smtClean="0">
                <a:latin typeface="Times New Roman" pitchFamily="18" charset="0"/>
                <a:cs typeface="Times New Roman" pitchFamily="18" charset="0"/>
              </a:rPr>
              <a:t>.</a:t>
            </a:r>
          </a:p>
          <a:p>
            <a:pPr marL="285750" indent="-285750" algn="just" fontAlgn="base">
              <a:buFont typeface="Wingdings" pitchFamily="2" charset="2"/>
              <a:buChar char="q"/>
            </a:pPr>
            <a:endParaRPr lang="en-GB" dirty="0">
              <a:latin typeface="Times New Roman" pitchFamily="18" charset="0"/>
              <a:cs typeface="Times New Roman" pitchFamily="18" charset="0"/>
            </a:endParaRPr>
          </a:p>
          <a:p>
            <a:pPr marL="285750" indent="-285750" algn="just" fontAlgn="base">
              <a:buFont typeface="Wingdings" pitchFamily="2" charset="2"/>
              <a:buChar char="q"/>
            </a:pPr>
            <a:r>
              <a:rPr lang="en-GB" dirty="0">
                <a:latin typeface="Times New Roman" pitchFamily="18" charset="0"/>
                <a:cs typeface="Times New Roman" pitchFamily="18" charset="0"/>
              </a:rPr>
              <a:t>Enhancing operational efficiency by </a:t>
            </a:r>
            <a:r>
              <a:rPr lang="en-GB" dirty="0" err="1">
                <a:latin typeface="Times New Roman" pitchFamily="18" charset="0"/>
                <a:cs typeface="Times New Roman" pitchFamily="18" charset="0"/>
              </a:rPr>
              <a:t>analyzing</a:t>
            </a:r>
            <a:r>
              <a:rPr lang="en-GB" dirty="0">
                <a:latin typeface="Times New Roman" pitchFamily="18" charset="0"/>
                <a:cs typeface="Times New Roman" pitchFamily="18" charset="0"/>
              </a:rPr>
              <a:t> passenger count distributions</a:t>
            </a:r>
            <a:r>
              <a:rPr lang="en-GB" dirty="0" smtClean="0">
                <a:latin typeface="Times New Roman" pitchFamily="18" charset="0"/>
                <a:cs typeface="Times New Roman" pitchFamily="18" charset="0"/>
              </a:rPr>
              <a:t>.</a:t>
            </a:r>
          </a:p>
          <a:p>
            <a:pPr algn="just" fontAlgn="base"/>
            <a:endParaRPr lang="en-GB"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Tree>
    <p:extLst>
      <p:ext uri="{BB962C8B-B14F-4D97-AF65-F5344CB8AC3E}">
        <p14:creationId xmlns:p14="http://schemas.microsoft.com/office/powerpoint/2010/main" val="78057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352" y="836712"/>
            <a:ext cx="6696744" cy="5170646"/>
          </a:xfrm>
          <a:prstGeom prst="rect">
            <a:avLst/>
          </a:prstGeom>
        </p:spPr>
        <p:txBody>
          <a:bodyPr wrap="square">
            <a:spAutoFit/>
          </a:bodyPr>
          <a:lstStyle/>
          <a:p>
            <a:pPr algn="just"/>
            <a:r>
              <a:rPr lang="en-GB" sz="2400" b="1" dirty="0" smtClean="0">
                <a:latin typeface="Times New Roman" pitchFamily="18" charset="0"/>
                <a:cs typeface="Times New Roman" pitchFamily="18" charset="0"/>
              </a:rPr>
              <a:t>SWOT</a:t>
            </a:r>
          </a:p>
          <a:p>
            <a:pPr marL="285750" indent="-285750" algn="just">
              <a:buFont typeface="Wingdings" pitchFamily="2" charset="2"/>
              <a:buChar char="q"/>
            </a:pPr>
            <a:r>
              <a:rPr lang="en-GB" b="1" dirty="0" smtClean="0">
                <a:latin typeface="Times New Roman" pitchFamily="18" charset="0"/>
                <a:cs typeface="Times New Roman" pitchFamily="18" charset="0"/>
              </a:rPr>
              <a:t>Strengths:</a:t>
            </a:r>
          </a:p>
          <a:p>
            <a:pPr marL="285750" indent="-285750" algn="just">
              <a:buFont typeface="Wingdings" pitchFamily="2" charset="2"/>
              <a:buChar char="q"/>
            </a:pPr>
            <a:endParaRPr lang="en-GB" b="1" dirty="0">
              <a:latin typeface="Times New Roman" pitchFamily="18" charset="0"/>
              <a:cs typeface="Times New Roman" pitchFamily="18" charset="0"/>
            </a:endParaRPr>
          </a:p>
          <a:p>
            <a:pPr marL="742950" lvl="1" indent="-285750" algn="just">
              <a:buFont typeface="Wingdings" pitchFamily="2" charset="2"/>
              <a:buChar char="§"/>
            </a:pPr>
            <a:r>
              <a:rPr lang="en-GB" b="1" dirty="0">
                <a:latin typeface="Times New Roman" pitchFamily="18" charset="0"/>
                <a:cs typeface="Times New Roman" pitchFamily="18" charset="0"/>
              </a:rPr>
              <a:t>Global Market Presence</a:t>
            </a:r>
            <a:r>
              <a:rPr lang="en-GB" dirty="0">
                <a:latin typeface="Times New Roman" pitchFamily="18" charset="0"/>
                <a:cs typeface="Times New Roman" pitchFamily="18" charset="0"/>
              </a:rPr>
              <a:t>: Uber operates in over 900 metropolitan areas worldwide, giving it a broad customer base and brand </a:t>
            </a:r>
            <a:r>
              <a:rPr lang="en-GB" dirty="0" smtClean="0">
                <a:latin typeface="Times New Roman" pitchFamily="18" charset="0"/>
                <a:cs typeface="Times New Roman" pitchFamily="18" charset="0"/>
              </a:rPr>
              <a:t>recognition.</a:t>
            </a:r>
          </a:p>
          <a:p>
            <a:pPr marL="742950" lvl="1" indent="-285750" algn="just">
              <a:buFont typeface="Wingdings" pitchFamily="2" charset="2"/>
              <a:buChar char="§"/>
            </a:pPr>
            <a:r>
              <a:rPr lang="en-GB" b="1" dirty="0" smtClean="0">
                <a:latin typeface="Times New Roman" pitchFamily="18" charset="0"/>
                <a:cs typeface="Times New Roman" pitchFamily="18" charset="0"/>
              </a:rPr>
              <a:t>Diversified </a:t>
            </a:r>
            <a:r>
              <a:rPr lang="en-GB" b="1" dirty="0">
                <a:latin typeface="Times New Roman" pitchFamily="18" charset="0"/>
                <a:cs typeface="Times New Roman" pitchFamily="18" charset="0"/>
              </a:rPr>
              <a:t>Services</a:t>
            </a:r>
            <a:r>
              <a:rPr lang="en-GB" dirty="0">
                <a:latin typeface="Times New Roman" pitchFamily="18" charset="0"/>
                <a:cs typeface="Times New Roman" pitchFamily="18" charset="0"/>
              </a:rPr>
              <a:t>: Uber has expanded beyond ride-hailing into </a:t>
            </a:r>
            <a:r>
              <a:rPr lang="en-GB" b="1" dirty="0">
                <a:latin typeface="Times New Roman" pitchFamily="18" charset="0"/>
                <a:cs typeface="Times New Roman" pitchFamily="18" charset="0"/>
              </a:rPr>
              <a:t>Uber Eats</a:t>
            </a:r>
            <a:r>
              <a:rPr lang="en-GB" dirty="0">
                <a:latin typeface="Times New Roman" pitchFamily="18" charset="0"/>
                <a:cs typeface="Times New Roman" pitchFamily="18" charset="0"/>
              </a:rPr>
              <a:t> (food delivery) and </a:t>
            </a:r>
            <a:r>
              <a:rPr lang="en-GB" b="1" dirty="0">
                <a:latin typeface="Times New Roman" pitchFamily="18" charset="0"/>
                <a:cs typeface="Times New Roman" pitchFamily="18" charset="0"/>
              </a:rPr>
              <a:t>Uber Freight</a:t>
            </a:r>
            <a:r>
              <a:rPr lang="en-GB" dirty="0">
                <a:latin typeface="Times New Roman" pitchFamily="18" charset="0"/>
                <a:cs typeface="Times New Roman" pitchFamily="18" charset="0"/>
              </a:rPr>
              <a:t> (logistics), providing multiple revenue streams</a:t>
            </a:r>
            <a:r>
              <a:rPr lang="en-GB" dirty="0" smtClean="0">
                <a:latin typeface="Times New Roman" pitchFamily="18" charset="0"/>
                <a:cs typeface="Times New Roman" pitchFamily="18" charset="0"/>
              </a:rPr>
              <a:t>.</a:t>
            </a:r>
          </a:p>
          <a:p>
            <a:pPr algn="just"/>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Weaknesses</a:t>
            </a:r>
            <a:r>
              <a:rPr lang="en-GB" b="1" dirty="0" smtClean="0">
                <a:latin typeface="Times New Roman" pitchFamily="18" charset="0"/>
                <a:cs typeface="Times New Roman" pitchFamily="18" charset="0"/>
              </a:rPr>
              <a:t>:</a:t>
            </a:r>
          </a:p>
          <a:p>
            <a:pPr marL="285750" indent="-285750" algn="just">
              <a:buFont typeface="Wingdings" pitchFamily="2" charset="2"/>
              <a:buChar char="q"/>
            </a:pPr>
            <a:endParaRPr lang="en-GB" b="1" dirty="0">
              <a:latin typeface="Times New Roman" pitchFamily="18" charset="0"/>
              <a:cs typeface="Times New Roman" pitchFamily="18" charset="0"/>
            </a:endParaRPr>
          </a:p>
          <a:p>
            <a:pPr marL="742950" lvl="1" indent="-285750" algn="just">
              <a:buFont typeface="Wingdings" pitchFamily="2" charset="2"/>
              <a:buChar char="§"/>
            </a:pPr>
            <a:r>
              <a:rPr lang="en-GB" b="1" dirty="0" smtClean="0">
                <a:latin typeface="Times New Roman" pitchFamily="18" charset="0"/>
                <a:cs typeface="Times New Roman" pitchFamily="18" charset="0"/>
              </a:rPr>
              <a:t>Profitability </a:t>
            </a:r>
            <a:r>
              <a:rPr lang="en-GB" b="1" dirty="0">
                <a:latin typeface="Times New Roman" pitchFamily="18" charset="0"/>
                <a:cs typeface="Times New Roman" pitchFamily="18" charset="0"/>
              </a:rPr>
              <a:t>Struggles</a:t>
            </a:r>
            <a:r>
              <a:rPr lang="en-GB" dirty="0">
                <a:latin typeface="Times New Roman" pitchFamily="18" charset="0"/>
                <a:cs typeface="Times New Roman" pitchFamily="18" charset="0"/>
              </a:rPr>
              <a:t>: Uber has faced significant financial losses, often due to high operational costs and competitive pricing </a:t>
            </a:r>
            <a:r>
              <a:rPr lang="en-GB" dirty="0" smtClean="0">
                <a:latin typeface="Times New Roman" pitchFamily="18" charset="0"/>
                <a:cs typeface="Times New Roman" pitchFamily="18" charset="0"/>
              </a:rPr>
              <a:t>strategies.</a:t>
            </a:r>
          </a:p>
          <a:p>
            <a:pPr marL="742950" lvl="1" indent="-285750" algn="just">
              <a:buFont typeface="Wingdings" pitchFamily="2" charset="2"/>
              <a:buChar char="§"/>
            </a:pPr>
            <a:r>
              <a:rPr lang="en-GB" b="1" dirty="0" smtClean="0">
                <a:latin typeface="Times New Roman" pitchFamily="18" charset="0"/>
                <a:cs typeface="Times New Roman" pitchFamily="18" charset="0"/>
              </a:rPr>
              <a:t>Legal </a:t>
            </a:r>
            <a:r>
              <a:rPr lang="en-GB" b="1" dirty="0">
                <a:latin typeface="Times New Roman" pitchFamily="18" charset="0"/>
                <a:cs typeface="Times New Roman" pitchFamily="18" charset="0"/>
              </a:rPr>
              <a:t>and Regulatory Challenges</a:t>
            </a:r>
            <a:r>
              <a:rPr lang="en-GB" dirty="0">
                <a:latin typeface="Times New Roman" pitchFamily="18" charset="0"/>
                <a:cs typeface="Times New Roman" pitchFamily="18" charset="0"/>
              </a:rPr>
              <a:t>: The company faces legal hurdles in several markets related to </a:t>
            </a:r>
            <a:r>
              <a:rPr lang="en-GB" dirty="0" err="1">
                <a:latin typeface="Times New Roman" pitchFamily="18" charset="0"/>
                <a:cs typeface="Times New Roman" pitchFamily="18" charset="0"/>
              </a:rPr>
              <a:t>labor</a:t>
            </a:r>
            <a:r>
              <a:rPr lang="en-GB" dirty="0">
                <a:latin typeface="Times New Roman" pitchFamily="18" charset="0"/>
                <a:cs typeface="Times New Roman" pitchFamily="18" charset="0"/>
              </a:rPr>
              <a:t> practices and regulatory compliance, impacting operations</a:t>
            </a:r>
            <a:r>
              <a:rPr lang="en-GB"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Tree>
    <p:extLst>
      <p:ext uri="{BB962C8B-B14F-4D97-AF65-F5344CB8AC3E}">
        <p14:creationId xmlns:p14="http://schemas.microsoft.com/office/powerpoint/2010/main" val="92793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83568" y="986245"/>
            <a:ext cx="770485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1" fontAlgn="base" latinLnBrk="0" hangingPunct="1">
              <a:lnSpc>
                <a:spcPct val="100000"/>
              </a:lnSpc>
              <a:spcBef>
                <a:spcPct val="0"/>
              </a:spcBef>
              <a:spcAft>
                <a:spcPct val="0"/>
              </a:spcAft>
              <a:buClrTx/>
              <a:buSzTx/>
              <a:buFont typeface="Wingdings" pitchFamily="2" charset="2"/>
              <a:buChar char="q"/>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Opportunities:</a:t>
            </a:r>
          </a:p>
          <a:p>
            <a:pPr marL="285750" marR="0" lvl="0" indent="-285750" algn="just" defTabSz="914400" rtl="0" eaLnBrk="1" fontAlgn="base" latinLnBrk="0" hangingPunct="1">
              <a:lnSpc>
                <a:spcPct val="100000"/>
              </a:lnSpc>
              <a:spcBef>
                <a:spcPct val="0"/>
              </a:spcBef>
              <a:spcAft>
                <a:spcPct val="0"/>
              </a:spcAft>
              <a:buClrTx/>
              <a:buSzTx/>
              <a:buFont typeface="Wingdings" pitchFamily="2" charset="2"/>
              <a:buChar char="q"/>
              <a:tabLst/>
            </a:pP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742950" lvl="1" indent="-285750" algn="just" eaLnBrk="0" fontAlgn="base" hangingPunct="0">
              <a:spcBef>
                <a:spcPct val="0"/>
              </a:spcBef>
              <a:spcAft>
                <a:spcPct val="0"/>
              </a:spcAft>
              <a:buFont typeface="Wingdings" pitchFamily="2" charset="2"/>
              <a:buChar char="§"/>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Expansion into New Markets</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There's potential for growth in untapped international and emerging markets, especially in developing economies.</a:t>
            </a:r>
          </a:p>
          <a:p>
            <a:pPr marL="742950" lvl="1" indent="-285750" algn="just" eaLnBrk="0" fontAlgn="base" hangingPunct="0">
              <a:spcBef>
                <a:spcPct val="0"/>
              </a:spcBef>
              <a:spcAft>
                <a:spcPct val="0"/>
              </a:spcAft>
              <a:buFont typeface="Wingdings" pitchFamily="2" charset="2"/>
              <a:buChar char="§"/>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Investment in Autonomous Vehicles</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Developing self-driving technology could reduce labor costs and increase operational efficiency in the long term.</a:t>
            </a:r>
          </a:p>
          <a:p>
            <a:pPr marL="742950" lvl="1" indent="-285750" algn="just" eaLnBrk="0" fontAlgn="base" hangingPunct="0">
              <a:spcBef>
                <a:spcPct val="0"/>
              </a:spcBef>
              <a:spcAft>
                <a:spcPct val="0"/>
              </a:spcAft>
              <a:buFont typeface="Wingdings" pitchFamily="2" charset="2"/>
              <a:buChar char="§"/>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Threats:</a:t>
            </a:r>
          </a:p>
          <a:p>
            <a:pPr marL="285750" marR="0" lvl="0" indent="-285750" algn="just" defTabSz="914400" rtl="0" eaLnBrk="0" fontAlgn="base" latinLnBrk="0" hangingPunct="0">
              <a:lnSpc>
                <a:spcPct val="100000"/>
              </a:lnSpc>
              <a:spcBef>
                <a:spcPct val="0"/>
              </a:spcBef>
              <a:spcAft>
                <a:spcPct val="0"/>
              </a:spcAft>
              <a:buClrTx/>
              <a:buSzTx/>
              <a:buFont typeface="Wingdings" pitchFamily="2" charset="2"/>
              <a:buChar char="q"/>
              <a:tabLst/>
            </a:pP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742950" lvl="1" indent="-285750" algn="just" eaLnBrk="0" fontAlgn="base" hangingPunct="0">
              <a:spcBef>
                <a:spcPct val="0"/>
              </a:spcBef>
              <a:spcAft>
                <a:spcPct val="0"/>
              </a:spcAft>
              <a:buFont typeface="Wingdings" pitchFamily="2" charset="2"/>
              <a:buChar char="§"/>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Intense Competition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Competitors like </a:t>
            </a:r>
            <a:r>
              <a:rPr kumimoji="0" lang="en-US" b="1" i="0" u="none" strike="noStrike" cap="none" normalizeH="0" baseline="0" dirty="0" err="1" smtClean="0">
                <a:ln>
                  <a:noFill/>
                </a:ln>
                <a:solidFill>
                  <a:schemeClr val="tx1"/>
                </a:solidFill>
                <a:effectLst/>
                <a:latin typeface="Times New Roman" pitchFamily="18" charset="0"/>
                <a:cs typeface="Times New Roman" pitchFamily="18" charset="0"/>
              </a:rPr>
              <a:t>Lyft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and regional ride-hailing services pose a constant challenge to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Uber’s</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market share.</a:t>
            </a:r>
          </a:p>
          <a:p>
            <a:pPr marL="742950" lvl="1" indent="-285750" algn="just" eaLnBrk="0" fontAlgn="base" hangingPunct="0">
              <a:spcBef>
                <a:spcPct val="0"/>
              </a:spcBef>
              <a:spcAft>
                <a:spcPct val="0"/>
              </a:spcAft>
              <a:buFont typeface="Wingdings" pitchFamily="2" charset="2"/>
              <a:buChar char="§"/>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Regulatory Pressure</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Governments worldwide are increasing scrutiny on gig economy companies, which could result in stricter regulations and higher operational costs.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4017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028343"/>
            <a:ext cx="7416824" cy="4862870"/>
          </a:xfrm>
          <a:prstGeom prst="rect">
            <a:avLst/>
          </a:prstGeom>
        </p:spPr>
        <p:txBody>
          <a:bodyPr wrap="square">
            <a:spAutoFit/>
          </a:bodyPr>
          <a:lstStyle/>
          <a:p>
            <a:pPr fontAlgn="base"/>
            <a:r>
              <a:rPr lang="en-GB" sz="2000" b="1" dirty="0" smtClean="0">
                <a:latin typeface="Times New Roman" pitchFamily="18" charset="0"/>
                <a:cs typeface="Times New Roman" pitchFamily="18" charset="0"/>
              </a:rPr>
              <a:t>Tasks</a:t>
            </a:r>
          </a:p>
          <a:p>
            <a:pPr fontAlgn="base"/>
            <a:endParaRPr lang="en-GB" sz="2000" b="1" dirty="0" smtClean="0">
              <a:latin typeface="Times New Roman" pitchFamily="18" charset="0"/>
              <a:cs typeface="Times New Roman" pitchFamily="18" charset="0"/>
            </a:endParaRPr>
          </a:p>
          <a:p>
            <a:pPr fontAlgn="base">
              <a:lnSpc>
                <a:spcPct val="150000"/>
              </a:lnSpc>
            </a:pPr>
            <a:r>
              <a:rPr lang="en-GB" dirty="0" smtClean="0">
                <a:latin typeface="Times New Roman" pitchFamily="18" charset="0"/>
                <a:cs typeface="Times New Roman" pitchFamily="18" charset="0"/>
              </a:rPr>
              <a:t>1. What </a:t>
            </a:r>
            <a:r>
              <a:rPr lang="en-GB" dirty="0">
                <a:latin typeface="Times New Roman" pitchFamily="18" charset="0"/>
                <a:cs typeface="Times New Roman" pitchFamily="18" charset="0"/>
              </a:rPr>
              <a:t>are the fare trends based on year, month, week, and day?</a:t>
            </a:r>
          </a:p>
          <a:p>
            <a:pPr fontAlgn="base">
              <a:lnSpc>
                <a:spcPct val="150000"/>
              </a:lnSpc>
            </a:pPr>
            <a:r>
              <a:rPr lang="en-GB" dirty="0" smtClean="0">
                <a:latin typeface="Times New Roman" pitchFamily="18" charset="0"/>
                <a:cs typeface="Times New Roman" pitchFamily="18" charset="0"/>
              </a:rPr>
              <a:t>2. Which </a:t>
            </a:r>
            <a:r>
              <a:rPr lang="en-GB" dirty="0">
                <a:latin typeface="Times New Roman" pitchFamily="18" charset="0"/>
                <a:cs typeface="Times New Roman" pitchFamily="18" charset="0"/>
              </a:rPr>
              <a:t>travel mode (Uber Go, Uber XUV, Uber Premium) is most popular?</a:t>
            </a:r>
          </a:p>
          <a:p>
            <a:pPr fontAlgn="base">
              <a:lnSpc>
                <a:spcPct val="150000"/>
              </a:lnSpc>
            </a:pPr>
            <a:r>
              <a:rPr lang="en-GB" dirty="0" smtClean="0">
                <a:latin typeface="Times New Roman" pitchFamily="18" charset="0"/>
                <a:cs typeface="Times New Roman" pitchFamily="18" charset="0"/>
              </a:rPr>
              <a:t>3. What </a:t>
            </a:r>
            <a:r>
              <a:rPr lang="en-GB" dirty="0">
                <a:latin typeface="Times New Roman" pitchFamily="18" charset="0"/>
                <a:cs typeface="Times New Roman" pitchFamily="18" charset="0"/>
              </a:rPr>
              <a:t>are the peak hours for Uber rides?</a:t>
            </a:r>
          </a:p>
          <a:p>
            <a:pPr fontAlgn="base">
              <a:lnSpc>
                <a:spcPct val="150000"/>
              </a:lnSpc>
            </a:pPr>
            <a:r>
              <a:rPr lang="en-GB" dirty="0" smtClean="0">
                <a:latin typeface="Times New Roman" pitchFamily="18" charset="0"/>
                <a:cs typeface="Times New Roman" pitchFamily="18" charset="0"/>
              </a:rPr>
              <a:t>4. Which </a:t>
            </a:r>
            <a:r>
              <a:rPr lang="en-GB" dirty="0">
                <a:latin typeface="Times New Roman" pitchFamily="18" charset="0"/>
                <a:cs typeface="Times New Roman" pitchFamily="18" charset="0"/>
              </a:rPr>
              <a:t>locations are the most frequently traveled?</a:t>
            </a:r>
          </a:p>
          <a:p>
            <a:pPr fontAlgn="base">
              <a:lnSpc>
                <a:spcPct val="150000"/>
              </a:lnSpc>
            </a:pPr>
            <a:r>
              <a:rPr lang="en-GB" dirty="0" smtClean="0">
                <a:latin typeface="Times New Roman" pitchFamily="18" charset="0"/>
                <a:cs typeface="Times New Roman" pitchFamily="18" charset="0"/>
              </a:rPr>
              <a:t>5. What </a:t>
            </a:r>
            <a:r>
              <a:rPr lang="en-GB" dirty="0">
                <a:latin typeface="Times New Roman" pitchFamily="18" charset="0"/>
                <a:cs typeface="Times New Roman" pitchFamily="18" charset="0"/>
              </a:rPr>
              <a:t>is the distribution of passenger counts across trips?</a:t>
            </a:r>
          </a:p>
          <a:p>
            <a:pPr fontAlgn="base">
              <a:lnSpc>
                <a:spcPct val="150000"/>
              </a:lnSpc>
            </a:pPr>
            <a:r>
              <a:rPr lang="en-GB" dirty="0" smtClean="0">
                <a:latin typeface="Times New Roman" pitchFamily="18" charset="0"/>
                <a:cs typeface="Times New Roman" pitchFamily="18" charset="0"/>
              </a:rPr>
              <a:t>6. How </a:t>
            </a:r>
            <a:r>
              <a:rPr lang="en-GB" dirty="0">
                <a:latin typeface="Times New Roman" pitchFamily="18" charset="0"/>
                <a:cs typeface="Times New Roman" pitchFamily="18" charset="0"/>
              </a:rPr>
              <a:t>do fare prices vary by travel mode?</a:t>
            </a:r>
          </a:p>
          <a:p>
            <a:pPr fontAlgn="base">
              <a:lnSpc>
                <a:spcPct val="150000"/>
              </a:lnSpc>
            </a:pPr>
            <a:r>
              <a:rPr lang="en-GB" dirty="0" smtClean="0">
                <a:latin typeface="Times New Roman" pitchFamily="18" charset="0"/>
                <a:cs typeface="Times New Roman" pitchFamily="18" charset="0"/>
              </a:rPr>
              <a:t>7. What </a:t>
            </a:r>
            <a:r>
              <a:rPr lang="en-GB" dirty="0">
                <a:latin typeface="Times New Roman" pitchFamily="18" charset="0"/>
                <a:cs typeface="Times New Roman" pitchFamily="18" charset="0"/>
              </a:rPr>
              <a:t>is the average trip distance per travel mode?</a:t>
            </a:r>
          </a:p>
          <a:p>
            <a:pPr fontAlgn="base">
              <a:lnSpc>
                <a:spcPct val="150000"/>
              </a:lnSpc>
            </a:pPr>
            <a:r>
              <a:rPr lang="en-GB" dirty="0" smtClean="0">
                <a:latin typeface="Times New Roman" pitchFamily="18" charset="0"/>
                <a:cs typeface="Times New Roman" pitchFamily="18" charset="0"/>
              </a:rPr>
              <a:t>8. How </a:t>
            </a:r>
            <a:r>
              <a:rPr lang="en-GB" dirty="0">
                <a:latin typeface="Times New Roman" pitchFamily="18" charset="0"/>
                <a:cs typeface="Times New Roman" pitchFamily="18" charset="0"/>
              </a:rPr>
              <a:t>does fare price vary by time of day?</a:t>
            </a:r>
          </a:p>
          <a:p>
            <a:pPr fontAlgn="base">
              <a:lnSpc>
                <a:spcPct val="150000"/>
              </a:lnSpc>
            </a:pPr>
            <a:r>
              <a:rPr lang="en-GB" dirty="0" smtClean="0">
                <a:latin typeface="Times New Roman" pitchFamily="18" charset="0"/>
                <a:cs typeface="Times New Roman" pitchFamily="18" charset="0"/>
              </a:rPr>
              <a:t>9. What </a:t>
            </a:r>
            <a:r>
              <a:rPr lang="en-GB" dirty="0">
                <a:latin typeface="Times New Roman" pitchFamily="18" charset="0"/>
                <a:cs typeface="Times New Roman" pitchFamily="18" charset="0"/>
              </a:rPr>
              <a:t>are the busiest locations on weekends versus weekdays?</a:t>
            </a:r>
          </a:p>
          <a:p>
            <a:pPr fontAlgn="base">
              <a:lnSpc>
                <a:spcPct val="150000"/>
              </a:lnSpc>
            </a:pPr>
            <a:r>
              <a:rPr lang="en-GB" dirty="0" smtClean="0">
                <a:latin typeface="Times New Roman" pitchFamily="18" charset="0"/>
                <a:cs typeface="Times New Roman" pitchFamily="18" charset="0"/>
              </a:rPr>
              <a:t>10. What </a:t>
            </a:r>
            <a:r>
              <a:rPr lang="en-GB" dirty="0">
                <a:latin typeface="Times New Roman" pitchFamily="18" charset="0"/>
                <a:cs typeface="Times New Roman" pitchFamily="18" charset="0"/>
              </a:rPr>
              <a:t>is the average fare for rides starting or ending at specific locations?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Tree>
    <p:extLst>
      <p:ext uri="{BB962C8B-B14F-4D97-AF65-F5344CB8AC3E}">
        <p14:creationId xmlns:p14="http://schemas.microsoft.com/office/powerpoint/2010/main" val="141507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916832"/>
            <a:ext cx="3789040"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2028326"/>
            <a:ext cx="4536504" cy="2585323"/>
          </a:xfrm>
          <a:prstGeom prst="rect">
            <a:avLst/>
          </a:prstGeom>
        </p:spPr>
        <p:txBody>
          <a:bodyPr wrap="square">
            <a:spAutoFit/>
          </a:bodyPr>
          <a:lstStyle/>
          <a:p>
            <a:endParaRPr lang="en-GB" dirty="0">
              <a:latin typeface="Times New Roman" pitchFamily="18" charset="0"/>
              <a:cs typeface="Times New Roman" pitchFamily="18" charset="0"/>
            </a:endParaRPr>
          </a:p>
          <a:p>
            <a:pPr marL="285750" indent="-285750">
              <a:buFont typeface="Wingdings" pitchFamily="2" charset="2"/>
              <a:buChar char="q"/>
            </a:pPr>
            <a:r>
              <a:rPr lang="en-GB" b="1" dirty="0">
                <a:latin typeface="Times New Roman" pitchFamily="18" charset="0"/>
                <a:cs typeface="Times New Roman" pitchFamily="18" charset="0"/>
              </a:rPr>
              <a:t>Yearly</a:t>
            </a:r>
            <a:r>
              <a:rPr lang="en-GB" dirty="0">
                <a:latin typeface="Times New Roman" pitchFamily="18" charset="0"/>
                <a:cs typeface="Times New Roman" pitchFamily="18" charset="0"/>
              </a:rPr>
              <a:t>: Fares typically increase due to inflation and price changes.</a:t>
            </a:r>
          </a:p>
          <a:p>
            <a:pPr marL="285750" indent="-285750">
              <a:buFont typeface="Wingdings" pitchFamily="2" charset="2"/>
              <a:buChar char="q"/>
            </a:pPr>
            <a:r>
              <a:rPr lang="en-GB" b="1" dirty="0">
                <a:latin typeface="Times New Roman" pitchFamily="18" charset="0"/>
                <a:cs typeface="Times New Roman" pitchFamily="18" charset="0"/>
              </a:rPr>
              <a:t>Monthly</a:t>
            </a:r>
            <a:r>
              <a:rPr lang="en-GB" dirty="0">
                <a:latin typeface="Times New Roman" pitchFamily="18" charset="0"/>
                <a:cs typeface="Times New Roman" pitchFamily="18" charset="0"/>
              </a:rPr>
              <a:t>: Higher fares during holidays and special events.</a:t>
            </a:r>
          </a:p>
          <a:p>
            <a:pPr marL="285750" indent="-285750">
              <a:buFont typeface="Wingdings" pitchFamily="2" charset="2"/>
              <a:buChar char="q"/>
            </a:pPr>
            <a:r>
              <a:rPr lang="en-GB" b="1" dirty="0">
                <a:latin typeface="Times New Roman" pitchFamily="18" charset="0"/>
                <a:cs typeface="Times New Roman" pitchFamily="18" charset="0"/>
              </a:rPr>
              <a:t>Weekly</a:t>
            </a:r>
            <a:r>
              <a:rPr lang="en-GB" dirty="0">
                <a:latin typeface="Times New Roman" pitchFamily="18" charset="0"/>
                <a:cs typeface="Times New Roman" pitchFamily="18" charset="0"/>
              </a:rPr>
              <a:t>: Peak surges during rush hours (7-9 AM, 5-7 PM).</a:t>
            </a:r>
          </a:p>
          <a:p>
            <a:pPr marL="285750" indent="-285750">
              <a:buFont typeface="Wingdings" pitchFamily="2" charset="2"/>
              <a:buChar char="q"/>
            </a:pPr>
            <a:r>
              <a:rPr lang="en-GB" b="1" dirty="0">
                <a:latin typeface="Times New Roman" pitchFamily="18" charset="0"/>
                <a:cs typeface="Times New Roman" pitchFamily="18" charset="0"/>
              </a:rPr>
              <a:t>Daily</a:t>
            </a:r>
            <a:r>
              <a:rPr lang="en-GB" dirty="0">
                <a:latin typeface="Times New Roman" pitchFamily="18" charset="0"/>
                <a:cs typeface="Times New Roman" pitchFamily="18" charset="0"/>
              </a:rPr>
              <a:t>: Higher fares during rush hours and weekends (especially late-night).</a:t>
            </a:r>
          </a:p>
        </p:txBody>
      </p:sp>
      <p:sp>
        <p:nvSpPr>
          <p:cNvPr id="4" name="Rectangle 3"/>
          <p:cNvSpPr/>
          <p:nvPr/>
        </p:nvSpPr>
        <p:spPr>
          <a:xfrm>
            <a:off x="524136" y="1340768"/>
            <a:ext cx="6336704" cy="369332"/>
          </a:xfrm>
          <a:prstGeom prst="rect">
            <a:avLst/>
          </a:prstGeom>
        </p:spPr>
        <p:txBody>
          <a:bodyPr wrap="square">
            <a:spAutoFit/>
          </a:bodyPr>
          <a:lstStyle/>
          <a:p>
            <a:r>
              <a:rPr lang="en-GB" b="1" dirty="0">
                <a:latin typeface="Times New Roman" pitchFamily="18" charset="0"/>
                <a:cs typeface="Times New Roman" pitchFamily="18" charset="0"/>
              </a:rPr>
              <a:t>1. Fare Trends Based on Year, Month, Week, and Day</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9475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259" y="2132856"/>
            <a:ext cx="3356025" cy="255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116632"/>
            <a:ext cx="1979712" cy="1052736"/>
          </a:xfrm>
          <a:prstGeom prst="rect">
            <a:avLst/>
          </a:prstGeom>
        </p:spPr>
      </p:pic>
      <p:sp>
        <p:nvSpPr>
          <p:cNvPr id="2" name="Rectangle 1"/>
          <p:cNvSpPr/>
          <p:nvPr/>
        </p:nvSpPr>
        <p:spPr>
          <a:xfrm>
            <a:off x="683568" y="1169368"/>
            <a:ext cx="4572000" cy="2893100"/>
          </a:xfrm>
          <a:prstGeom prst="rect">
            <a:avLst/>
          </a:prstGeom>
        </p:spPr>
        <p:txBody>
          <a:bodyPr>
            <a:spAutoFit/>
          </a:bodyPr>
          <a:lstStyle/>
          <a:p>
            <a:pPr algn="just"/>
            <a:r>
              <a:rPr lang="en-GB" sz="2000" b="1" dirty="0" smtClean="0">
                <a:latin typeface="Times New Roman" pitchFamily="18" charset="0"/>
                <a:cs typeface="Times New Roman" pitchFamily="18" charset="0"/>
              </a:rPr>
              <a:t>2. Most </a:t>
            </a:r>
            <a:r>
              <a:rPr lang="en-GB" sz="2000" b="1" dirty="0">
                <a:latin typeface="Times New Roman" pitchFamily="18" charset="0"/>
                <a:cs typeface="Times New Roman" pitchFamily="18" charset="0"/>
              </a:rPr>
              <a:t>Popular Travel </a:t>
            </a:r>
            <a:r>
              <a:rPr lang="en-GB" sz="2000" b="1" dirty="0" smtClean="0">
                <a:latin typeface="Times New Roman" pitchFamily="18" charset="0"/>
                <a:cs typeface="Times New Roman" pitchFamily="18" charset="0"/>
              </a:rPr>
              <a:t>Mode</a:t>
            </a:r>
          </a:p>
          <a:p>
            <a:pPr algn="just"/>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Uber Go</a:t>
            </a:r>
            <a:r>
              <a:rPr lang="en-GB" dirty="0">
                <a:latin typeface="Times New Roman" pitchFamily="18" charset="0"/>
                <a:cs typeface="Times New Roman" pitchFamily="18" charset="0"/>
              </a:rPr>
              <a:t> is the most common mode for everyday commuting</a:t>
            </a:r>
            <a:r>
              <a:rPr lang="en-GB" dirty="0" smtClean="0">
                <a:latin typeface="Times New Roman" pitchFamily="18" charset="0"/>
                <a:cs typeface="Times New Roman" pitchFamily="18" charset="0"/>
              </a:rPr>
              <a:t>.</a:t>
            </a: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Uber XUV</a:t>
            </a:r>
            <a:r>
              <a:rPr lang="en-GB" dirty="0">
                <a:latin typeface="Times New Roman" pitchFamily="18" charset="0"/>
                <a:cs typeface="Times New Roman" pitchFamily="18" charset="0"/>
              </a:rPr>
              <a:t> is used more by families or groups for longer trips</a:t>
            </a:r>
            <a:r>
              <a:rPr lang="en-GB" dirty="0" smtClean="0">
                <a:latin typeface="Times New Roman" pitchFamily="18" charset="0"/>
                <a:cs typeface="Times New Roman" pitchFamily="18" charset="0"/>
              </a:rPr>
              <a:t>.</a:t>
            </a:r>
          </a:p>
          <a:p>
            <a:pPr marL="285750" indent="-285750" algn="just">
              <a:buFont typeface="Wingdings" pitchFamily="2" charset="2"/>
              <a:buChar char="q"/>
            </a:pPr>
            <a:endParaRPr lang="en-GB" dirty="0">
              <a:latin typeface="Times New Roman" pitchFamily="18" charset="0"/>
              <a:cs typeface="Times New Roman" pitchFamily="18" charset="0"/>
            </a:endParaRPr>
          </a:p>
          <a:p>
            <a:pPr marL="285750" indent="-285750" algn="just">
              <a:buFont typeface="Wingdings" pitchFamily="2" charset="2"/>
              <a:buChar char="q"/>
            </a:pPr>
            <a:r>
              <a:rPr lang="en-GB" b="1" dirty="0">
                <a:latin typeface="Times New Roman" pitchFamily="18" charset="0"/>
                <a:cs typeface="Times New Roman" pitchFamily="18" charset="0"/>
              </a:rPr>
              <a:t>Uber Premium</a:t>
            </a:r>
            <a:r>
              <a:rPr lang="en-GB" dirty="0">
                <a:latin typeface="Times New Roman" pitchFamily="18" charset="0"/>
                <a:cs typeface="Times New Roman" pitchFamily="18" charset="0"/>
              </a:rPr>
              <a:t> is less frequent, mainly for luxury or business travel.</a:t>
            </a:r>
          </a:p>
        </p:txBody>
      </p:sp>
    </p:spTree>
    <p:extLst>
      <p:ext uri="{BB962C8B-B14F-4D97-AF65-F5344CB8AC3E}">
        <p14:creationId xmlns:p14="http://schemas.microsoft.com/office/powerpoint/2010/main" val="2614773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1831</TotalTime>
  <Words>1082</Words>
  <Application>Microsoft Office PowerPoint</Application>
  <PresentationFormat>On-screen Show (4:3)</PresentationFormat>
  <Paragraphs>133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Tittle : Uber Data Analysis &amp;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 : Uber Data Analysis &amp; Visualization</dc:title>
  <dc:creator>hp</dc:creator>
  <cp:lastModifiedBy>hp</cp:lastModifiedBy>
  <cp:revision>15</cp:revision>
  <dcterms:created xsi:type="dcterms:W3CDTF">2025-01-11T14:26:15Z</dcterms:created>
  <dcterms:modified xsi:type="dcterms:W3CDTF">2025-01-17T11:36:34Z</dcterms:modified>
</cp:coreProperties>
</file>