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4" r:id="rId9"/>
    <p:sldId id="263" r:id="rId10"/>
    <p:sldId id="266" r:id="rId11"/>
    <p:sldId id="270" r:id="rId12"/>
    <p:sldId id="271" r:id="rId13"/>
    <p:sldId id="267" r:id="rId14"/>
    <p:sldId id="268" r:id="rId15"/>
    <p:sldId id="272" r:id="rId16"/>
    <p:sldId id="265"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Desktop\big%20d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hn\Desktop\big%20d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hn\Desktop\big%20d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hn\Desktop\big%20d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Word Count </a:t>
            </a:r>
          </a:p>
        </c:rich>
      </c:tx>
      <c:layout>
        <c:manualLayout>
          <c:xMode val="edge"/>
          <c:yMode val="edge"/>
          <c:x val="0.3706318897637795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Sheet2!$B$1:$F$1</c:f>
              <c:strCache>
                <c:ptCount val="5"/>
                <c:pt idx="0">
                  <c:v>USA</c:v>
                </c:pt>
                <c:pt idx="1">
                  <c:v>Russia</c:v>
                </c:pt>
                <c:pt idx="2">
                  <c:v>China</c:v>
                </c:pt>
                <c:pt idx="3">
                  <c:v>Pakistan</c:v>
                </c:pt>
                <c:pt idx="4">
                  <c:v>Bangladesh</c:v>
                </c:pt>
              </c:strCache>
            </c:strRef>
          </c:cat>
          <c:val>
            <c:numRef>
              <c:f>Sheet2!$B$2:$F$2</c:f>
              <c:numCache>
                <c:formatCode>General</c:formatCode>
                <c:ptCount val="5"/>
                <c:pt idx="0">
                  <c:v>83214</c:v>
                </c:pt>
                <c:pt idx="1">
                  <c:v>79356</c:v>
                </c:pt>
                <c:pt idx="2">
                  <c:v>85596</c:v>
                </c:pt>
                <c:pt idx="3">
                  <c:v>81324</c:v>
                </c:pt>
                <c:pt idx="4">
                  <c:v>63264</c:v>
                </c:pt>
              </c:numCache>
            </c:numRef>
          </c:val>
        </c:ser>
        <c:dLbls>
          <c:showLegendKey val="0"/>
          <c:showVal val="0"/>
          <c:showCatName val="0"/>
          <c:showSerName val="0"/>
          <c:showPercent val="0"/>
          <c:showBubbleSize val="0"/>
        </c:dLbls>
        <c:gapWidth val="219"/>
        <c:overlap val="-27"/>
        <c:axId val="225582448"/>
        <c:axId val="225583008"/>
      </c:barChart>
      <c:catAx>
        <c:axId val="225582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3008"/>
        <c:crosses val="autoZero"/>
        <c:auto val="1"/>
        <c:lblAlgn val="ctr"/>
        <c:lblOffset val="100"/>
        <c:noMultiLvlLbl val="0"/>
      </c:catAx>
      <c:valAx>
        <c:axId val="225583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2448"/>
        <c:crosses val="autoZero"/>
        <c:crossBetween val="between"/>
      </c:valAx>
      <c:spPr>
        <a:noFill/>
        <a:ln>
          <a:noFill/>
        </a:ln>
        <a:effectLst/>
      </c:spPr>
    </c:plotArea>
    <c:plotVisOnly val="1"/>
    <c:dispBlanksAs val="gap"/>
    <c:showDLblsOverMax val="0"/>
  </c:chart>
  <c:spPr>
    <a:noFill/>
    <a:ln>
      <a:noFill/>
    </a:ln>
    <a:effectLst/>
  </c:spPr>
  <c:txPr>
    <a:bodyPr/>
    <a:lstStyle/>
    <a:p>
      <a:pPr algn="jus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Positive Sentiment Score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Sheet2!$B$1:$F$1</c:f>
              <c:strCache>
                <c:ptCount val="5"/>
                <c:pt idx="0">
                  <c:v>USA</c:v>
                </c:pt>
                <c:pt idx="1">
                  <c:v>Russia</c:v>
                </c:pt>
                <c:pt idx="2">
                  <c:v>China</c:v>
                </c:pt>
                <c:pt idx="3">
                  <c:v>Pakistan</c:v>
                </c:pt>
                <c:pt idx="4">
                  <c:v>Bangladesh</c:v>
                </c:pt>
              </c:strCache>
            </c:strRef>
          </c:cat>
          <c:val>
            <c:numRef>
              <c:f>Sheet2!$B$3:$F$3</c:f>
              <c:numCache>
                <c:formatCode>General</c:formatCode>
                <c:ptCount val="5"/>
                <c:pt idx="0">
                  <c:v>604</c:v>
                </c:pt>
                <c:pt idx="1">
                  <c:v>582</c:v>
                </c:pt>
                <c:pt idx="2">
                  <c:v>617</c:v>
                </c:pt>
                <c:pt idx="3">
                  <c:v>449</c:v>
                </c:pt>
                <c:pt idx="4">
                  <c:v>354</c:v>
                </c:pt>
              </c:numCache>
            </c:numRef>
          </c:val>
        </c:ser>
        <c:dLbls>
          <c:showLegendKey val="0"/>
          <c:showVal val="0"/>
          <c:showCatName val="0"/>
          <c:showSerName val="0"/>
          <c:showPercent val="0"/>
          <c:showBubbleSize val="0"/>
        </c:dLbls>
        <c:gapWidth val="219"/>
        <c:overlap val="-27"/>
        <c:axId val="225585248"/>
        <c:axId val="225585808"/>
      </c:barChart>
      <c:catAx>
        <c:axId val="22558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5808"/>
        <c:crosses val="autoZero"/>
        <c:auto val="1"/>
        <c:lblAlgn val="ctr"/>
        <c:lblOffset val="100"/>
        <c:noMultiLvlLbl val="0"/>
      </c:catAx>
      <c:valAx>
        <c:axId val="22558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5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Negative  Sentiment Score</a:t>
            </a:r>
            <a:r>
              <a:rPr lang="en-US" sz="1400" b="0" i="0" u="none" strike="noStrike" baseline="0"/>
              <a:t>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Sheet2!$B$1:$F$1</c:f>
              <c:strCache>
                <c:ptCount val="5"/>
                <c:pt idx="0">
                  <c:v>USA</c:v>
                </c:pt>
                <c:pt idx="1">
                  <c:v>Russia</c:v>
                </c:pt>
                <c:pt idx="2">
                  <c:v>China</c:v>
                </c:pt>
                <c:pt idx="3">
                  <c:v>Pakistan</c:v>
                </c:pt>
                <c:pt idx="4">
                  <c:v>Bangladesh</c:v>
                </c:pt>
              </c:strCache>
            </c:strRef>
          </c:cat>
          <c:val>
            <c:numRef>
              <c:f>Sheet2!$B$4:$F$4</c:f>
              <c:numCache>
                <c:formatCode>General</c:formatCode>
                <c:ptCount val="5"/>
                <c:pt idx="0">
                  <c:v>-319</c:v>
                </c:pt>
                <c:pt idx="1">
                  <c:v>-282</c:v>
                </c:pt>
                <c:pt idx="2">
                  <c:v>-314</c:v>
                </c:pt>
                <c:pt idx="3">
                  <c:v>-295</c:v>
                </c:pt>
                <c:pt idx="4">
                  <c:v>-272</c:v>
                </c:pt>
              </c:numCache>
            </c:numRef>
          </c:val>
        </c:ser>
        <c:dLbls>
          <c:showLegendKey val="0"/>
          <c:showVal val="0"/>
          <c:showCatName val="0"/>
          <c:showSerName val="0"/>
          <c:showPercent val="0"/>
          <c:showBubbleSize val="0"/>
        </c:dLbls>
        <c:gapWidth val="219"/>
        <c:overlap val="-27"/>
        <c:axId val="225588048"/>
        <c:axId val="225588608"/>
      </c:barChart>
      <c:catAx>
        <c:axId val="22558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8608"/>
        <c:crosses val="autoZero"/>
        <c:auto val="1"/>
        <c:lblAlgn val="ctr"/>
        <c:lblOffset val="100"/>
        <c:noMultiLvlLbl val="0"/>
      </c:catAx>
      <c:valAx>
        <c:axId val="225588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8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Overall Sentiment Score</a:t>
            </a:r>
            <a:r>
              <a:rPr lang="en-US" sz="1400" b="0" i="0" u="none" strike="noStrike" baseline="0"/>
              <a:t> </a:t>
            </a:r>
            <a:endParaRPr lang="en-US"/>
          </a:p>
        </c:rich>
      </c:tx>
      <c:layout>
        <c:manualLayout>
          <c:xMode val="edge"/>
          <c:yMode val="edge"/>
          <c:x val="0.3650485564304462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'[big dta.xlsx]Sheet2'!$B$1:$F$1</c:f>
              <c:strCache>
                <c:ptCount val="5"/>
                <c:pt idx="0">
                  <c:v>USA</c:v>
                </c:pt>
                <c:pt idx="1">
                  <c:v>Russia</c:v>
                </c:pt>
                <c:pt idx="2">
                  <c:v>China</c:v>
                </c:pt>
                <c:pt idx="3">
                  <c:v>Pakistan</c:v>
                </c:pt>
                <c:pt idx="4">
                  <c:v>Bangladesh</c:v>
                </c:pt>
              </c:strCache>
            </c:strRef>
          </c:cat>
          <c:val>
            <c:numRef>
              <c:f>'[big dta.xlsx]Sheet2'!$B$5:$F$5</c:f>
              <c:numCache>
                <c:formatCode>General</c:formatCode>
                <c:ptCount val="5"/>
                <c:pt idx="0">
                  <c:v>285</c:v>
                </c:pt>
                <c:pt idx="1">
                  <c:v>300</c:v>
                </c:pt>
                <c:pt idx="2">
                  <c:v>303</c:v>
                </c:pt>
                <c:pt idx="3">
                  <c:v>154</c:v>
                </c:pt>
                <c:pt idx="4">
                  <c:v>82</c:v>
                </c:pt>
              </c:numCache>
            </c:numRef>
          </c:val>
        </c:ser>
        <c:dLbls>
          <c:showLegendKey val="0"/>
          <c:showVal val="0"/>
          <c:showCatName val="0"/>
          <c:showSerName val="0"/>
          <c:showPercent val="0"/>
          <c:showBubbleSize val="0"/>
        </c:dLbls>
        <c:gapWidth val="219"/>
        <c:overlap val="-27"/>
        <c:axId val="225590848"/>
        <c:axId val="225591408"/>
      </c:barChart>
      <c:catAx>
        <c:axId val="22559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91408"/>
        <c:crosses val="autoZero"/>
        <c:auto val="1"/>
        <c:lblAlgn val="ctr"/>
        <c:lblOffset val="100"/>
        <c:noMultiLvlLbl val="0"/>
      </c:catAx>
      <c:valAx>
        <c:axId val="22559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590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4/15/2014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640" y="1380068"/>
            <a:ext cx="9938383" cy="2616199"/>
          </a:xfrm>
        </p:spPr>
        <p:txBody>
          <a:bodyPr/>
          <a:lstStyle/>
          <a:p>
            <a:r>
              <a:rPr lang="en-US" dirty="0"/>
              <a:t>Sentiment Analysis of Big Data from Internet News</a:t>
            </a:r>
          </a:p>
        </p:txBody>
      </p:sp>
      <p:sp>
        <p:nvSpPr>
          <p:cNvPr id="3" name="Subtitle 2"/>
          <p:cNvSpPr>
            <a:spLocks noGrp="1"/>
          </p:cNvSpPr>
          <p:nvPr>
            <p:ph type="subTitle" idx="1"/>
          </p:nvPr>
        </p:nvSpPr>
        <p:spPr>
          <a:xfrm>
            <a:off x="4515378" y="4463627"/>
            <a:ext cx="6987645" cy="1388534"/>
          </a:xfrm>
        </p:spPr>
        <p:txBody>
          <a:bodyPr/>
          <a:lstStyle/>
          <a:p>
            <a:r>
              <a:rPr lang="en-US" dirty="0" smtClean="0"/>
              <a:t>Suvdeep Bagui</a:t>
            </a:r>
          </a:p>
          <a:p>
            <a:r>
              <a:rPr lang="en-US" dirty="0" smtClean="0"/>
              <a:t>54, MIB, DSE</a:t>
            </a:r>
            <a:endParaRPr lang="en-US" dirty="0"/>
          </a:p>
        </p:txBody>
      </p:sp>
    </p:spTree>
    <p:extLst>
      <p:ext uri="{BB962C8B-B14F-4D97-AF65-F5344CB8AC3E}">
        <p14:creationId xmlns:p14="http://schemas.microsoft.com/office/powerpoint/2010/main" val="43697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Compiled Data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712681"/>
              </p:ext>
            </p:extLst>
          </p:nvPr>
        </p:nvGraphicFramePr>
        <p:xfrm>
          <a:off x="2419642" y="2770453"/>
          <a:ext cx="8384345" cy="3334925"/>
        </p:xfrm>
        <a:graphic>
          <a:graphicData uri="http://schemas.openxmlformats.org/drawingml/2006/table">
            <a:tbl>
              <a:tblPr firstRow="1" firstCol="1" bandRow="1">
                <a:tableStyleId>{5C22544A-7EE6-4342-B048-85BDC9FD1C3A}</a:tableStyleId>
              </a:tblPr>
              <a:tblGrid>
                <a:gridCol w="2324298"/>
                <a:gridCol w="1033751"/>
                <a:gridCol w="1040311"/>
                <a:gridCol w="1033751"/>
                <a:gridCol w="1291485"/>
                <a:gridCol w="1660749"/>
              </a:tblGrid>
              <a:tr h="666985">
                <a:tc>
                  <a:txBody>
                    <a:bodyPr/>
                    <a:lstStyle/>
                    <a:p>
                      <a:pPr marL="0" marR="0">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USA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Russia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China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Pakistan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Bangladesh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666985">
                <a:tc>
                  <a:txBody>
                    <a:bodyPr/>
                    <a:lstStyle/>
                    <a:p>
                      <a:pPr marL="0" marR="0">
                        <a:lnSpc>
                          <a:spcPct val="150000"/>
                        </a:lnSpc>
                        <a:spcBef>
                          <a:spcPts val="0"/>
                        </a:spcBef>
                        <a:spcAft>
                          <a:spcPts val="0"/>
                        </a:spcAft>
                      </a:pPr>
                      <a:r>
                        <a:rPr lang="en-US" sz="1100">
                          <a:effectLst/>
                        </a:rPr>
                        <a:t>Total Word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83214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79356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85596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81324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63264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666985">
                <a:tc>
                  <a:txBody>
                    <a:bodyPr/>
                    <a:lstStyle/>
                    <a:p>
                      <a:pPr marL="0" marR="0">
                        <a:lnSpc>
                          <a:spcPct val="150000"/>
                        </a:lnSpc>
                        <a:spcBef>
                          <a:spcPts val="0"/>
                        </a:spcBef>
                        <a:spcAft>
                          <a:spcPts val="0"/>
                        </a:spcAft>
                      </a:pPr>
                      <a:r>
                        <a:rPr lang="en-US" sz="1100">
                          <a:effectLst/>
                        </a:rPr>
                        <a:t>Positive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582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617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449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666985">
                <a:tc>
                  <a:txBody>
                    <a:bodyPr/>
                    <a:lstStyle/>
                    <a:p>
                      <a:pPr marL="0" marR="0">
                        <a:lnSpc>
                          <a:spcPct val="150000"/>
                        </a:lnSpc>
                        <a:spcBef>
                          <a:spcPts val="0"/>
                        </a:spcBef>
                        <a:spcAft>
                          <a:spcPts val="0"/>
                        </a:spcAft>
                      </a:pPr>
                      <a:r>
                        <a:rPr lang="en-US" sz="1100">
                          <a:effectLst/>
                        </a:rPr>
                        <a:t>Negative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666985">
                <a:tc>
                  <a:txBody>
                    <a:bodyPr/>
                    <a:lstStyle/>
                    <a:p>
                      <a:pPr marL="0" marR="0">
                        <a:lnSpc>
                          <a:spcPct val="150000"/>
                        </a:lnSpc>
                        <a:spcBef>
                          <a:spcPts val="0"/>
                        </a:spcBef>
                        <a:spcAft>
                          <a:spcPts val="0"/>
                        </a:spcAft>
                      </a:pPr>
                      <a:r>
                        <a:rPr lang="en-US" sz="1100">
                          <a:effectLst/>
                        </a:rPr>
                        <a:t>Overall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dirty="0">
                          <a:effectLst/>
                        </a:rPr>
                        <a:t>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5" name="Oval 4"/>
          <p:cNvSpPr/>
          <p:nvPr/>
        </p:nvSpPr>
        <p:spPr>
          <a:xfrm>
            <a:off x="10072468" y="3685735"/>
            <a:ext cx="984738" cy="520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51631" y="4572000"/>
            <a:ext cx="2405575" cy="211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536745" y="5906087"/>
            <a:ext cx="2405575" cy="211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72665" y="5176911"/>
            <a:ext cx="576775" cy="3516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745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700" b="1" dirty="0"/>
              <a:t>Observation 1</a:t>
            </a:r>
            <a:r>
              <a:rPr lang="en-US" sz="2700" dirty="0"/>
              <a:t>: Although equal number of articles were compared for each county (200 countries, length of articles about Bangladesh appear to significantly shorter than others. China sees the longest articles of all the countries.)</a:t>
            </a:r>
            <a:r>
              <a:rPr lang="en-US" dirty="0"/>
              <a:t/>
            </a:r>
            <a:br>
              <a:rPr lang="en-US" dirty="0"/>
            </a:br>
            <a:endParaRPr lang="en-US" dirty="0"/>
          </a:p>
        </p:txBody>
      </p:sp>
      <p:graphicFrame>
        <p:nvGraphicFramePr>
          <p:cNvPr id="4" name="Content Placeholder 3"/>
          <p:cNvGraphicFramePr>
            <a:graphicFrameLocks noGrp="1"/>
          </p:cNvGraphicFramePr>
          <p:nvPr>
            <p:ph idx="1"/>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319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b="1" dirty="0"/>
              <a:t>Observation 2</a:t>
            </a:r>
            <a:r>
              <a:rPr lang="en-US" sz="2400" dirty="0"/>
              <a:t>: Our neighboring countries, Bangladesh and Pakistan have much lower positive sentiment score than others. Also surprising is that Russia has the highest positive content density of all.</a:t>
            </a:r>
          </a:p>
        </p:txBody>
      </p:sp>
      <p:graphicFrame>
        <p:nvGraphicFramePr>
          <p:cNvPr id="4" name="Content Placeholder 3"/>
          <p:cNvGraphicFramePr>
            <a:graphicFrameLocks noGrp="1"/>
          </p:cNvGraphicFramePr>
          <p:nvPr>
            <p:ph idx="1"/>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5675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b="1" dirty="0"/>
              <a:t>Observation 3</a:t>
            </a:r>
            <a:r>
              <a:rPr lang="en-US" sz="2400" dirty="0"/>
              <a:t>: Russia has the least negative content density of all, while surprisingly US tops in absolute terms. Our neighboring countries Pakistan and Bangladesh have a lot </a:t>
            </a:r>
            <a:r>
              <a:rPr lang="en-US" sz="2400" dirty="0" smtClean="0"/>
              <a:t>of negative </a:t>
            </a:r>
            <a:r>
              <a:rPr lang="en-US" sz="2400" dirty="0"/>
              <a:t>content in their articles, especially Bangladesh</a:t>
            </a:r>
            <a:r>
              <a:rPr lang="en-US" sz="2800" dirty="0"/>
              <a:t>.</a:t>
            </a:r>
            <a:br>
              <a:rPr lang="en-US" sz="2800" dirty="0"/>
            </a:br>
            <a:endParaRPr lang="en-US" sz="2800" dirty="0"/>
          </a:p>
        </p:txBody>
      </p:sp>
      <p:graphicFrame>
        <p:nvGraphicFramePr>
          <p:cNvPr id="4" name="Content Placeholder 3"/>
          <p:cNvGraphicFramePr>
            <a:graphicFrameLocks noGrp="1"/>
          </p:cNvGraphicFramePr>
          <p:nvPr>
            <p:ph idx="1"/>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088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b="1" dirty="0"/>
              <a:t>Observation 4</a:t>
            </a:r>
            <a:r>
              <a:rPr lang="en-US" sz="2400" dirty="0"/>
              <a:t>: Overall sentiment of all the five countries is positive. However, Bangladesh and Pakistan lag considerably behind other three countries. Also, that China and Russia edge past USA, China having the highest Overall Sentiment Score.</a:t>
            </a:r>
          </a:p>
        </p:txBody>
      </p:sp>
      <p:graphicFrame>
        <p:nvGraphicFramePr>
          <p:cNvPr id="4" name="Content Placeholder 3"/>
          <p:cNvGraphicFramePr>
            <a:graphicFrameLocks noGrp="1"/>
          </p:cNvGraphicFramePr>
          <p:nvPr>
            <p:ph idx="1"/>
          </p:nvPr>
        </p:nvGraphicFramePr>
        <p:xfrm>
          <a:off x="1484313" y="26670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7067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Observation 5</a:t>
            </a:r>
            <a:r>
              <a:rPr lang="en-US" sz="2400" dirty="0"/>
              <a:t>: Articles containing highest sentimental words are mostly from Op-ed section.</a:t>
            </a:r>
            <a:br>
              <a:rPr lang="en-US" sz="2400" dirty="0"/>
            </a:br>
            <a:endParaRPr lang="en-US" sz="2400" dirty="0"/>
          </a:p>
        </p:txBody>
      </p:sp>
      <p:pic>
        <p:nvPicPr>
          <p:cNvPr id="4" name="Content Placeholder 3" descr="C:\Users\John\Desktop\dissertation\opin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0742" y="3128809"/>
            <a:ext cx="7725853" cy="2200582"/>
          </a:xfrm>
          <a:prstGeom prst="rect">
            <a:avLst/>
          </a:prstGeom>
          <a:noFill/>
          <a:ln>
            <a:noFill/>
          </a:ln>
        </p:spPr>
      </p:pic>
      <p:sp>
        <p:nvSpPr>
          <p:cNvPr id="5" name="Rectangle 4"/>
          <p:cNvSpPr/>
          <p:nvPr/>
        </p:nvSpPr>
        <p:spPr>
          <a:xfrm>
            <a:off x="1880382" y="5696635"/>
            <a:ext cx="8726658" cy="830997"/>
          </a:xfrm>
          <a:prstGeom prst="rect">
            <a:avLst/>
          </a:prstGeom>
        </p:spPr>
        <p:txBody>
          <a:bodyPr wrap="square">
            <a:spAutoFit/>
          </a:bodyPr>
          <a:lstStyle/>
          <a:p>
            <a:pPr algn="just"/>
            <a:r>
              <a:rPr lang="en-US" sz="2400" b="1" dirty="0">
                <a:ea typeface="Calibri" panose="020F0502020204030204" pitchFamily="34" charset="0"/>
              </a:rPr>
              <a:t>Observation 6</a:t>
            </a:r>
            <a:r>
              <a:rPr lang="en-US" sz="2400" dirty="0">
                <a:ea typeface="Calibri" panose="020F0502020204030204" pitchFamily="34" charset="0"/>
              </a:rPr>
              <a:t>: Articles containing highest sentimental words are mostly about politics. </a:t>
            </a:r>
            <a:endParaRPr lang="en-US" sz="2400" dirty="0"/>
          </a:p>
        </p:txBody>
      </p:sp>
    </p:spTree>
    <p:extLst>
      <p:ext uri="{BB962C8B-B14F-4D97-AF65-F5344CB8AC3E}">
        <p14:creationId xmlns:p14="http://schemas.microsoft.com/office/powerpoint/2010/main" val="3180359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endParaRPr lang="en-US" b="1" dirty="0"/>
          </a:p>
        </p:txBody>
      </p:sp>
      <p:sp>
        <p:nvSpPr>
          <p:cNvPr id="3" name="Content Placeholder 2"/>
          <p:cNvSpPr>
            <a:spLocks noGrp="1"/>
          </p:cNvSpPr>
          <p:nvPr>
            <p:ph idx="1"/>
          </p:nvPr>
        </p:nvSpPr>
        <p:spPr/>
        <p:txBody>
          <a:bodyPr>
            <a:normAutofit/>
          </a:bodyPr>
          <a:lstStyle/>
          <a:p>
            <a:pPr algn="just"/>
            <a:r>
              <a:rPr lang="en-US" dirty="0"/>
              <a:t>Opinion lexicon used is far from sufficient for accurate sentiment </a:t>
            </a:r>
            <a:r>
              <a:rPr lang="en-US" dirty="0" smtClean="0"/>
              <a:t>analysis.</a:t>
            </a:r>
          </a:p>
          <a:p>
            <a:pPr algn="just"/>
            <a:r>
              <a:rPr lang="en-US" dirty="0"/>
              <a:t>Most sentiment analysis algorithms use simple terms to express sentiment about a product </a:t>
            </a:r>
            <a:r>
              <a:rPr lang="en-US" dirty="0" smtClean="0"/>
              <a:t>or  </a:t>
            </a:r>
            <a:r>
              <a:rPr lang="en-US" dirty="0"/>
              <a:t>service.  However,  cultural  factors,  linguistic  nuances  and  differing  contexts  make  it </a:t>
            </a:r>
            <a:r>
              <a:rPr lang="en-US" dirty="0" smtClean="0"/>
              <a:t>extremely </a:t>
            </a:r>
            <a:r>
              <a:rPr lang="en-US" dirty="0"/>
              <a:t>difficult to turn a string of written text into a simple pro or con sentiment. </a:t>
            </a:r>
            <a:endParaRPr lang="en-US" dirty="0" smtClean="0"/>
          </a:p>
          <a:p>
            <a:pPr algn="just"/>
            <a:r>
              <a:rPr lang="en-US" dirty="0"/>
              <a:t>Another  method  of  generating  sentiment  lexicon  is  to  make  it  specific  to  the  </a:t>
            </a:r>
            <a:r>
              <a:rPr lang="en-US" dirty="0" smtClean="0"/>
              <a:t>research subject</a:t>
            </a:r>
            <a:r>
              <a:rPr lang="en-US" dirty="0"/>
              <a:t>. This practice increases the accuracy.</a:t>
            </a:r>
          </a:p>
        </p:txBody>
      </p:sp>
    </p:spTree>
    <p:extLst>
      <p:ext uri="{BB962C8B-B14F-4D97-AF65-F5344CB8AC3E}">
        <p14:creationId xmlns:p14="http://schemas.microsoft.com/office/powerpoint/2010/main" val="152015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66999"/>
            <a:ext cx="10018713" cy="1752599"/>
          </a:xfrm>
        </p:spPr>
        <p:txBody>
          <a:bodyPr>
            <a:normAutofit/>
          </a:bodyPr>
          <a:lstStyle/>
          <a:p>
            <a:r>
              <a:rPr lang="en-US" sz="6000" b="1" dirty="0" smtClean="0"/>
              <a:t>Thank You</a:t>
            </a:r>
            <a:endParaRPr lang="en-US" sz="6000" b="1" dirty="0"/>
          </a:p>
        </p:txBody>
      </p:sp>
    </p:spTree>
    <p:extLst>
      <p:ext uri="{BB962C8B-B14F-4D97-AF65-F5344CB8AC3E}">
        <p14:creationId xmlns:p14="http://schemas.microsoft.com/office/powerpoint/2010/main" val="1855363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holds hidden Information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059555" y="2257424"/>
            <a:ext cx="4438650" cy="3943350"/>
          </a:xfrm>
          <a:prstGeom prst="rect">
            <a:avLst/>
          </a:prstGeom>
        </p:spPr>
      </p:pic>
    </p:spTree>
    <p:extLst>
      <p:ext uri="{BB962C8B-B14F-4D97-AF65-F5344CB8AC3E}">
        <p14:creationId xmlns:p14="http://schemas.microsoft.com/office/powerpoint/2010/main" val="214332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a:xfrm>
            <a:off x="1484311" y="2216833"/>
            <a:ext cx="5085302" cy="3124201"/>
          </a:xfrm>
        </p:spPr>
        <p:txBody>
          <a:bodyPr/>
          <a:lstStyle/>
          <a:p>
            <a:pPr algn="just"/>
            <a:r>
              <a:rPr lang="en-US" sz="2000" dirty="0"/>
              <a:t>Big  Data  refers  to  datasets  whose  size  are  beyond  the  ability  of  typical database software tools to capture, store, manage and analyses. </a:t>
            </a:r>
            <a:endParaRPr lang="en-US" sz="2000" dirty="0" smtClean="0"/>
          </a:p>
          <a:p>
            <a:pPr algn="just"/>
            <a:r>
              <a:rPr lang="en-US" sz="2000" dirty="0"/>
              <a:t>3Vs (volume, variety and velocity) are three defining properties of </a:t>
            </a:r>
            <a:r>
              <a:rPr lang="en-US" sz="2000" b="1" dirty="0"/>
              <a:t>big data</a:t>
            </a:r>
            <a:r>
              <a:rPr lang="en-US" sz="2000" dirty="0"/>
              <a:t>. </a:t>
            </a:r>
            <a:endParaRPr lang="en-US" sz="2000" dirty="0" smtClean="0"/>
          </a:p>
          <a:p>
            <a:endParaRPr lang="en-US" dirty="0"/>
          </a:p>
        </p:txBody>
      </p:sp>
      <p:pic>
        <p:nvPicPr>
          <p:cNvPr id="4" name="Picture 3" descr="C:\Users\John\Desktop\dissertation\1.png"/>
          <p:cNvPicPr/>
          <p:nvPr/>
        </p:nvPicPr>
        <p:blipFill>
          <a:blip r:embed="rId2">
            <a:extLst>
              <a:ext uri="{28A0092B-C50C-407E-A947-70E740481C1C}">
                <a14:useLocalDpi xmlns:a14="http://schemas.microsoft.com/office/drawing/2010/main" val="0"/>
              </a:ext>
            </a:extLst>
          </a:blip>
          <a:srcRect/>
          <a:stretch>
            <a:fillRect/>
          </a:stretch>
        </p:blipFill>
        <p:spPr bwMode="auto">
          <a:xfrm>
            <a:off x="6569613" y="2438399"/>
            <a:ext cx="5100467" cy="2149865"/>
          </a:xfrm>
          <a:prstGeom prst="rect">
            <a:avLst/>
          </a:prstGeom>
          <a:noFill/>
          <a:ln>
            <a:noFill/>
          </a:ln>
        </p:spPr>
      </p:pic>
    </p:spTree>
    <p:extLst>
      <p:ext uri="{BB962C8B-B14F-4D97-AF65-F5344CB8AC3E}">
        <p14:creationId xmlns:p14="http://schemas.microsoft.com/office/powerpoint/2010/main" val="4041377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the Study</a:t>
            </a:r>
            <a:endParaRPr lang="en-US" dirty="0"/>
          </a:p>
        </p:txBody>
      </p:sp>
      <p:sp>
        <p:nvSpPr>
          <p:cNvPr id="3" name="Content Placeholder 2"/>
          <p:cNvSpPr>
            <a:spLocks noGrp="1"/>
          </p:cNvSpPr>
          <p:nvPr>
            <p:ph idx="1"/>
          </p:nvPr>
        </p:nvSpPr>
        <p:spPr/>
        <p:txBody>
          <a:bodyPr/>
          <a:lstStyle/>
          <a:p>
            <a:pPr algn="just"/>
            <a:r>
              <a:rPr lang="en-US" dirty="0"/>
              <a:t>To find hidden trends, or patterns which may be invisible to the naked eye  among all these news </a:t>
            </a:r>
            <a:r>
              <a:rPr lang="en-US" dirty="0" smtClean="0"/>
              <a:t>articles.</a:t>
            </a:r>
          </a:p>
          <a:p>
            <a:pPr lvl="1" algn="just"/>
            <a:r>
              <a:rPr lang="en-US" dirty="0"/>
              <a:t>Does news about a particular country contain more or less opinionated /sentimental content </a:t>
            </a:r>
            <a:r>
              <a:rPr lang="en-US" dirty="0" smtClean="0"/>
              <a:t>than </a:t>
            </a:r>
            <a:r>
              <a:rPr lang="en-US" dirty="0"/>
              <a:t>others</a:t>
            </a:r>
            <a:r>
              <a:rPr lang="en-US" dirty="0" smtClean="0"/>
              <a:t>?</a:t>
            </a:r>
          </a:p>
          <a:p>
            <a:pPr lvl="1" algn="just"/>
            <a:r>
              <a:rPr lang="en-US" dirty="0"/>
              <a:t>Is there anything common in highly sentimental news</a:t>
            </a:r>
            <a:r>
              <a:rPr lang="en-US" dirty="0" smtClean="0"/>
              <a:t>?</a:t>
            </a:r>
            <a:endParaRPr lang="en-US" dirty="0"/>
          </a:p>
        </p:txBody>
      </p:sp>
    </p:spTree>
    <p:extLst>
      <p:ext uri="{BB962C8B-B14F-4D97-AF65-F5344CB8AC3E}">
        <p14:creationId xmlns:p14="http://schemas.microsoft.com/office/powerpoint/2010/main" val="85190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pPr algn="just"/>
            <a:r>
              <a:rPr lang="en-US" dirty="0"/>
              <a:t>Sentiment  analysis  (also  known  as  opinion  mining)  refers  to  the  use  of  natural  language </a:t>
            </a:r>
            <a:r>
              <a:rPr lang="en-US" dirty="0" smtClean="0"/>
              <a:t>processing</a:t>
            </a:r>
            <a:r>
              <a:rPr lang="en-US" dirty="0"/>
              <a:t>,  text  analysis  and  computational  linguistics  to  identify  and  extract  subjective </a:t>
            </a:r>
            <a:r>
              <a:rPr lang="en-US" dirty="0" smtClean="0"/>
              <a:t>information </a:t>
            </a:r>
            <a:r>
              <a:rPr lang="en-US" dirty="0"/>
              <a:t>in source materials. </a:t>
            </a:r>
            <a:endParaRPr lang="en-US" dirty="0" smtClean="0"/>
          </a:p>
          <a:p>
            <a:pPr algn="just"/>
            <a:r>
              <a:rPr lang="en-US" dirty="0" smtClean="0"/>
              <a:t>Classification </a:t>
            </a:r>
            <a:r>
              <a:rPr lang="en-US" dirty="0"/>
              <a:t>of text into categories such </a:t>
            </a:r>
            <a:r>
              <a:rPr lang="en-US" dirty="0" smtClean="0"/>
              <a:t>as </a:t>
            </a:r>
            <a:r>
              <a:rPr lang="en-US" dirty="0"/>
              <a:t>“positive”, “negative” and in some cases “neutral”. </a:t>
            </a:r>
          </a:p>
        </p:txBody>
      </p:sp>
    </p:spTree>
    <p:extLst>
      <p:ext uri="{BB962C8B-B14F-4D97-AF65-F5344CB8AC3E}">
        <p14:creationId xmlns:p14="http://schemas.microsoft.com/office/powerpoint/2010/main" val="2524215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and NLTK</a:t>
            </a:r>
            <a:endParaRPr lang="en-US" dirty="0"/>
          </a:p>
        </p:txBody>
      </p:sp>
      <p:sp>
        <p:nvSpPr>
          <p:cNvPr id="3" name="Content Placeholder 2"/>
          <p:cNvSpPr>
            <a:spLocks noGrp="1"/>
          </p:cNvSpPr>
          <p:nvPr>
            <p:ph idx="1"/>
          </p:nvPr>
        </p:nvSpPr>
        <p:spPr>
          <a:xfrm>
            <a:off x="1484311" y="2019299"/>
            <a:ext cx="10018713" cy="3124201"/>
          </a:xfrm>
        </p:spPr>
        <p:txBody>
          <a:bodyPr/>
          <a:lstStyle/>
          <a:p>
            <a:pPr algn="just"/>
            <a:r>
              <a:rPr lang="en-US" dirty="0" smtClean="0"/>
              <a:t>NLTK is </a:t>
            </a:r>
            <a:r>
              <a:rPr lang="en-US" dirty="0"/>
              <a:t>a leading platform for building Python programs to work with human language data. It is a suite of libraries and programs for symbolic and statistical natural language </a:t>
            </a:r>
            <a:r>
              <a:rPr lang="en-US" dirty="0" smtClean="0"/>
              <a:t>processing.</a:t>
            </a:r>
          </a:p>
          <a:p>
            <a:pPr algn="just"/>
            <a:r>
              <a:rPr lang="en-US" dirty="0"/>
              <a:t>Basic tasks include tokenization, stemming, POS tagging, chunking, parsing, etc.</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215922" y="4495800"/>
            <a:ext cx="4555490" cy="1295400"/>
          </a:xfrm>
          <a:prstGeom prst="rect">
            <a:avLst/>
          </a:prstGeom>
          <a:noFill/>
          <a:ln>
            <a:noFill/>
          </a:ln>
        </p:spPr>
      </p:pic>
    </p:spTree>
    <p:extLst>
      <p:ext uri="{BB962C8B-B14F-4D97-AF65-F5344CB8AC3E}">
        <p14:creationId xmlns:p14="http://schemas.microsoft.com/office/powerpoint/2010/main" val="4165504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Sample Data &amp; Process Flow</a:t>
            </a:r>
            <a:endParaRPr lang="en-US" dirty="0"/>
          </a:p>
        </p:txBody>
      </p:sp>
      <p:sp>
        <p:nvSpPr>
          <p:cNvPr id="3" name="Content Placeholder 2"/>
          <p:cNvSpPr>
            <a:spLocks noGrp="1"/>
          </p:cNvSpPr>
          <p:nvPr>
            <p:ph idx="1"/>
          </p:nvPr>
        </p:nvSpPr>
        <p:spPr/>
        <p:txBody>
          <a:bodyPr/>
          <a:lstStyle/>
          <a:p>
            <a:pPr algn="just"/>
            <a:r>
              <a:rPr lang="it-IT" dirty="0"/>
              <a:t>USA - </a:t>
            </a:r>
            <a:r>
              <a:rPr lang="it-IT" dirty="0" smtClean="0"/>
              <a:t> 200</a:t>
            </a:r>
            <a:endParaRPr lang="it-IT" dirty="0"/>
          </a:p>
          <a:p>
            <a:pPr algn="just"/>
            <a:r>
              <a:rPr lang="it-IT" dirty="0"/>
              <a:t>China - </a:t>
            </a:r>
            <a:r>
              <a:rPr lang="it-IT" dirty="0" smtClean="0"/>
              <a:t>200</a:t>
            </a:r>
            <a:endParaRPr lang="it-IT" dirty="0"/>
          </a:p>
          <a:p>
            <a:pPr algn="just"/>
            <a:r>
              <a:rPr lang="it-IT" dirty="0"/>
              <a:t>Russia - </a:t>
            </a:r>
            <a:r>
              <a:rPr lang="it-IT" dirty="0" smtClean="0"/>
              <a:t>200</a:t>
            </a:r>
            <a:endParaRPr lang="it-IT" dirty="0"/>
          </a:p>
          <a:p>
            <a:pPr algn="just"/>
            <a:r>
              <a:rPr lang="it-IT" dirty="0"/>
              <a:t>Bangladesh - </a:t>
            </a:r>
            <a:r>
              <a:rPr lang="it-IT" dirty="0" smtClean="0"/>
              <a:t>200</a:t>
            </a:r>
            <a:endParaRPr lang="it-IT" dirty="0"/>
          </a:p>
          <a:p>
            <a:pPr algn="just"/>
            <a:r>
              <a:rPr lang="it-IT" dirty="0"/>
              <a:t>Pakistan </a:t>
            </a:r>
            <a:r>
              <a:rPr lang="it-IT" dirty="0" smtClean="0"/>
              <a:t>– 200</a:t>
            </a:r>
          </a:p>
          <a:p>
            <a:pPr algn="just"/>
            <a:r>
              <a:rPr lang="it-IT" dirty="0" smtClean="0"/>
              <a:t>Articles from the Newspaper – THE HINDU</a:t>
            </a:r>
          </a:p>
          <a:p>
            <a:endParaRPr lang="it-IT" dirty="0"/>
          </a:p>
          <a:p>
            <a:endParaRPr lang="it-IT"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5056529" y="2438399"/>
            <a:ext cx="6007652" cy="1482970"/>
          </a:xfrm>
          <a:prstGeom prst="rect">
            <a:avLst/>
          </a:prstGeom>
        </p:spPr>
      </p:pic>
    </p:spTree>
    <p:extLst>
      <p:ext uri="{BB962C8B-B14F-4D97-AF65-F5344CB8AC3E}">
        <p14:creationId xmlns:p14="http://schemas.microsoft.com/office/powerpoint/2010/main" val="2929867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rot="5400000">
            <a:off x="3764292" y="-1594180"/>
            <a:ext cx="5491482" cy="10051444"/>
          </a:xfrm>
          <a:prstGeom prst="rect">
            <a:avLst/>
          </a:prstGeom>
        </p:spPr>
      </p:pic>
    </p:spTree>
    <p:extLst>
      <p:ext uri="{BB962C8B-B14F-4D97-AF65-F5344CB8AC3E}">
        <p14:creationId xmlns:p14="http://schemas.microsoft.com/office/powerpoint/2010/main" val="402706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66999"/>
            <a:ext cx="10018713" cy="1752599"/>
          </a:xfrm>
        </p:spPr>
        <p:txBody>
          <a:bodyPr>
            <a:normAutofit/>
          </a:bodyPr>
          <a:lstStyle/>
          <a:p>
            <a:r>
              <a:rPr lang="en-US" sz="6000" b="1" dirty="0" smtClean="0"/>
              <a:t>FINDINGS</a:t>
            </a:r>
            <a:endParaRPr lang="en-US" sz="6000" b="1" dirty="0"/>
          </a:p>
        </p:txBody>
      </p:sp>
    </p:spTree>
    <p:extLst>
      <p:ext uri="{BB962C8B-B14F-4D97-AF65-F5344CB8AC3E}">
        <p14:creationId xmlns:p14="http://schemas.microsoft.com/office/powerpoint/2010/main" val="1090801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54</TotalTime>
  <Words>564</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Times New Roman</vt:lpstr>
      <vt:lpstr>Parallax</vt:lpstr>
      <vt:lpstr>Sentiment Analysis of Big Data from Internet News</vt:lpstr>
      <vt:lpstr>Data holds hidden Information</vt:lpstr>
      <vt:lpstr>BIG DATA</vt:lpstr>
      <vt:lpstr>Objective of the Study</vt:lpstr>
      <vt:lpstr>Sentiment Analysis</vt:lpstr>
      <vt:lpstr>Python and NLTK</vt:lpstr>
      <vt:lpstr>Research - Sample Data &amp; Process Flow</vt:lpstr>
      <vt:lpstr>PowerPoint Presentation</vt:lpstr>
      <vt:lpstr>FINDINGS</vt:lpstr>
      <vt:lpstr>Final Compiled Data </vt:lpstr>
      <vt:lpstr>Observation 1: Although equal number of articles were compared for each county (200 countries, length of articles about Bangladesh appear to significantly shorter than others. China sees the longest articles of all the countries.) </vt:lpstr>
      <vt:lpstr>Observation 2: Our neighboring countries, Bangladesh and Pakistan have much lower positive sentiment score than others. Also surprising is that Russia has the highest positive content density of all.</vt:lpstr>
      <vt:lpstr>Observation 3: Russia has the least negative content density of all, while surprisingly US tops in absolute terms. Our neighboring countries Pakistan and Bangladesh have a lot of negative content in their articles, especially Bangladesh. </vt:lpstr>
      <vt:lpstr>Observation 4: Overall sentiment of all the five countries is positive. However, Bangladesh and Pakistan lag considerably behind other three countries. Also, that China and Russia edge past USA, China having the highest Overall Sentiment Score.</vt:lpstr>
      <vt:lpstr>Observation 5: Articles containing highest sentimental words are mostly from Op-ed section. </vt:lpstr>
      <vt:lpstr>Limitations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Suvdeep</dc:creator>
  <cp:lastModifiedBy>Suvdeep</cp:lastModifiedBy>
  <cp:revision>9</cp:revision>
  <dcterms:created xsi:type="dcterms:W3CDTF">2014-04-15T12:10:10Z</dcterms:created>
  <dcterms:modified xsi:type="dcterms:W3CDTF">2014-04-15T16:34:18Z</dcterms:modified>
</cp:coreProperties>
</file>