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2" r:id="rId3"/>
    <p:sldId id="257" r:id="rId4"/>
    <p:sldId id="266" r:id="rId5"/>
    <p:sldId id="280" r:id="rId6"/>
    <p:sldId id="281" r:id="rId7"/>
    <p:sldId id="258" r:id="rId8"/>
    <p:sldId id="259" r:id="rId9"/>
    <p:sldId id="261" r:id="rId10"/>
    <p:sldId id="260" r:id="rId11"/>
    <p:sldId id="262" r:id="rId12"/>
    <p:sldId id="263" r:id="rId13"/>
    <p:sldId id="273" r:id="rId14"/>
    <p:sldId id="274" r:id="rId15"/>
    <p:sldId id="275" r:id="rId16"/>
    <p:sldId id="265" r:id="rId17"/>
    <p:sldId id="276" r:id="rId18"/>
    <p:sldId id="285" r:id="rId19"/>
    <p:sldId id="284" r:id="rId20"/>
    <p:sldId id="269" r:id="rId21"/>
    <p:sldId id="282" r:id="rId22"/>
    <p:sldId id="283" r:id="rId23"/>
    <p:sldId id="277" r:id="rId24"/>
    <p:sldId id="278" r:id="rId25"/>
    <p:sldId id="279" r:id="rId26"/>
    <p:sldId id="27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77" d="100"/>
          <a:sy n="77" d="100"/>
        </p:scale>
        <p:origin x="30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3215C-DDFB-45C0-DE56-BCE12BA27C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F4BB2D-8747-E71C-DFEB-45933E636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187D4-AA7D-70A7-116D-24F1F1822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72CC-6FCC-4000-9B25-0B4696CC6870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1851C-7C61-A261-ECA8-29377D0DE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63AA8-86D6-66A5-B84E-F8BAAAA2F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86F7-04DB-499F-9384-478EA96A1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39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BFA2-CF9D-A152-0E06-5BCE13CD9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77700-4C97-2CE1-B92A-12861111B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87DC3-EE15-E5D2-E356-BE2ECE736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72CC-6FCC-4000-9B25-0B4696CC6870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DF554-E4BF-D9CE-3A52-2186D9C5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6744C-7850-7153-F113-C016F2D7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86F7-04DB-499F-9384-478EA96A1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394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02B8F8-AFC2-CF9D-D21D-4CC777630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2E2BB-799A-EF5A-757F-9AB9D9497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CC133-639D-E083-F2EA-44ABDA4C0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72CC-6FCC-4000-9B25-0B4696CC6870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8A9FE-F105-9DE1-C5C9-0C0C6742C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A567F-F24B-855C-2C1A-856CDA40D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86F7-04DB-499F-9384-478EA96A1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84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1A79-72EA-CAFF-ECD4-BB8FAC5B1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DC6B-B7B5-08DE-9309-9D2401002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88608-0B85-1E92-FB60-72F6757D4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72CC-6FCC-4000-9B25-0B4696CC6870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A44E8-5E95-9CC3-FF37-3D3CE4B89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95FAE-5949-F44D-1D36-20EDCF26C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86F7-04DB-499F-9384-478EA96A1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53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A0123-3BDD-7331-3CAD-315E84576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684C1-D0A6-E5D4-D86D-2C146699A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CE45B-6415-D544-4091-EC9999927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72CC-6FCC-4000-9B25-0B4696CC6870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A3137-F750-A75D-F9DA-B24D233B9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A5AA4-2947-3DA6-5443-AB9159C19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86F7-04DB-499F-9384-478EA96A1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980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3C220-C2B5-EEAC-A144-0800C9D4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AAB55-AB78-84E8-3653-5BEB1890A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B33F5-F93B-4072-7FFB-0C84F636C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BBE06-5EB7-6DDF-060C-11218AB1C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72CC-6FCC-4000-9B25-0B4696CC6870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D5A8A-6558-C2F7-4953-F896ECC37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E66E0-2C19-3772-957D-81068E9BA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86F7-04DB-499F-9384-478EA96A1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36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10A12-15A6-7022-F2C7-D1F413B6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4D0C6-E69A-8A78-336C-8B96A4D1F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1687D-9D76-0B24-DBDA-57AFAB4DFE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3719FB-2A30-2734-443C-36CC9C42B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CFEAAE-BA58-CB6E-5658-2A54D4469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059A44-C23D-213B-71AC-9C814992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72CC-6FCC-4000-9B25-0B4696CC6870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ED10A7-16B5-A351-70CD-91CD4D47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4E8675-48D0-30AA-0A59-19041797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86F7-04DB-499F-9384-478EA96A1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38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A9CD5-B462-0E60-A997-B2479E2AA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AA2B8-917A-D99C-1069-98913353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72CC-6FCC-4000-9B25-0B4696CC6870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266C8-4F4E-B222-4670-6666CD40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91DBC1-A3EB-7198-50DC-75F0D6655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86F7-04DB-499F-9384-478EA96A1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51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CC0DB5-1D9E-8EF3-86CA-5289897E3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72CC-6FCC-4000-9B25-0B4696CC6870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0229D3-90FA-FC4E-D9A2-87B4D39A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E3198-7C03-701A-6EB0-26656BC5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86F7-04DB-499F-9384-478EA96A1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264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06308-8260-946D-93FF-CFFCDE909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4831B-C127-1D9E-118C-63DFB4D3C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C3FF5-80BF-9F92-DF22-5BC687F26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41C99-FDD2-CA4D-A753-DC9F2D06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72CC-6FCC-4000-9B25-0B4696CC6870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C98EE-715F-2CC1-042B-70AAB588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78D9F-C229-7647-F915-EA0A7B36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86F7-04DB-499F-9384-478EA96A1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46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441E4-9D00-EAC5-6D7F-1EB4B45E2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74549E-3521-4E82-03DC-0C4615C0B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83D50-EDEC-E738-859B-E3FED2B1C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2FA51-98DB-1928-64E4-DBC0ADB7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72CC-6FCC-4000-9B25-0B4696CC6870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E1657-06FA-3C29-2B87-7109AB63A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709BF-7E7C-9B52-373C-A1D12813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186F7-04DB-499F-9384-478EA96A1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33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5A09D1-A37F-E7D4-676F-47BFD1BCA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403C3-A521-E425-C37E-0E6A747F8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8A80C-5070-F7A3-005F-7B729FEB4D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F672CC-6FCC-4000-9B25-0B4696CC6870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E9238-20B3-A574-DB87-7B10A7AE4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97920-EB82-170F-73EB-269A93AAD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9186F7-04DB-499F-9384-478EA96A15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846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ubuntu.com/downloa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B510C1-3543-CB50-8AED-D2C9BF4C0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MediaWiki Deployment &amp; Backup on LAMP Stack</a:t>
            </a:r>
            <a:endParaRPr lang="en-IN" sz="48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65A8D-1F7C-75AB-3EE8-E9405EDCF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7600" y="5086542"/>
            <a:ext cx="3889033" cy="1242540"/>
          </a:xfrm>
        </p:spPr>
        <p:txBody>
          <a:bodyPr anchor="ctr"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SUVETHA MANIKANDAN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08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1106C-6583-4B38-7B7D-FF9DADAA0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9463" y="294538"/>
            <a:ext cx="10378088" cy="105212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3:Installation of Apache</a:t>
            </a:r>
            <a:endParaRPr lang="en-IN" sz="4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8DDD5-AA7F-91CC-A4FE-4D7EDB287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462" y="1622745"/>
            <a:ext cx="10378087" cy="439567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is a web server which is responsible for hosting websites. In LAMP stack it is used to handle all incoming HTTP requests and sends back the correct HTML or PHP content.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install Apache web server on Linux system we use the package manager, run the below mentioned commands.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IN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I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apt install apache2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installation, start the service and enable it to run automatically at boot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 </a:t>
            </a:r>
            <a:r>
              <a:rPr lang="en-IN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I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systemctl</a:t>
            </a:r>
            <a:r>
              <a:rPr lang="en-I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start apache2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 </a:t>
            </a:r>
            <a:r>
              <a:rPr lang="en-IN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I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systemctl</a:t>
            </a:r>
            <a:r>
              <a:rPr lang="en-I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enable apache2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587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F93376-7CDE-A9C5-05C6-0D8043AA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5" y="294538"/>
            <a:ext cx="10644095" cy="100224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4:Installation of MySQL</a:t>
            </a:r>
            <a:endParaRPr lang="en-IN" sz="4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A51F2-3777-CF8B-1BC1-BFE7E758D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0284" y="1705497"/>
            <a:ext cx="10515600" cy="5152503"/>
          </a:xfrm>
        </p:spPr>
        <p:txBody>
          <a:bodyPr anchor="ctr">
            <a:normAutofit lnSpcReduction="10000"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is a Database which is used to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store,manage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retrieve data for our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Mediawiki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site 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our Apache Web server is installed and running ,the next step is to install a DB (database)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system,that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MySQL.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install MySQL open terminal and run the following commands.</a:t>
            </a:r>
          </a:p>
          <a:p>
            <a:pPr marL="2743200" lvl="6" indent="0" algn="just">
              <a:buNone/>
            </a:pP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Sudo apt install 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-server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installation, start the service and enable it to run automatically at boot:</a:t>
            </a:r>
          </a:p>
          <a:p>
            <a:pPr marL="457200" lvl="1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 </a:t>
            </a:r>
            <a:r>
              <a:rPr lang="en-IN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I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systemctl</a:t>
            </a:r>
            <a:r>
              <a:rPr lang="en-I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start 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IN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I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 </a:t>
            </a:r>
            <a:r>
              <a:rPr lang="en-IN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I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systemctl</a:t>
            </a:r>
            <a:r>
              <a:rPr lang="en-I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enable 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IN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installation , it is recommended to secure our MySQL server using the below command</a:t>
            </a:r>
          </a:p>
          <a:p>
            <a:pPr marL="2743200" lvl="6" indent="0" algn="just">
              <a:buNone/>
            </a:pP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mysql_secure_installation</a:t>
            </a:r>
            <a:endParaRPr lang="en-IN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above command will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helps us with some security steps like: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 Root Password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test users ad databases.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access permissions. </a:t>
            </a:r>
          </a:p>
          <a:p>
            <a:pPr marL="914400" lvl="2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584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BB4170-D4FB-571E-5381-6050831A3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1" y="294538"/>
            <a:ext cx="10170269" cy="1118626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5:Installation of PHP</a:t>
            </a:r>
            <a:endParaRPr lang="en-IN" sz="48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8C7D9-B51D-35B0-7208-23DBBCAB4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590741"/>
            <a:ext cx="9998350" cy="4843310"/>
          </a:xfrm>
        </p:spPr>
        <p:txBody>
          <a:bodyPr anchor="ctr"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final step in setting up the LAMP stack to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Mediawiki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site.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is a Programming Language used for scripting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purpose.It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processour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website content and interact with the database.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install PHP open terminal ad run the below command.</a:t>
            </a:r>
          </a:p>
          <a:p>
            <a:pPr marL="2743200" lvl="6" indent="0" algn="just">
              <a:buNone/>
            </a:pP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IN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I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apt install </a:t>
            </a:r>
            <a:r>
              <a:rPr lang="en-IN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I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installing PHP, restart the Apache web server to activate the PHP module, to restart the web server .</a:t>
            </a:r>
          </a:p>
          <a:p>
            <a:pPr marL="1371600" lvl="3" indent="0" algn="just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 </a:t>
            </a:r>
            <a:r>
              <a:rPr lang="en-IN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I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systemctl</a:t>
            </a:r>
            <a:r>
              <a:rPr lang="en-I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restart apache2</a:t>
            </a: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9610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3F6189-7A83-9292-0342-79237BD56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269" y="294538"/>
            <a:ext cx="10569281" cy="105212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6:Download and Configure </a:t>
            </a:r>
            <a:r>
              <a:rPr lang="en-US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MediaWiki</a:t>
            </a:r>
            <a:endParaRPr lang="en-IN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869FA-5AF9-50B9-7661-DDDB51A80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476139"/>
            <a:ext cx="9724031" cy="368335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temporary folder to safely download files.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 </a:t>
            </a:r>
            <a:r>
              <a:rPr lang="en-I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 /</a:t>
            </a:r>
            <a:r>
              <a:rPr lang="en-IN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tmp</a:t>
            </a:r>
            <a:endParaRPr lang="en-IN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MediaWiki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archive from the official website.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wget</a:t>
            </a:r>
            <a:r>
              <a:rPr lang="en-I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https://releases.wikimedia.org/mediawiki/1.41/mediawiki-1.41.1.tar.gz 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the downloaded compressed archive.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 </a:t>
            </a:r>
            <a:r>
              <a:rPr lang="en-I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 -</a:t>
            </a:r>
            <a:r>
              <a:rPr lang="en-IN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xvzf</a:t>
            </a:r>
            <a:r>
              <a:rPr lang="en-I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mediawiki-1.41.1.tar.gz 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extracted files to Apache’s web directory.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 </a:t>
            </a:r>
            <a:r>
              <a:rPr lang="en-IN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I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mv mediawiki-1.41.1 /var/www/html/</a:t>
            </a:r>
            <a:r>
              <a:rPr lang="en-IN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mediawiki</a:t>
            </a:r>
            <a:r>
              <a:rPr lang="en-I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Apache as the owner so it can access and modify files.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 </a:t>
            </a:r>
            <a:r>
              <a:rPr lang="en-IN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I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chown</a:t>
            </a:r>
            <a:r>
              <a:rPr lang="en-I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-R </a:t>
            </a:r>
            <a:r>
              <a:rPr lang="en-IN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www-data:www-data</a:t>
            </a:r>
            <a:r>
              <a:rPr lang="en-I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/var/www/html/</a:t>
            </a:r>
            <a:r>
              <a:rPr lang="en-IN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mediawiki</a:t>
            </a:r>
            <a:r>
              <a:rPr lang="en-I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Restart Apache server to apply changes and load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MediaWiki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 </a:t>
            </a:r>
            <a:r>
              <a:rPr lang="en-IN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I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systemctl</a:t>
            </a:r>
            <a:r>
              <a:rPr lang="en-I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restart apache2  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482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8DE99-62BC-3FA4-C2AF-D61018CB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85" y="294538"/>
            <a:ext cx="10427965" cy="1035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7:Setup MySQL DB for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MediaWiki</a:t>
            </a:r>
            <a:endParaRPr lang="en-IN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5D996-FC00-0557-B76C-D793DB325E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185" y="1891970"/>
            <a:ext cx="11371811" cy="4305759"/>
          </a:xfrm>
        </p:spPr>
        <p:txBody>
          <a:bodyPr anchor="ctr">
            <a:normAutofit lnSpcReduction="10000"/>
          </a:bodyPr>
          <a:lstStyle/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MySQL command-line as root (you’ll enter your password).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$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-u root –p</a:t>
            </a:r>
            <a:endParaRPr lang="en-IN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database named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wikidb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for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MediaWiki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$ CREATE DATABASE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wikidb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MySQL user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wikiuser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with a secure password.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$ CREATE USER '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wikiuser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'@'localhost' IDENTIFIED BY '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strongpassword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full access to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wikiuser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on the 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wikidb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database.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$ GRANT ALL PRIVILEGES ON wikidb.* TO '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wikiuser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'@'localhost’;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changes and exit the MySQL console.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$ FLUSH PRIVILEGES; EXIT;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329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911D0-CCE2-3B30-0435-8F9CD4EF7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527" y="294539"/>
            <a:ext cx="10270023" cy="10105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8:Complete Web Installer</a:t>
            </a:r>
            <a:endParaRPr lang="en-I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6D4BE-6E08-7B01-AD7A-92C789BCE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Access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MediaWiki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setup wizard from your web browser using the VM’s IP address.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Open browser →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http://&lt;vm-ip&gt;/mediawiki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Fill in database details, create admin account, and finish setup. 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At the end, download the configuration file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LocalSettings.php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Follow setup and download 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LocalSettings.php</a:t>
            </a:r>
            <a:endParaRPr lang="en-US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the downloaded file to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MediaWiki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folder so it can load settings properly.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Place it inside 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/var/www/html/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mediawiki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260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DD3B45-E522-D564-7D5A-C9254C687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525" y="294538"/>
            <a:ext cx="10403026" cy="11269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Backup mechanism for the </a:t>
            </a:r>
            <a:r>
              <a:rPr lang="en-US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MediaWiki</a:t>
            </a:r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 </a:t>
            </a:r>
            <a:endParaRPr lang="en-I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90FF0-8646-C85C-01D3-09CAE9E84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617" y="1885279"/>
            <a:ext cx="9895951" cy="4410814"/>
          </a:xfrm>
        </p:spPr>
        <p:txBody>
          <a:bodyPr anchor="ctr">
            <a:normAutofit fontScale="92500"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protect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MediaWiki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site from data loss or disaster, we design a daily backup system that captures both the database content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MediaWiki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files.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ensures that the entire site  from wiki pages and user accounts can be fully restored at any time.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Database Backup</a:t>
            </a:r>
          </a:p>
          <a:p>
            <a:pPr marL="457200" lvl="1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This includes all content stored within the wiki: pages, user information, edit histories, settings, and more.</a:t>
            </a:r>
          </a:p>
          <a:p>
            <a:pPr algn="just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MediaWiki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Backup</a:t>
            </a:r>
          </a:p>
          <a:p>
            <a:pPr marL="457200" lvl="1"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These are the core PHP files, uploaded images, extensions, themes, and configurations that define how the site looks and behaves.</a:t>
            </a:r>
          </a:p>
          <a:p>
            <a:pPr marL="0" indent="0" algn="just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918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B827FB-DFFD-D633-1B14-13E958ECA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Backup Mechanism 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93CCD0-14C8-2476-3B57-F5132AA8E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098686"/>
            <a:ext cx="11327549" cy="418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74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739C4-193B-4091-F5B8-FC1F13D62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MediaWiki Backup –What &amp; How to Back Up</a:t>
            </a:r>
            <a:endParaRPr lang="en-IN" sz="40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82D0D-1CEA-3D96-A63E-98126FCB2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743" y="1622745"/>
            <a:ext cx="10929253" cy="542031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MySQL Database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wikidb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wiki pages, users, revisions, settings.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MediaWiki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files, images,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LocalSettings.php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Location: /var/www/html/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mediawiki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Backup Strategy: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a shell script (backup.sh)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Backup database using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mysqldump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Backup files using tar compression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838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A3E68C-7569-F564-C5C7-B36A9FDB0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MediaWiki</a:t>
            </a:r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Backup –Script, Cron &amp; Restore</a:t>
            </a:r>
            <a:endParaRPr lang="en-IN" sz="4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ECCC0-A919-B7A4-1C1E-E2F5BC632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91970"/>
            <a:ext cx="10123715" cy="4966029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Shell Script (backup.sh):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#!/bin/bash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DATE=$(date +%F)</a:t>
            </a:r>
          </a:p>
          <a:p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mysqldump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-u root -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pYourPassword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wikidb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/backups/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_$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DATE.sql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 -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czf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/backups/mediawiki_$DATE.tar.gz /var/www/html/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mediawiki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Daily Backup: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crontab: crontab -e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line: 0 2 * * * /home/user/backup.sh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Restore Procedure: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-u root -p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wikidb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db_backup.sql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Files: tar -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xvzf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mediawiki_backup.tar.gz -C /var/www/html/</a:t>
            </a:r>
          </a:p>
          <a:p>
            <a:endParaRPr lang="en-US" sz="1400" dirty="0"/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61817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369FB-DF37-730C-A056-A6F56492C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BD54C-DC86-DE57-02E8-652C44FD7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276" y="1590740"/>
            <a:ext cx="10303273" cy="4743557"/>
          </a:xfrm>
        </p:spPr>
        <p:txBody>
          <a:bodyPr anchor="ctr">
            <a:normAutofit/>
          </a:bodyPr>
          <a:lstStyle/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Wiki websites play a crucial role in knowledge sharing and collaborative documentation. The example is Wikipedia, powered by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MediaWiki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 open-source PHP-based platform. </a:t>
            </a:r>
          </a:p>
          <a:p>
            <a:pPr algn="just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deploy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MediaWiki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a LAMP (Linux, Apache, MySQL, PHP) stack inside a virtual machine and design a backup mechanism to safeguard against data loss.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754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845D74-F0D6-886E-B84B-FC4001D8A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11" y="294539"/>
            <a:ext cx="10411339" cy="101056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the Backup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39771-2ACB-D7D4-3BC3-75F3354A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681" y="947651"/>
            <a:ext cx="9895950" cy="5053904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day at a fixed time, a scheduled task automatically creates a copy of the database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MediaWiki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backups are compressed to save space and are saved in a dedicated backup folder on the server.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log file is updated with the backup status and timestamp for monitoring.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074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014B8-3D4C-A72B-D4FD-1842F18DC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TroubleShooting</a:t>
            </a:r>
            <a:endParaRPr lang="en-I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269E1-0653-37E3-3218-51710266B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5" y="1840324"/>
            <a:ext cx="10940142" cy="5148943"/>
          </a:xfrm>
        </p:spPr>
        <p:txBody>
          <a:bodyPr anchor="ctr">
            <a:noAutofit/>
          </a:bodyPr>
          <a:lstStyle/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Apache Not Running or Refusing Connection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Cause: Apache service may not be started.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Fix: Run </a:t>
            </a:r>
            <a:r>
              <a:rPr lang="en-I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IN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I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systemctl</a:t>
            </a:r>
            <a:r>
              <a:rPr lang="en-I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start apache2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Check with: </a:t>
            </a:r>
            <a:r>
              <a:rPr lang="en-I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IN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I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systemctl</a:t>
            </a:r>
            <a:r>
              <a:rPr lang="en-I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status apache2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MediaWiki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 Not Loading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Cause: Incorrect folder permissions.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Fix: Run </a:t>
            </a:r>
            <a:r>
              <a:rPr lang="en-I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IN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I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chown</a:t>
            </a:r>
            <a:r>
              <a:rPr lang="en-I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-R </a:t>
            </a:r>
            <a:r>
              <a:rPr lang="en-IN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www-data:www-data</a:t>
            </a:r>
            <a:r>
              <a:rPr lang="en-I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/var/www/html/</a:t>
            </a:r>
            <a:r>
              <a:rPr lang="en-IN" sz="2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mediawiki</a:t>
            </a:r>
            <a:endParaRPr lang="en-IN" sz="2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PHP Not Interpreting Pages (Download Prompt Appears)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Cause: PHP module missing or not enabled.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Fix: Install PHP and restart Apache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Database Connection Error During Setup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Cause: Wrong DB credentials or DB not created.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Fix: Double-check credentials and confirm DB with </a:t>
            </a:r>
            <a:r>
              <a:rPr lang="en-IN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$SHOW DATABASES;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299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B1830-9242-8743-191E-2CF59D168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Handle Errors and Debug</a:t>
            </a:r>
            <a:endParaRPr lang="en-IN" sz="40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D6D0F-8118-CF89-4DD1-DB0048197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6772" y="163286"/>
            <a:ext cx="6027435" cy="743494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View Apache Error Logs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Logs: /var/log/apache2/error.log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Use: </a:t>
            </a:r>
            <a:r>
              <a:rPr lang="en-I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IN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I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tail -f /var/log/apache2/error.log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PHP Errors Displaying on Page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Enable error reporting in php.ini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Restart Apache after changes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Blank Page in Browser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Missing PHP extensions.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Fix: </a:t>
            </a:r>
            <a:r>
              <a:rPr lang="en-I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IN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I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apt install </a:t>
            </a:r>
            <a:r>
              <a:rPr lang="en-IN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php-mysql</a:t>
            </a:r>
            <a:r>
              <a:rPr lang="en-I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n-I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-xml </a:t>
            </a:r>
            <a:r>
              <a:rPr lang="en-IN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php-mbstring</a:t>
            </a:r>
            <a:r>
              <a:rPr lang="en-I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php-intl</a:t>
            </a:r>
            <a:r>
              <a:rPr lang="en-I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php-gd</a:t>
            </a:r>
            <a:endParaRPr lang="en-IN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Database Not Saving Changes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MySQL might not be running.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Fix: </a:t>
            </a:r>
            <a:r>
              <a:rPr lang="en-I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IN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I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systemctl</a:t>
            </a:r>
            <a:r>
              <a:rPr lang="en-IN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start </a:t>
            </a:r>
            <a:r>
              <a:rPr lang="en-IN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lang="en-IN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Tip: Test Apache, PHP, MySQL individually before running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MediaWiki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904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8EE319-1FA9-F452-AEC8-EC7F8C4F4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and Testing</a:t>
            </a:r>
            <a:endParaRPr lang="en-I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3B2C5-1796-A3A5-BF7E-6D0BD67A8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Verified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MediaWiki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setup by creating test pages and users.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 manual backup script and confirmed SQL dump and tar files are generated successfully.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868827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E666B-5927-C110-D91F-336A4739F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34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Linux VM Fails – Alternative Windows Setup (WAMP)</a:t>
            </a:r>
            <a:endParaRPr lang="en-IN" sz="3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BA65B-3994-E796-CDD0-9A100B7A7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50" y="1251856"/>
            <a:ext cx="10808199" cy="5606143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WAMP Server from </a:t>
            </a:r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https://www.wampserver.com/</a:t>
            </a:r>
            <a:endParaRPr lang="en-IN" sz="3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MediaWiki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 inside </a:t>
            </a:r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C:\wamp64\www\mediawiki\</a:t>
            </a:r>
            <a:endParaRPr lang="en-IN" sz="3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Apache &amp; MySQL from WAMP dashboard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 </a:t>
            </a:r>
            <a:r>
              <a:rPr lang="en-US" sz="32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http://localhost/mediawiki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follow same setup steps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Task Scheduler to run </a:t>
            </a:r>
            <a:r>
              <a:rPr lang="en-US" sz="32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mysqldump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zip daily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056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8324C9-A741-6948-1A7D-C9C0C8C08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B2BBA-1499-AB5B-5C36-B8EE1FCF6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840" y="1795548"/>
            <a:ext cx="10565475" cy="4563687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This document demonstrates the complete deployment and protection lifecycle of 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MediaWiki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site using open-source technologies. From provisioning a LAMP server on a VM, installing dependencies, setting up the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MediaWiki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engine, to creating a daily backup strategy every step is covered to ensure functionality and recoverability. This modular, secure setup serves as a baseline for collaborative enterprise wiki systems.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197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F4B566-44BF-F7B0-06D1-A289563E0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77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2CA1F-F621-575D-D8C9-7A89AA7F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965" y="294538"/>
            <a:ext cx="10311586" cy="109368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Involved</a:t>
            </a:r>
            <a:endParaRPr lang="en-IN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5A52C-DAA0-69A2-3B7B-1D588DAC1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084" y="1828115"/>
            <a:ext cx="10929255" cy="5161152"/>
          </a:xfrm>
        </p:spPr>
        <p:txBody>
          <a:bodyPr anchor="ctr">
            <a:normAutofit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setup a working website on a VM running LAMP(Linux ,Apache, MySQL ,PHP) stack , need to start with the required installation process,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1.Installation of Virtual Machine(VM ware, VirtualBox, etc...)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Installation of Linux Operating System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3.Installation of Apache Server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4.Installation of MySQL Database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5.Installation of PHP programming Language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6.</a:t>
            </a: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and Configure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MediaWiki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7.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 MySQL DB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MediaWiki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8.</a:t>
            </a:r>
            <a:r>
              <a:rPr lang="en-US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Web Installer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sure that the server is secured by setting up the firewall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402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3CA09-59CB-A462-8E57-33DA97451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</a:t>
            </a:r>
            <a:r>
              <a:rPr lang="en-IN" sz="48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en-IN" sz="4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F2CF2-BBB7-48B9-3EB7-E8AF9BBC1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5227" y="655975"/>
            <a:ext cx="5408980" cy="5546047"/>
          </a:xfrm>
        </p:spPr>
        <p:txBody>
          <a:bodyPr anchor="ctr">
            <a:normAutofit/>
          </a:bodyPr>
          <a:lstStyle/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VM Host Software: VirtualBox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(Guest): Ubuntu (Linux)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Server: Apache2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MySQL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Scripting Language: PHP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Application: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MediaWiki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9275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A6B3-33A4-B471-832D-E29E6ADF4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A70451-5007-46F2-D7F1-8D3E1BA7D9AE}"/>
              </a:ext>
            </a:extLst>
          </p:cNvPr>
          <p:cNvSpPr/>
          <p:nvPr/>
        </p:nvSpPr>
        <p:spPr>
          <a:xfrm>
            <a:off x="4221480" y="1479665"/>
            <a:ext cx="2219499" cy="7980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End User       </a:t>
            </a:r>
            <a:br>
              <a:rPr lang="en-US" dirty="0"/>
            </a:br>
            <a:r>
              <a:rPr lang="en-US" dirty="0"/>
              <a:t>  (Web Browser) 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54F5B2-2AD3-274B-6F28-6D13D2D6F01E}"/>
              </a:ext>
            </a:extLst>
          </p:cNvPr>
          <p:cNvSpPr/>
          <p:nvPr/>
        </p:nvSpPr>
        <p:spPr>
          <a:xfrm>
            <a:off x="2632364" y="3997542"/>
            <a:ext cx="2535382" cy="864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PHP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ProcessesWiki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Code(</a:t>
            </a:r>
            <a:r>
              <a:rPr lang="en-US" dirty="0" err="1">
                <a:solidFill>
                  <a:schemeClr val="tx1"/>
                </a:solidFill>
              </a:rPr>
              <a:t>MediaWiki</a:t>
            </a:r>
            <a:r>
              <a:rPr lang="en-US" dirty="0">
                <a:solidFill>
                  <a:schemeClr val="tx1"/>
                </a:solidFill>
              </a:rPr>
              <a:t>)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B25C1C-0825-F6AC-543C-B46812EB2B2B}"/>
              </a:ext>
            </a:extLst>
          </p:cNvPr>
          <p:cNvSpPr/>
          <p:nvPr/>
        </p:nvSpPr>
        <p:spPr>
          <a:xfrm>
            <a:off x="5846618" y="3997542"/>
            <a:ext cx="2535382" cy="8645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  <a:p>
            <a:pPr algn="ctr"/>
            <a:r>
              <a:rPr lang="en-US" dirty="0"/>
              <a:t>Stores Page Content</a:t>
            </a:r>
          </a:p>
          <a:p>
            <a:pPr algn="ctr"/>
            <a:r>
              <a:rPr lang="en-US" dirty="0"/>
              <a:t>User </a:t>
            </a:r>
            <a:r>
              <a:rPr lang="en-US" dirty="0" err="1"/>
              <a:t>Accounts,Logs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A27B30-60EE-59C7-9FFB-6F4994578BBD}"/>
              </a:ext>
            </a:extLst>
          </p:cNvPr>
          <p:cNvSpPr/>
          <p:nvPr/>
        </p:nvSpPr>
        <p:spPr>
          <a:xfrm>
            <a:off x="4221479" y="2796035"/>
            <a:ext cx="2219500" cy="7980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Apache Server    </a:t>
            </a:r>
            <a:br>
              <a:rPr lang="en-US" dirty="0"/>
            </a:br>
            <a:r>
              <a:rPr lang="en-US" dirty="0"/>
              <a:t>   (Handles HTTP Req) 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012937-B10E-ED88-E19D-446D6FCFC394}"/>
              </a:ext>
            </a:extLst>
          </p:cNvPr>
          <p:cNvSpPr/>
          <p:nvPr/>
        </p:nvSpPr>
        <p:spPr>
          <a:xfrm>
            <a:off x="4221480" y="5464493"/>
            <a:ext cx="2219500" cy="79802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MediaWiki</a:t>
            </a:r>
            <a:r>
              <a:rPr lang="en-US" dirty="0"/>
              <a:t> Data   </a:t>
            </a:r>
            <a:br>
              <a:rPr lang="en-US" dirty="0"/>
            </a:br>
            <a:r>
              <a:rPr lang="en-US" dirty="0"/>
              <a:t>  (/var/www/html) 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486E51-584B-5236-B0BE-EFCB11FB0CFA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5331229" y="2277687"/>
            <a:ext cx="1" cy="518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2F61C8-E564-4C22-2F90-EE838078DDFA}"/>
              </a:ext>
            </a:extLst>
          </p:cNvPr>
          <p:cNvCxnSpPr>
            <a:stCxn id="8" idx="2"/>
            <a:endCxn id="5" idx="0"/>
          </p:cNvCxnSpPr>
          <p:nvPr/>
        </p:nvCxnSpPr>
        <p:spPr>
          <a:xfrm flipH="1">
            <a:off x="3900055" y="3594057"/>
            <a:ext cx="1431174" cy="403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4E3933-45BC-4417-6772-5D57552381FB}"/>
              </a:ext>
            </a:extLst>
          </p:cNvPr>
          <p:cNvCxnSpPr>
            <a:stCxn id="8" idx="2"/>
            <a:endCxn id="7" idx="0"/>
          </p:cNvCxnSpPr>
          <p:nvPr/>
        </p:nvCxnSpPr>
        <p:spPr>
          <a:xfrm>
            <a:off x="5331229" y="3594057"/>
            <a:ext cx="1783080" cy="403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DF237E-1DD5-6961-DDAD-CABB9F2FBE7D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3900055" y="4862066"/>
            <a:ext cx="1431175" cy="6024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CF5175-09CC-A37E-9CCC-5CF5B80944D0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331230" y="4862066"/>
            <a:ext cx="1783079" cy="6024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088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5ABB8-B777-EF35-EEBE-421E5C0C6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211" y="294538"/>
            <a:ext cx="10411339" cy="10022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Explanation</a:t>
            </a:r>
            <a:endParaRPr lang="en-I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692E10D-327D-ACF6-2FBE-007F5BB84A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77686" y="1622746"/>
            <a:ext cx="10482943" cy="52352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 (Web Browser)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The user accesses the wiki through a web browser by entering the server’s IP address or domain.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Apache Server (Handles HTTP Requests)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Apache receives incoming web requests and determines whether to serve static content or forward the request to PHP for dynamic processing.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PHP (Processes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MediaWiki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Code)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PHP interprets and runs 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MediaWiki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code. It handles logic like page edits, rendering articles, and managing user sessions.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(Stores Page Content, User Accounts, Logs)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MySQL is the backend database. It stores all wiki page contents, user credentials, and historical edit logs.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MediaWiki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(/var/www/html)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This is the web server’s directory where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MediaWiki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files reside, including uploaded images, configuration (e.g.,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LocalSettings.php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and the core application files.)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623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5019E4-C64F-DF0F-78EE-02645F8F2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957" y="294539"/>
            <a:ext cx="10577594" cy="100835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1:Installation of Virtual Machine</a:t>
            </a:r>
            <a:endParaRPr lang="en-IN" sz="4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4F710-3FEC-0922-1E8A-F34490C86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527" y="1597432"/>
            <a:ext cx="10098103" cy="4966030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install a Virtual Machine like (VM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ware,VirtualBox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 our host OS.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first start by selecting a Linux distribution that is needed. The types of distribution include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Ubuntu,Debian,etc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,select the required distribution.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need to go to the official website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https://ubuntu.com/download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,and download the IOS for the type of Linux distribution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ubuntu,Debian,etc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new VM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 RAM (2GB)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virtual hard disk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Attach the Linux IOS to the VM’s disk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Attach ISO → Start VM → Install Ubuntu with default options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486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63C5D-EC0D-FED5-2B9A-CBC6C4725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1" y="294538"/>
            <a:ext cx="10502779" cy="106043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2:Installation of Linux Operating System</a:t>
            </a:r>
            <a:endParaRPr lang="en-IN" sz="4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E012B-38E8-ACA7-58DB-ACB463617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219" y="1590741"/>
            <a:ext cx="9973412" cy="4410814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install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Operating system 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should first Boot the VM using the IOS and follow the below mentioned process,</a:t>
            </a:r>
          </a:p>
          <a:p>
            <a:pPr lvl="4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Host Name(2GB)</a:t>
            </a:r>
          </a:p>
          <a:p>
            <a:pPr lvl="4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user Account &amp; Password(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mediawiki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-server'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4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partition of the disk(20GB)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the installation and reboot into our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027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DEA8B-981D-7DEA-27D9-A7AD994FC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2343" y="294538"/>
            <a:ext cx="10195208" cy="106874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 a System </a:t>
            </a:r>
            <a:endParaRPr lang="en-I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7A3F1-7897-A575-044F-A218BBBF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679" y="1590740"/>
            <a:ext cx="9895951" cy="4834997"/>
          </a:xfrm>
        </p:spPr>
        <p:txBody>
          <a:bodyPr anchor="ctr"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our Linux installation is done, The next step is to update our System . system updating is to check and ensure we have a latest packages installed and up-to-date.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step is required to identify or check the system and ensure the packages are installed and up-to-date.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update the System Open Terminal and run the below mentioned commands</a:t>
            </a:r>
          </a:p>
          <a:p>
            <a:pPr marL="1371600" lvl="3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apt update</a:t>
            </a:r>
          </a:p>
          <a:p>
            <a:pPr marL="1371600" lvl="3" indent="0">
              <a:buNone/>
            </a:pP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</a:t>
            </a:r>
            <a:r>
              <a:rPr lang="en-US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apt upgrade</a:t>
            </a:r>
            <a:endParaRPr lang="en-IN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853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2158</Words>
  <Application>Microsoft Office PowerPoint</Application>
  <PresentationFormat>Widescreen</PresentationFormat>
  <Paragraphs>197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Aptos</vt:lpstr>
      <vt:lpstr>Aptos Display</vt:lpstr>
      <vt:lpstr>Arial</vt:lpstr>
      <vt:lpstr>Times New Roman</vt:lpstr>
      <vt:lpstr>Office Theme</vt:lpstr>
      <vt:lpstr>MediaWiki Deployment &amp; Backup on LAMP Stack</vt:lpstr>
      <vt:lpstr>Introduction</vt:lpstr>
      <vt:lpstr>Steps Involved</vt:lpstr>
      <vt:lpstr>Tools and Requirements</vt:lpstr>
      <vt:lpstr>System Architecture </vt:lpstr>
      <vt:lpstr>Architecture Explanation</vt:lpstr>
      <vt:lpstr>Step 1:Installation of Virtual Machine</vt:lpstr>
      <vt:lpstr>Step 2:Installation of Linux Operating System</vt:lpstr>
      <vt:lpstr>Update a System </vt:lpstr>
      <vt:lpstr>Step 3:Installation of Apache</vt:lpstr>
      <vt:lpstr>Step 4:Installation of MySQL</vt:lpstr>
      <vt:lpstr>Step 5:Installation of PHP</vt:lpstr>
      <vt:lpstr>Step 6:Download and Configure MediaWiki</vt:lpstr>
      <vt:lpstr>Step 7:Setup MySQL DB for MediaWiki</vt:lpstr>
      <vt:lpstr>Step 8:Complete Web Installer</vt:lpstr>
      <vt:lpstr>Backup mechanism for the MediaWiki server </vt:lpstr>
      <vt:lpstr>Backup Mechanism Design</vt:lpstr>
      <vt:lpstr>MediaWiki Backup –What &amp; How to Back Up</vt:lpstr>
      <vt:lpstr>MediaWiki Backup –Script, Cron &amp; Restore</vt:lpstr>
      <vt:lpstr>How the Backup Works</vt:lpstr>
      <vt:lpstr>TroubleShooting</vt:lpstr>
      <vt:lpstr>How to Handle Errors and Debug</vt:lpstr>
      <vt:lpstr>Validation and Testing</vt:lpstr>
      <vt:lpstr>If Linux VM Fails – Alternative Windows Setup (WAMP)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Suvetha Manikandan(UST,IN)</dc:creator>
  <cp:lastModifiedBy>Suvetha Manikandan(UST,IN)</cp:lastModifiedBy>
  <cp:revision>2</cp:revision>
  <dcterms:created xsi:type="dcterms:W3CDTF">2025-07-31T03:57:29Z</dcterms:created>
  <dcterms:modified xsi:type="dcterms:W3CDTF">2025-07-31T11:48:45Z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5ffddfa-74ad-4c1f-9757-a38a11902f1c_Enabled">
    <vt:lpwstr>true</vt:lpwstr>
  </property>
  <property fmtid="{D5CDD505-2E9C-101B-9397-08002B2CF9AE}" pid="3" name="MSIP_Label_15ffddfa-74ad-4c1f-9757-a38a11902f1c_SetDate">
    <vt:lpwstr>2025-07-31T11:22:35Z</vt:lpwstr>
  </property>
  <property fmtid="{D5CDD505-2E9C-101B-9397-08002B2CF9AE}" pid="4" name="MSIP_Label_15ffddfa-74ad-4c1f-9757-a38a11902f1c_Method">
    <vt:lpwstr>Standard</vt:lpwstr>
  </property>
  <property fmtid="{D5CDD505-2E9C-101B-9397-08002B2CF9AE}" pid="5" name="MSIP_Label_15ffddfa-74ad-4c1f-9757-a38a11902f1c_Name">
    <vt:lpwstr>UST Internal</vt:lpwstr>
  </property>
  <property fmtid="{D5CDD505-2E9C-101B-9397-08002B2CF9AE}" pid="6" name="MSIP_Label_15ffddfa-74ad-4c1f-9757-a38a11902f1c_SiteId">
    <vt:lpwstr>a4431f4b-c207-4733-9530-34c08a9b2b8d</vt:lpwstr>
  </property>
  <property fmtid="{D5CDD505-2E9C-101B-9397-08002B2CF9AE}" pid="7" name="MSIP_Label_15ffddfa-74ad-4c1f-9757-a38a11902f1c_ActionId">
    <vt:lpwstr>4f9093a5-5bdf-4129-8fe1-5346556579bb</vt:lpwstr>
  </property>
  <property fmtid="{D5CDD505-2E9C-101B-9397-08002B2CF9AE}" pid="8" name="MSIP_Label_15ffddfa-74ad-4c1f-9757-a38a11902f1c_ContentBits">
    <vt:lpwstr>0</vt:lpwstr>
  </property>
  <property fmtid="{D5CDD505-2E9C-101B-9397-08002B2CF9AE}" pid="9" name="MSIP_Label_15ffddfa-74ad-4c1f-9757-a38a11902f1c_Tag">
    <vt:lpwstr>10, 3, 0, 1</vt:lpwstr>
  </property>
</Properties>
</file>