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9911-52DB-4B30-A7DC-B59B85F51B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2D6B51A-CA97-43D1-A1B4-48AA81789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FAFC112-E1F3-42A8-BD21-770C85357362}"/>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5" name="Footer Placeholder 4">
            <a:extLst>
              <a:ext uri="{FF2B5EF4-FFF2-40B4-BE49-F238E27FC236}">
                <a16:creationId xmlns:a16="http://schemas.microsoft.com/office/drawing/2014/main" id="{880BDABB-B544-4445-91EB-F48CA65716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D5C402-39FA-4BBE-A7EC-2D617C42D5AF}"/>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367566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D84-9977-460B-9612-87A290BD8B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FDFC68-158A-471D-A52E-B04F1D861B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A5FF53-32CB-4A96-8BD7-BEE372145A2F}"/>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5" name="Footer Placeholder 4">
            <a:extLst>
              <a:ext uri="{FF2B5EF4-FFF2-40B4-BE49-F238E27FC236}">
                <a16:creationId xmlns:a16="http://schemas.microsoft.com/office/drawing/2014/main" id="{D4468D79-35DF-4DB9-9C65-D6D4FF19C2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E35082-0E39-4605-913A-3AE2453FBA49}"/>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418952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C54D01-3B13-4341-A436-70FC73124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525F9-8FE7-4B01-9807-19935BF91F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85044-1592-4718-80AA-45CDFDFCB674}"/>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5" name="Footer Placeholder 4">
            <a:extLst>
              <a:ext uri="{FF2B5EF4-FFF2-40B4-BE49-F238E27FC236}">
                <a16:creationId xmlns:a16="http://schemas.microsoft.com/office/drawing/2014/main" id="{A3326D23-B633-4F4D-BAAB-FB6E9AC383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7EC6EF-E8F4-4453-A959-7994508B4567}"/>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82253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0184-2410-47A2-B398-4287A802AC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0CEF12-8CBD-4808-A59B-DDDA2FDFA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6AF40D-921C-499E-B6E9-592035552A7A}"/>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5" name="Footer Placeholder 4">
            <a:extLst>
              <a:ext uri="{FF2B5EF4-FFF2-40B4-BE49-F238E27FC236}">
                <a16:creationId xmlns:a16="http://schemas.microsoft.com/office/drawing/2014/main" id="{6DD2517B-35CD-408C-9BCA-EDAC92E30E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89206E-C968-4764-984A-17382417434B}"/>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303510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01C4-0CB6-4E30-BB73-C48AD4712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0DD4F81-C475-4040-A0B9-6133839EA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C82686-56B2-488A-AB58-52D46434CF90}"/>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5" name="Footer Placeholder 4">
            <a:extLst>
              <a:ext uri="{FF2B5EF4-FFF2-40B4-BE49-F238E27FC236}">
                <a16:creationId xmlns:a16="http://schemas.microsoft.com/office/drawing/2014/main" id="{C8887A76-1980-49C8-AB24-A4DA31C730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5DF2A6-E1BF-45E2-B9D0-94638CF7092E}"/>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64535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B395-0DAD-4A38-8EF5-E178338C30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8E38E7-D4C9-4AC0-88C5-934408BD5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A57159-6A0B-492F-9CFC-1F2B23114F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9A9205-BFB0-4219-9B58-334AB8C29CC0}"/>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6" name="Footer Placeholder 5">
            <a:extLst>
              <a:ext uri="{FF2B5EF4-FFF2-40B4-BE49-F238E27FC236}">
                <a16:creationId xmlns:a16="http://schemas.microsoft.com/office/drawing/2014/main" id="{D0C4C3FD-DB27-4CD3-AAF1-84E751EDD3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9FF930-801D-4F39-B3C8-A67F4CD03F54}"/>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271569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4436-E563-4D80-A1E7-798B591EC4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0C5025-8A10-454E-86F0-2B9838B2A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96B3CB-1E10-464F-B37A-8C97092DB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E24F99-8B75-439F-A4B3-6A71AF685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B2254-276D-4B85-8B94-7C274BD7A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5B6363-4A7F-4309-AAB0-3CB693A2C3C9}"/>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8" name="Footer Placeholder 7">
            <a:extLst>
              <a:ext uri="{FF2B5EF4-FFF2-40B4-BE49-F238E27FC236}">
                <a16:creationId xmlns:a16="http://schemas.microsoft.com/office/drawing/2014/main" id="{3750D8D2-8C64-46D5-BF68-DFFC62E1EE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C65B67-F29E-46AF-B0C0-221956000CB7}"/>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133896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2DA0-C804-42DC-9F3D-A3BF23D707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EA0787-1EC6-4C32-91E6-B38E86B643F0}"/>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4" name="Footer Placeholder 3">
            <a:extLst>
              <a:ext uri="{FF2B5EF4-FFF2-40B4-BE49-F238E27FC236}">
                <a16:creationId xmlns:a16="http://schemas.microsoft.com/office/drawing/2014/main" id="{23EE91C7-6D46-4F26-A97D-4DCAEAA003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AC548A-0B56-418B-9173-680684C494BD}"/>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303396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DDA2D8-64B8-4AF4-867A-08C7E656A2FD}"/>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3" name="Footer Placeholder 2">
            <a:extLst>
              <a:ext uri="{FF2B5EF4-FFF2-40B4-BE49-F238E27FC236}">
                <a16:creationId xmlns:a16="http://schemas.microsoft.com/office/drawing/2014/main" id="{B871AB11-175D-42DF-8F4A-A55D577694B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B82B261-0C73-4A62-A9F2-047B18317764}"/>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361200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9D2E-6872-453B-8F24-1DA908EEE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ED52E8-BDBD-4117-B03E-36101021D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B90F0D-49FD-42DD-9EA6-E0DA0CD8F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72844-C060-428B-98D2-03C09A95F15D}"/>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6" name="Footer Placeholder 5">
            <a:extLst>
              <a:ext uri="{FF2B5EF4-FFF2-40B4-BE49-F238E27FC236}">
                <a16:creationId xmlns:a16="http://schemas.microsoft.com/office/drawing/2014/main" id="{F2C5E7D0-67C4-4573-AF5B-2C58E59C7E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8D9FB3-43AB-4A38-B7CE-5E9E94A5819C}"/>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423126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D2BA-D434-4AFF-B787-14327B70E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541F1CD-9603-4E57-86A5-7221C2F86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CD548D-5072-468E-86DB-8EC80BB41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392EF-732D-4F48-AAC3-CE496A0E875E}"/>
              </a:ext>
            </a:extLst>
          </p:cNvPr>
          <p:cNvSpPr>
            <a:spLocks noGrp="1"/>
          </p:cNvSpPr>
          <p:nvPr>
            <p:ph type="dt" sz="half" idx="10"/>
          </p:nvPr>
        </p:nvSpPr>
        <p:spPr/>
        <p:txBody>
          <a:bodyPr/>
          <a:lstStyle/>
          <a:p>
            <a:fld id="{1F3B1D8C-FE1B-4B3E-AA4A-B07180933A89}" type="datetimeFigureOut">
              <a:rPr lang="en-GB" smtClean="0"/>
              <a:t>01/04/2019</a:t>
            </a:fld>
            <a:endParaRPr lang="en-GB"/>
          </a:p>
        </p:txBody>
      </p:sp>
      <p:sp>
        <p:nvSpPr>
          <p:cNvPr id="6" name="Footer Placeholder 5">
            <a:extLst>
              <a:ext uri="{FF2B5EF4-FFF2-40B4-BE49-F238E27FC236}">
                <a16:creationId xmlns:a16="http://schemas.microsoft.com/office/drawing/2014/main" id="{EEBF1314-1146-4132-9CD1-98081B8BCC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694C94-180F-4A89-B41C-07E3D4663AB4}"/>
              </a:ext>
            </a:extLst>
          </p:cNvPr>
          <p:cNvSpPr>
            <a:spLocks noGrp="1"/>
          </p:cNvSpPr>
          <p:nvPr>
            <p:ph type="sldNum" sz="quarter" idx="12"/>
          </p:nvPr>
        </p:nvSpPr>
        <p:spPr/>
        <p:txBody>
          <a:bodyPr/>
          <a:lstStyle/>
          <a:p>
            <a:fld id="{90F878FD-760B-4E4C-A9A8-A8F4F90C899F}" type="slidenum">
              <a:rPr lang="en-GB" smtClean="0"/>
              <a:t>‹#›</a:t>
            </a:fld>
            <a:endParaRPr lang="en-GB"/>
          </a:p>
        </p:txBody>
      </p:sp>
    </p:spTree>
    <p:extLst>
      <p:ext uri="{BB962C8B-B14F-4D97-AF65-F5344CB8AC3E}">
        <p14:creationId xmlns:p14="http://schemas.microsoft.com/office/powerpoint/2010/main" val="47667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70E56-E659-47A8-AB34-C3768F323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2677B1-319A-42D5-969E-E360B6221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D7C841-5E06-479C-9603-6B2B29987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B1D8C-FE1B-4B3E-AA4A-B07180933A89}" type="datetimeFigureOut">
              <a:rPr lang="en-GB" smtClean="0"/>
              <a:t>01/04/2019</a:t>
            </a:fld>
            <a:endParaRPr lang="en-GB"/>
          </a:p>
        </p:txBody>
      </p:sp>
      <p:sp>
        <p:nvSpPr>
          <p:cNvPr id="5" name="Footer Placeholder 4">
            <a:extLst>
              <a:ext uri="{FF2B5EF4-FFF2-40B4-BE49-F238E27FC236}">
                <a16:creationId xmlns:a16="http://schemas.microsoft.com/office/drawing/2014/main" id="{2DBA4E83-774C-473D-AFC7-499E9DA4C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408613-60D6-43AD-BBD7-163198A8EF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878FD-760B-4E4C-A9A8-A8F4F90C899F}" type="slidenum">
              <a:rPr lang="en-GB" smtClean="0"/>
              <a:t>‹#›</a:t>
            </a:fld>
            <a:endParaRPr lang="en-GB"/>
          </a:p>
        </p:txBody>
      </p:sp>
    </p:spTree>
    <p:extLst>
      <p:ext uri="{BB962C8B-B14F-4D97-AF65-F5344CB8AC3E}">
        <p14:creationId xmlns:p14="http://schemas.microsoft.com/office/powerpoint/2010/main" val="1572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expenses management system">
            <a:extLst>
              <a:ext uri="{FF2B5EF4-FFF2-40B4-BE49-F238E27FC236}">
                <a16:creationId xmlns:a16="http://schemas.microsoft.com/office/drawing/2014/main" id="{8D86A25C-1174-48B2-ABF3-76D37ED1D3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314" y="33202"/>
            <a:ext cx="12061371" cy="6813912"/>
          </a:xfrm>
          <a:prstGeom prst="rect">
            <a:avLst/>
          </a:prstGeom>
          <a:noFill/>
          <a:ln>
            <a:noFill/>
          </a:ln>
        </p:spPr>
      </p:pic>
      <p:sp>
        <p:nvSpPr>
          <p:cNvPr id="2" name="Title 1">
            <a:extLst>
              <a:ext uri="{FF2B5EF4-FFF2-40B4-BE49-F238E27FC236}">
                <a16:creationId xmlns:a16="http://schemas.microsoft.com/office/drawing/2014/main" id="{F354EB1C-F659-4702-968D-1D9067F86B85}"/>
              </a:ext>
            </a:extLst>
          </p:cNvPr>
          <p:cNvSpPr>
            <a:spLocks noGrp="1"/>
          </p:cNvSpPr>
          <p:nvPr>
            <p:ph type="ctrTitle"/>
          </p:nvPr>
        </p:nvSpPr>
        <p:spPr>
          <a:xfrm>
            <a:off x="972458" y="181429"/>
            <a:ext cx="9144000" cy="1007382"/>
          </a:xfrm>
        </p:spPr>
        <p:txBody>
          <a:bodyPr>
            <a:normAutofit/>
          </a:bodyPr>
          <a:lstStyle/>
          <a:p>
            <a:r>
              <a:rPr lang="en-GB" sz="4800" dirty="0">
                <a:solidFill>
                  <a:schemeClr val="bg1"/>
                </a:solidFill>
              </a:rPr>
              <a:t>Expenses Management System</a:t>
            </a:r>
          </a:p>
        </p:txBody>
      </p:sp>
      <p:sp>
        <p:nvSpPr>
          <p:cNvPr id="3" name="Subtitle 2">
            <a:extLst>
              <a:ext uri="{FF2B5EF4-FFF2-40B4-BE49-F238E27FC236}">
                <a16:creationId xmlns:a16="http://schemas.microsoft.com/office/drawing/2014/main" id="{8A05A609-9403-4890-998A-331AD7A63F51}"/>
              </a:ext>
            </a:extLst>
          </p:cNvPr>
          <p:cNvSpPr>
            <a:spLocks noGrp="1"/>
          </p:cNvSpPr>
          <p:nvPr>
            <p:ph type="subTitle" idx="1"/>
          </p:nvPr>
        </p:nvSpPr>
        <p:spPr>
          <a:xfrm>
            <a:off x="377371" y="1250225"/>
            <a:ext cx="9144000" cy="1687286"/>
          </a:xfrm>
        </p:spPr>
        <p:txBody>
          <a:bodyPr>
            <a:normAutofit/>
          </a:bodyPr>
          <a:lstStyle/>
          <a:p>
            <a:r>
              <a:rPr lang="en-GB" sz="2000" dirty="0"/>
              <a:t> 					                   </a:t>
            </a:r>
            <a:r>
              <a:rPr lang="en-GB" sz="2800" dirty="0">
                <a:solidFill>
                  <a:schemeClr val="bg1"/>
                </a:solidFill>
              </a:rPr>
              <a:t>BY: suveksha khanal</a:t>
            </a:r>
          </a:p>
          <a:p>
            <a:r>
              <a:rPr lang="en-GB" sz="2800" dirty="0">
                <a:solidFill>
                  <a:schemeClr val="bg1"/>
                </a:solidFill>
              </a:rPr>
              <a:t>								Batch 21</a:t>
            </a:r>
          </a:p>
        </p:txBody>
      </p:sp>
    </p:spTree>
    <p:extLst>
      <p:ext uri="{BB962C8B-B14F-4D97-AF65-F5344CB8AC3E}">
        <p14:creationId xmlns:p14="http://schemas.microsoft.com/office/powerpoint/2010/main" val="59507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C620-D2E6-44F6-89A0-B558AEDB0546}"/>
              </a:ext>
            </a:extLst>
          </p:cNvPr>
          <p:cNvSpPr>
            <a:spLocks noGrp="1"/>
          </p:cNvSpPr>
          <p:nvPr>
            <p:ph type="title"/>
          </p:nvPr>
        </p:nvSpPr>
        <p:spPr>
          <a:xfrm>
            <a:off x="838200" y="275772"/>
            <a:ext cx="10515600" cy="1335314"/>
          </a:xfrm>
        </p:spPr>
        <p:txBody>
          <a:bodyPr>
            <a:noAutofit/>
          </a:bodyPr>
          <a:lstStyle/>
          <a:p>
            <a:r>
              <a:rPr lang="en-GB" sz="2800" b="1" dirty="0"/>
              <a:t>Work breakdown structure</a:t>
            </a:r>
            <a:br>
              <a:rPr lang="en-GB" sz="1800" dirty="0"/>
            </a:br>
            <a:br>
              <a:rPr lang="en-GB" sz="1800" dirty="0"/>
            </a:br>
            <a:r>
              <a:rPr lang="en-US" sz="2000" dirty="0"/>
              <a:t>Work break down structure is a breakdown of a project into smaller parts to remove complexity. It organizes the team’s work into manageable section. </a:t>
            </a:r>
            <a:endParaRPr lang="en-GB" sz="1800" dirty="0"/>
          </a:p>
        </p:txBody>
      </p:sp>
      <p:pic>
        <p:nvPicPr>
          <p:cNvPr id="5" name="Picture 4">
            <a:extLst>
              <a:ext uri="{FF2B5EF4-FFF2-40B4-BE49-F238E27FC236}">
                <a16:creationId xmlns:a16="http://schemas.microsoft.com/office/drawing/2014/main" id="{49889C80-E169-4F0F-A2DF-B32BF6F56613}"/>
              </a:ext>
            </a:extLst>
          </p:cNvPr>
          <p:cNvPicPr>
            <a:picLocks noChangeAspect="1"/>
          </p:cNvPicPr>
          <p:nvPr/>
        </p:nvPicPr>
        <p:blipFill>
          <a:blip r:embed="rId2"/>
          <a:stretch>
            <a:fillRect/>
          </a:stretch>
        </p:blipFill>
        <p:spPr>
          <a:xfrm>
            <a:off x="391885" y="1611086"/>
            <a:ext cx="10515600" cy="5138056"/>
          </a:xfrm>
          <a:prstGeom prst="rect">
            <a:avLst/>
          </a:prstGeom>
        </p:spPr>
      </p:pic>
    </p:spTree>
    <p:extLst>
      <p:ext uri="{BB962C8B-B14F-4D97-AF65-F5344CB8AC3E}">
        <p14:creationId xmlns:p14="http://schemas.microsoft.com/office/powerpoint/2010/main" val="206860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4990-B4F4-4B7C-B8F1-5DB3BDC9FE7A}"/>
              </a:ext>
            </a:extLst>
          </p:cNvPr>
          <p:cNvSpPr>
            <a:spLocks noGrp="1"/>
          </p:cNvSpPr>
          <p:nvPr>
            <p:ph type="title"/>
          </p:nvPr>
        </p:nvSpPr>
        <p:spPr>
          <a:xfrm>
            <a:off x="838200" y="130628"/>
            <a:ext cx="10515600" cy="906917"/>
          </a:xfrm>
        </p:spPr>
        <p:txBody>
          <a:bodyPr/>
          <a:lstStyle/>
          <a:p>
            <a:r>
              <a:rPr lang="en-GB" dirty="0"/>
              <a:t>Gannt Chart</a:t>
            </a:r>
          </a:p>
        </p:txBody>
      </p:sp>
      <p:pic>
        <p:nvPicPr>
          <p:cNvPr id="4" name="Picture 3">
            <a:extLst>
              <a:ext uri="{FF2B5EF4-FFF2-40B4-BE49-F238E27FC236}">
                <a16:creationId xmlns:a16="http://schemas.microsoft.com/office/drawing/2014/main" id="{53169781-DF2C-4A73-ACEE-2C39C4FD1FCA}"/>
              </a:ext>
            </a:extLst>
          </p:cNvPr>
          <p:cNvPicPr/>
          <p:nvPr/>
        </p:nvPicPr>
        <p:blipFill>
          <a:blip r:embed="rId2">
            <a:extLst>
              <a:ext uri="{28A0092B-C50C-407E-A947-70E740481C1C}">
                <a14:useLocalDpi xmlns:a14="http://schemas.microsoft.com/office/drawing/2010/main" val="0"/>
              </a:ext>
            </a:extLst>
          </a:blip>
          <a:stretch>
            <a:fillRect/>
          </a:stretch>
        </p:blipFill>
        <p:spPr>
          <a:xfrm>
            <a:off x="1163682" y="812800"/>
            <a:ext cx="9083404" cy="5979885"/>
          </a:xfrm>
          <a:prstGeom prst="rect">
            <a:avLst/>
          </a:prstGeom>
        </p:spPr>
      </p:pic>
    </p:spTree>
    <p:extLst>
      <p:ext uri="{BB962C8B-B14F-4D97-AF65-F5344CB8AC3E}">
        <p14:creationId xmlns:p14="http://schemas.microsoft.com/office/powerpoint/2010/main" val="428925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A249-E6B0-4902-A20E-0FCFF66D4DB9}"/>
              </a:ext>
            </a:extLst>
          </p:cNvPr>
          <p:cNvSpPr>
            <a:spLocks noGrp="1"/>
          </p:cNvSpPr>
          <p:nvPr>
            <p:ph type="title"/>
          </p:nvPr>
        </p:nvSpPr>
        <p:spPr/>
        <p:txBody>
          <a:bodyPr/>
          <a:lstStyle/>
          <a:p>
            <a:r>
              <a:rPr lang="en-GB" dirty="0"/>
              <a:t>Methodology with justification</a:t>
            </a:r>
          </a:p>
        </p:txBody>
      </p:sp>
      <p:sp>
        <p:nvSpPr>
          <p:cNvPr id="3" name="Content Placeholder 2">
            <a:extLst>
              <a:ext uri="{FF2B5EF4-FFF2-40B4-BE49-F238E27FC236}">
                <a16:creationId xmlns:a16="http://schemas.microsoft.com/office/drawing/2014/main" id="{8F0BE2D9-40CB-4C54-BE4C-B49CE40FD1E7}"/>
              </a:ext>
            </a:extLst>
          </p:cNvPr>
          <p:cNvSpPr>
            <a:spLocks noGrp="1"/>
          </p:cNvSpPr>
          <p:nvPr>
            <p:ph idx="1"/>
          </p:nvPr>
        </p:nvSpPr>
        <p:spPr/>
        <p:txBody>
          <a:bodyPr>
            <a:normAutofit/>
          </a:bodyPr>
          <a:lstStyle/>
          <a:p>
            <a:r>
              <a:rPr lang="en-GB" sz="2200" dirty="0">
                <a:latin typeface="+mj-lt"/>
              </a:rPr>
              <a:t>I have used waterfall model which is a development methodology where software is developed step-by-step. </a:t>
            </a:r>
            <a:r>
              <a:rPr lang="en-US" sz="2200" dirty="0">
                <a:latin typeface="+mj-lt"/>
              </a:rPr>
              <a:t>It is very easy to use and understand. In waterfall model each phase must be completed before moving to the next one, there is no overlapping of the phases. Waterfall model is also suitable for small projects. Waterfall model is divided into separate phases which are as follows: </a:t>
            </a:r>
            <a:endParaRPr lang="en-GB" sz="2200" dirty="0">
              <a:latin typeface="+mj-lt"/>
            </a:endParaRPr>
          </a:p>
          <a:p>
            <a:pPr lvl="0"/>
            <a:r>
              <a:rPr lang="en-US" sz="2200" dirty="0">
                <a:latin typeface="+mj-lt"/>
              </a:rPr>
              <a:t>Requirement </a:t>
            </a:r>
            <a:endParaRPr lang="en-GB" sz="2200" dirty="0">
              <a:latin typeface="+mj-lt"/>
            </a:endParaRPr>
          </a:p>
          <a:p>
            <a:pPr lvl="0"/>
            <a:r>
              <a:rPr lang="en-US" sz="2200" dirty="0">
                <a:latin typeface="+mj-lt"/>
              </a:rPr>
              <a:t>System Design</a:t>
            </a:r>
            <a:endParaRPr lang="en-GB" sz="2200" dirty="0">
              <a:latin typeface="+mj-lt"/>
            </a:endParaRPr>
          </a:p>
          <a:p>
            <a:pPr lvl="0"/>
            <a:r>
              <a:rPr lang="en-US" sz="2200" dirty="0">
                <a:latin typeface="+mj-lt"/>
              </a:rPr>
              <a:t>Implementation</a:t>
            </a:r>
            <a:endParaRPr lang="en-GB" sz="2200" dirty="0">
              <a:latin typeface="+mj-lt"/>
            </a:endParaRPr>
          </a:p>
          <a:p>
            <a:pPr lvl="0"/>
            <a:r>
              <a:rPr lang="en-US" sz="2200" dirty="0">
                <a:latin typeface="+mj-lt"/>
              </a:rPr>
              <a:t>Testing</a:t>
            </a:r>
            <a:endParaRPr lang="en-GB" sz="2200" dirty="0">
              <a:latin typeface="+mj-lt"/>
            </a:endParaRPr>
          </a:p>
          <a:p>
            <a:pPr lvl="0"/>
            <a:r>
              <a:rPr lang="en-US" sz="2200" dirty="0">
                <a:latin typeface="+mj-lt"/>
              </a:rPr>
              <a:t>Deployment</a:t>
            </a:r>
            <a:endParaRPr lang="en-GB" sz="2200" dirty="0">
              <a:latin typeface="+mj-lt"/>
            </a:endParaRPr>
          </a:p>
          <a:p>
            <a:pPr lvl="0"/>
            <a:r>
              <a:rPr lang="en-US" sz="2200" dirty="0">
                <a:latin typeface="+mj-lt"/>
              </a:rPr>
              <a:t>Maintenance</a:t>
            </a:r>
            <a:endParaRPr lang="en-GB" sz="2200" dirty="0">
              <a:latin typeface="+mj-lt"/>
            </a:endParaRPr>
          </a:p>
          <a:p>
            <a:endParaRPr lang="en-GB" dirty="0"/>
          </a:p>
        </p:txBody>
      </p:sp>
    </p:spTree>
    <p:extLst>
      <p:ext uri="{BB962C8B-B14F-4D97-AF65-F5344CB8AC3E}">
        <p14:creationId xmlns:p14="http://schemas.microsoft.com/office/powerpoint/2010/main" val="129687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F6DD-DD97-4336-B373-90EC14FC3596}"/>
              </a:ext>
            </a:extLst>
          </p:cNvPr>
          <p:cNvSpPr>
            <a:spLocks noGrp="1"/>
          </p:cNvSpPr>
          <p:nvPr>
            <p:ph type="title"/>
          </p:nvPr>
        </p:nvSpPr>
        <p:spPr/>
        <p:txBody>
          <a:bodyPr>
            <a:normAutofit/>
          </a:bodyPr>
          <a:lstStyle/>
          <a:p>
            <a:r>
              <a:rPr lang="en-GB" sz="4000" dirty="0"/>
              <a:t>Why waterfall model?</a:t>
            </a:r>
          </a:p>
        </p:txBody>
      </p:sp>
      <p:sp>
        <p:nvSpPr>
          <p:cNvPr id="3" name="Content Placeholder 2">
            <a:extLst>
              <a:ext uri="{FF2B5EF4-FFF2-40B4-BE49-F238E27FC236}">
                <a16:creationId xmlns:a16="http://schemas.microsoft.com/office/drawing/2014/main" id="{C749A5E1-044B-4C4D-981A-292835A8A502}"/>
              </a:ext>
            </a:extLst>
          </p:cNvPr>
          <p:cNvSpPr>
            <a:spLocks noGrp="1"/>
          </p:cNvSpPr>
          <p:nvPr>
            <p:ph idx="1"/>
          </p:nvPr>
        </p:nvSpPr>
        <p:spPr/>
        <p:txBody>
          <a:bodyPr/>
          <a:lstStyle/>
          <a:p>
            <a:pPr marL="0" indent="0">
              <a:buNone/>
            </a:pPr>
            <a:r>
              <a:rPr lang="en-GB" sz="2400" dirty="0"/>
              <a:t>I have used this methodology because: </a:t>
            </a:r>
          </a:p>
          <a:p>
            <a:endParaRPr lang="en-GB" sz="2400" dirty="0"/>
          </a:p>
          <a:p>
            <a:endParaRPr lang="en-GB" sz="2400" dirty="0"/>
          </a:p>
          <a:p>
            <a:pPr lvl="0">
              <a:buFont typeface="Courier New" panose="02070309020205020404" pitchFamily="49" charset="0"/>
              <a:buChar char="o"/>
            </a:pPr>
            <a:r>
              <a:rPr lang="en-GB" sz="2400" dirty="0"/>
              <a:t> </a:t>
            </a:r>
            <a:r>
              <a:rPr lang="en-US" sz="2400" dirty="0"/>
              <a:t>It is easy to use </a:t>
            </a:r>
            <a:endParaRPr lang="en-GB" sz="2400" dirty="0"/>
          </a:p>
          <a:p>
            <a:pPr lvl="0">
              <a:buFont typeface="Courier New" panose="02070309020205020404" pitchFamily="49" charset="0"/>
              <a:buChar char="o"/>
            </a:pPr>
            <a:r>
              <a:rPr lang="en-US" sz="2400" dirty="0"/>
              <a:t>It is very easy to understand </a:t>
            </a:r>
            <a:endParaRPr lang="en-GB" sz="2400" dirty="0"/>
          </a:p>
          <a:p>
            <a:pPr lvl="0">
              <a:buFont typeface="Courier New" panose="02070309020205020404" pitchFamily="49" charset="0"/>
              <a:buChar char="o"/>
            </a:pPr>
            <a:r>
              <a:rPr lang="en-US" sz="2400" dirty="0"/>
              <a:t>It is used for small projects</a:t>
            </a:r>
            <a:endParaRPr lang="en-GB" sz="2400" dirty="0"/>
          </a:p>
          <a:p>
            <a:pPr>
              <a:buFont typeface="Courier New" panose="02070309020205020404" pitchFamily="49" charset="0"/>
              <a:buChar char="o"/>
            </a:pPr>
            <a:r>
              <a:rPr lang="en-US" sz="2400" dirty="0"/>
              <a:t>Each phase is completed one at a time</a:t>
            </a:r>
            <a:endParaRPr lang="en-GB" sz="2400" dirty="0"/>
          </a:p>
          <a:p>
            <a:endParaRPr lang="en-GB" dirty="0"/>
          </a:p>
        </p:txBody>
      </p:sp>
    </p:spTree>
    <p:extLst>
      <p:ext uri="{BB962C8B-B14F-4D97-AF65-F5344CB8AC3E}">
        <p14:creationId xmlns:p14="http://schemas.microsoft.com/office/powerpoint/2010/main" val="347124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1660-3A0B-4744-8773-811BB88B5FA0}"/>
              </a:ext>
            </a:extLst>
          </p:cNvPr>
          <p:cNvSpPr>
            <a:spLocks noGrp="1"/>
          </p:cNvSpPr>
          <p:nvPr>
            <p:ph type="title"/>
          </p:nvPr>
        </p:nvSpPr>
        <p:spPr/>
        <p:txBody>
          <a:bodyPr/>
          <a:lstStyle/>
          <a:p>
            <a:r>
              <a:rPr lang="en-GB" dirty="0"/>
              <a:t>Architecture </a:t>
            </a:r>
          </a:p>
        </p:txBody>
      </p:sp>
      <p:sp>
        <p:nvSpPr>
          <p:cNvPr id="3" name="Content Placeholder 2">
            <a:extLst>
              <a:ext uri="{FF2B5EF4-FFF2-40B4-BE49-F238E27FC236}">
                <a16:creationId xmlns:a16="http://schemas.microsoft.com/office/drawing/2014/main" id="{39F2D259-8EEC-4989-A58A-7F96572C397F}"/>
              </a:ext>
            </a:extLst>
          </p:cNvPr>
          <p:cNvSpPr>
            <a:spLocks noGrp="1"/>
          </p:cNvSpPr>
          <p:nvPr>
            <p:ph idx="1"/>
          </p:nvPr>
        </p:nvSpPr>
        <p:spPr>
          <a:xfrm>
            <a:off x="838200" y="2141537"/>
            <a:ext cx="10515600" cy="3678692"/>
          </a:xfrm>
        </p:spPr>
        <p:txBody>
          <a:bodyPr>
            <a:noAutofit/>
          </a:bodyPr>
          <a:lstStyle/>
          <a:p>
            <a:r>
              <a:rPr lang="en-US" sz="2000" dirty="0">
                <a:latin typeface="+mj-lt"/>
              </a:rPr>
              <a:t>I am going to use tier-3. A three-tier architecture is a client-server architecture in which the functional process logic, data access, computer data storage and user interface are developed and maintained as independent modules on separate platforms</a:t>
            </a:r>
          </a:p>
          <a:p>
            <a:pPr marL="0" indent="0">
              <a:buNone/>
            </a:pPr>
            <a:r>
              <a:rPr lang="en-GB" sz="2000" dirty="0">
                <a:latin typeface="+mj-lt"/>
              </a:rPr>
              <a:t>I have used MVC design patter for this project. 	</a:t>
            </a:r>
          </a:p>
          <a:p>
            <a:endParaRPr lang="en-GB" sz="2000" dirty="0">
              <a:latin typeface="+mj-lt"/>
            </a:endParaRPr>
          </a:p>
          <a:p>
            <a:r>
              <a:rPr lang="en-US" sz="2000" b="1" dirty="0">
                <a:latin typeface="+mj-lt"/>
              </a:rPr>
              <a:t>Model: I</a:t>
            </a:r>
            <a:r>
              <a:rPr lang="en-US" sz="2000" dirty="0">
                <a:latin typeface="+mj-lt"/>
              </a:rPr>
              <a:t>t represents an object. It also has logic to update controller if the data changes.</a:t>
            </a:r>
            <a:endParaRPr lang="en-GB" sz="2000" dirty="0">
              <a:latin typeface="+mj-lt"/>
            </a:endParaRPr>
          </a:p>
          <a:p>
            <a:r>
              <a:rPr lang="en-US" sz="2000" b="1" dirty="0">
                <a:latin typeface="+mj-lt"/>
              </a:rPr>
              <a:t>View: </a:t>
            </a:r>
            <a:r>
              <a:rPr lang="en-US" sz="2000" dirty="0">
                <a:latin typeface="+mj-lt"/>
              </a:rPr>
              <a:t>It represents the visualization of the data that model contains.</a:t>
            </a:r>
            <a:endParaRPr lang="en-GB" sz="2000" dirty="0">
              <a:latin typeface="+mj-lt"/>
            </a:endParaRPr>
          </a:p>
          <a:p>
            <a:r>
              <a:rPr lang="en-US" sz="2000" b="1" dirty="0">
                <a:latin typeface="+mj-lt"/>
              </a:rPr>
              <a:t>Controller: </a:t>
            </a:r>
            <a:r>
              <a:rPr lang="en-US" sz="2000" dirty="0">
                <a:latin typeface="+mj-lt"/>
              </a:rPr>
              <a:t>It acts on both model and view. It controls data flow into model object.</a:t>
            </a:r>
            <a:endParaRPr lang="en-GB" sz="2000" dirty="0">
              <a:latin typeface="+mj-lt"/>
            </a:endParaRPr>
          </a:p>
          <a:p>
            <a:endParaRPr lang="en-GB" sz="2000" dirty="0"/>
          </a:p>
        </p:txBody>
      </p:sp>
    </p:spTree>
    <p:extLst>
      <p:ext uri="{BB962C8B-B14F-4D97-AF65-F5344CB8AC3E}">
        <p14:creationId xmlns:p14="http://schemas.microsoft.com/office/powerpoint/2010/main" val="409237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4CE2-D93E-4038-B4C4-187F9B7B00A3}"/>
              </a:ext>
            </a:extLst>
          </p:cNvPr>
          <p:cNvSpPr>
            <a:spLocks noGrp="1"/>
          </p:cNvSpPr>
          <p:nvPr>
            <p:ph type="title"/>
          </p:nvPr>
        </p:nvSpPr>
        <p:spPr/>
        <p:txBody>
          <a:bodyPr/>
          <a:lstStyle/>
          <a:p>
            <a:r>
              <a:rPr lang="en-GB" dirty="0"/>
              <a:t>Architecture</a:t>
            </a:r>
          </a:p>
        </p:txBody>
      </p:sp>
      <p:pic>
        <p:nvPicPr>
          <p:cNvPr id="4" name="Picture 3" descr="Image result for MVC pattern">
            <a:extLst>
              <a:ext uri="{FF2B5EF4-FFF2-40B4-BE49-F238E27FC236}">
                <a16:creationId xmlns:a16="http://schemas.microsoft.com/office/drawing/2014/main" id="{FC8530AD-0DAE-4BB4-BA0E-66CCD99F09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4315" y="1690688"/>
            <a:ext cx="8088085" cy="4274683"/>
          </a:xfrm>
          <a:prstGeom prst="rect">
            <a:avLst/>
          </a:prstGeom>
          <a:noFill/>
          <a:ln>
            <a:noFill/>
          </a:ln>
        </p:spPr>
      </p:pic>
    </p:spTree>
    <p:extLst>
      <p:ext uri="{BB962C8B-B14F-4D97-AF65-F5344CB8AC3E}">
        <p14:creationId xmlns:p14="http://schemas.microsoft.com/office/powerpoint/2010/main" val="68566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5A6D-6064-4048-B020-B7259AD98936}"/>
              </a:ext>
            </a:extLst>
          </p:cNvPr>
          <p:cNvSpPr>
            <a:spLocks noGrp="1"/>
          </p:cNvSpPr>
          <p:nvPr>
            <p:ph type="title"/>
          </p:nvPr>
        </p:nvSpPr>
        <p:spPr/>
        <p:txBody>
          <a:bodyPr/>
          <a:lstStyle/>
          <a:p>
            <a:r>
              <a:rPr lang="en-GB" dirty="0"/>
              <a:t>Architecture </a:t>
            </a:r>
          </a:p>
        </p:txBody>
      </p:sp>
      <p:sp>
        <p:nvSpPr>
          <p:cNvPr id="3" name="Content Placeholder 2">
            <a:extLst>
              <a:ext uri="{FF2B5EF4-FFF2-40B4-BE49-F238E27FC236}">
                <a16:creationId xmlns:a16="http://schemas.microsoft.com/office/drawing/2014/main" id="{EDD06379-7BF0-4F96-AE14-EB07544473E0}"/>
              </a:ext>
            </a:extLst>
          </p:cNvPr>
          <p:cNvSpPr>
            <a:spLocks noGrp="1"/>
          </p:cNvSpPr>
          <p:nvPr>
            <p:ph idx="1"/>
          </p:nvPr>
        </p:nvSpPr>
        <p:spPr/>
        <p:txBody>
          <a:bodyPr/>
          <a:lstStyle/>
          <a:p>
            <a:pPr marL="0" indent="0">
              <a:buNone/>
            </a:pPr>
            <a:r>
              <a:rPr lang="en-GB" sz="2400" dirty="0"/>
              <a:t>I have used MVC design pattern because: </a:t>
            </a:r>
          </a:p>
          <a:p>
            <a:endParaRPr lang="en-GB" sz="2400" dirty="0"/>
          </a:p>
          <a:p>
            <a:endParaRPr lang="en-GB" sz="2400" dirty="0"/>
          </a:p>
          <a:p>
            <a:r>
              <a:rPr lang="en-US" sz="2000" dirty="0"/>
              <a:t>Helps develop application faster </a:t>
            </a:r>
          </a:p>
          <a:p>
            <a:endParaRPr lang="en-GB" sz="2000" dirty="0"/>
          </a:p>
          <a:p>
            <a:r>
              <a:rPr lang="en-US" sz="2000" dirty="0"/>
              <a:t>Modification does not affect the entire model because model part does not depend on the views part.</a:t>
            </a:r>
            <a:endParaRPr lang="en-GB" sz="2000" dirty="0"/>
          </a:p>
          <a:p>
            <a:endParaRPr lang="en-GB" dirty="0"/>
          </a:p>
        </p:txBody>
      </p:sp>
    </p:spTree>
    <p:extLst>
      <p:ext uri="{BB962C8B-B14F-4D97-AF65-F5344CB8AC3E}">
        <p14:creationId xmlns:p14="http://schemas.microsoft.com/office/powerpoint/2010/main" val="46640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8A2E-A426-4FF4-AA51-30E0777DFA04}"/>
              </a:ext>
            </a:extLst>
          </p:cNvPr>
          <p:cNvSpPr>
            <a:spLocks noGrp="1"/>
          </p:cNvSpPr>
          <p:nvPr>
            <p:ph type="title"/>
          </p:nvPr>
        </p:nvSpPr>
        <p:spPr>
          <a:xfrm>
            <a:off x="954314" y="800554"/>
            <a:ext cx="10515600" cy="1325563"/>
          </a:xfrm>
        </p:spPr>
        <p:txBody>
          <a:bodyPr>
            <a:normAutofit/>
          </a:bodyPr>
          <a:lstStyle/>
          <a:p>
            <a:r>
              <a:rPr lang="en-GB" sz="4000" dirty="0"/>
              <a:t>Risk and configuration management </a:t>
            </a:r>
          </a:p>
        </p:txBody>
      </p:sp>
      <p:sp>
        <p:nvSpPr>
          <p:cNvPr id="3" name="Content Placeholder 2">
            <a:extLst>
              <a:ext uri="{FF2B5EF4-FFF2-40B4-BE49-F238E27FC236}">
                <a16:creationId xmlns:a16="http://schemas.microsoft.com/office/drawing/2014/main" id="{4189294D-AEAB-4355-B088-5261A62847D0}"/>
              </a:ext>
            </a:extLst>
          </p:cNvPr>
          <p:cNvSpPr>
            <a:spLocks noGrp="1"/>
          </p:cNvSpPr>
          <p:nvPr>
            <p:ph idx="1"/>
          </p:nvPr>
        </p:nvSpPr>
        <p:spPr>
          <a:xfrm>
            <a:off x="838200" y="3030311"/>
            <a:ext cx="10515600" cy="2151289"/>
          </a:xfrm>
        </p:spPr>
        <p:txBody>
          <a:bodyPr/>
          <a:lstStyle/>
          <a:p>
            <a:r>
              <a:rPr lang="en-US" sz="2400" dirty="0"/>
              <a:t>Risk management is the process of identifying, accessing and controlling threats or risks of a system. It is easier to identify risk before they occur so it can be solved faster when they actually occur. Risk management helps minimize risks and time before they happen. Extra time is saved through risk management.   </a:t>
            </a:r>
            <a:endParaRPr lang="en-GB" sz="2400" dirty="0"/>
          </a:p>
          <a:p>
            <a:endParaRPr lang="en-GB" dirty="0"/>
          </a:p>
        </p:txBody>
      </p:sp>
    </p:spTree>
    <p:extLst>
      <p:ext uri="{BB962C8B-B14F-4D97-AF65-F5344CB8AC3E}">
        <p14:creationId xmlns:p14="http://schemas.microsoft.com/office/powerpoint/2010/main" val="411171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01F3-4D6E-4D21-94E8-3EF7E3480C19}"/>
              </a:ext>
            </a:extLst>
          </p:cNvPr>
          <p:cNvSpPr>
            <a:spLocks noGrp="1"/>
          </p:cNvSpPr>
          <p:nvPr>
            <p:ph type="title"/>
          </p:nvPr>
        </p:nvSpPr>
        <p:spPr/>
        <p:txBody>
          <a:bodyPr>
            <a:normAutofit/>
          </a:bodyPr>
          <a:lstStyle/>
          <a:p>
            <a:r>
              <a:rPr lang="en-GB" sz="4000" dirty="0"/>
              <a:t>Risk and configuration management </a:t>
            </a:r>
          </a:p>
        </p:txBody>
      </p:sp>
      <p:sp>
        <p:nvSpPr>
          <p:cNvPr id="3" name="Content Placeholder 2">
            <a:extLst>
              <a:ext uri="{FF2B5EF4-FFF2-40B4-BE49-F238E27FC236}">
                <a16:creationId xmlns:a16="http://schemas.microsoft.com/office/drawing/2014/main" id="{D661E299-E7F8-46AA-B57B-0398E965C5BE}"/>
              </a:ext>
            </a:extLst>
          </p:cNvPr>
          <p:cNvSpPr>
            <a:spLocks noGrp="1"/>
          </p:cNvSpPr>
          <p:nvPr>
            <p:ph idx="1"/>
          </p:nvPr>
        </p:nvSpPr>
        <p:spPr>
          <a:xfrm>
            <a:off x="678543" y="2862943"/>
            <a:ext cx="10515600" cy="2107746"/>
          </a:xfrm>
        </p:spPr>
        <p:txBody>
          <a:bodyPr>
            <a:normAutofit/>
          </a:bodyPr>
          <a:lstStyle/>
          <a:p>
            <a:r>
              <a:rPr lang="en-US" sz="2400" dirty="0"/>
              <a:t>Configuration management is a systems engineering process for establishing and maintaining consistency of a product's performance, functional, and physical attributes with its requirements, design, and operational information throughout its life eg: uploading in GitHub.</a:t>
            </a:r>
            <a:endParaRPr lang="en-GB" sz="2400" dirty="0"/>
          </a:p>
          <a:p>
            <a:endParaRPr lang="en-GB" sz="2400" dirty="0"/>
          </a:p>
        </p:txBody>
      </p:sp>
    </p:spTree>
    <p:extLst>
      <p:ext uri="{BB962C8B-B14F-4D97-AF65-F5344CB8AC3E}">
        <p14:creationId xmlns:p14="http://schemas.microsoft.com/office/powerpoint/2010/main" val="282795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BD3A-58BD-483C-A9BD-C8AFDDC4EF28}"/>
              </a:ext>
            </a:extLst>
          </p:cNvPr>
          <p:cNvSpPr>
            <a:spLocks noGrp="1"/>
          </p:cNvSpPr>
          <p:nvPr>
            <p:ph type="title"/>
          </p:nvPr>
        </p:nvSpPr>
        <p:spPr/>
        <p:txBody>
          <a:bodyPr/>
          <a:lstStyle/>
          <a:p>
            <a:r>
              <a:rPr lang="en-GB" dirty="0"/>
              <a:t>Initial class diagram</a:t>
            </a:r>
          </a:p>
        </p:txBody>
      </p:sp>
      <p:pic>
        <p:nvPicPr>
          <p:cNvPr id="4" name="Picture 3">
            <a:extLst>
              <a:ext uri="{FF2B5EF4-FFF2-40B4-BE49-F238E27FC236}">
                <a16:creationId xmlns:a16="http://schemas.microsoft.com/office/drawing/2014/main" id="{2CAF3410-4A23-404F-933C-2939FD31F268}"/>
              </a:ext>
            </a:extLst>
          </p:cNvPr>
          <p:cNvPicPr/>
          <p:nvPr/>
        </p:nvPicPr>
        <p:blipFill>
          <a:blip r:embed="rId2">
            <a:extLst>
              <a:ext uri="{28A0092B-C50C-407E-A947-70E740481C1C}">
                <a14:useLocalDpi xmlns:a14="http://schemas.microsoft.com/office/drawing/2010/main" val="0"/>
              </a:ext>
            </a:extLst>
          </a:blip>
          <a:stretch>
            <a:fillRect/>
          </a:stretch>
        </p:blipFill>
        <p:spPr>
          <a:xfrm>
            <a:off x="1640114" y="1477962"/>
            <a:ext cx="8374744" cy="5126037"/>
          </a:xfrm>
          <a:prstGeom prst="rect">
            <a:avLst/>
          </a:prstGeom>
        </p:spPr>
      </p:pic>
    </p:spTree>
    <p:extLst>
      <p:ext uri="{BB962C8B-B14F-4D97-AF65-F5344CB8AC3E}">
        <p14:creationId xmlns:p14="http://schemas.microsoft.com/office/powerpoint/2010/main" val="134180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18DB-C701-457B-8BBA-15F38E959046}"/>
              </a:ext>
            </a:extLst>
          </p:cNvPr>
          <p:cNvSpPr>
            <a:spLocks noGrp="1"/>
          </p:cNvSpPr>
          <p:nvPr>
            <p:ph type="title"/>
          </p:nvPr>
        </p:nvSpPr>
        <p:spPr/>
        <p:txBody>
          <a:bodyPr>
            <a:normAutofit/>
          </a:bodyPr>
          <a:lstStyle/>
          <a:p>
            <a:r>
              <a:rPr lang="en-GB" sz="4000" dirty="0"/>
              <a:t>Introduction</a:t>
            </a:r>
          </a:p>
        </p:txBody>
      </p:sp>
      <p:sp>
        <p:nvSpPr>
          <p:cNvPr id="3" name="Content Placeholder 2">
            <a:extLst>
              <a:ext uri="{FF2B5EF4-FFF2-40B4-BE49-F238E27FC236}">
                <a16:creationId xmlns:a16="http://schemas.microsoft.com/office/drawing/2014/main" id="{1D4EA901-42B9-4B25-854B-B3A9C48EE526}"/>
              </a:ext>
            </a:extLst>
          </p:cNvPr>
          <p:cNvSpPr>
            <a:spLocks noGrp="1"/>
          </p:cNvSpPr>
          <p:nvPr>
            <p:ph idx="1"/>
          </p:nvPr>
        </p:nvSpPr>
        <p:spPr>
          <a:xfrm>
            <a:off x="838200" y="2057853"/>
            <a:ext cx="10515600" cy="3588204"/>
          </a:xfrm>
        </p:spPr>
        <p:txBody>
          <a:bodyPr>
            <a:normAutofit/>
          </a:bodyPr>
          <a:lstStyle/>
          <a:p>
            <a:r>
              <a:rPr lang="en-GB" sz="2400" dirty="0"/>
              <a:t>My project is called Expenses Management System. It can be used by a business or an individual to audit  their expenses.  This system allows user to input their income and expenses  by logging onto their account.</a:t>
            </a:r>
          </a:p>
          <a:p>
            <a:endParaRPr lang="en-GB" sz="2400" dirty="0"/>
          </a:p>
          <a:p>
            <a:endParaRPr lang="en-GB" sz="2400" dirty="0"/>
          </a:p>
          <a:p>
            <a:r>
              <a:rPr lang="en-US" sz="2400" dirty="0"/>
              <a:t>It tracks their spending which allows them to have an idea of their expenses. Expenses management system analyses overall expenses, identifies cost-saving opportunities and controls excessive spending.      </a:t>
            </a:r>
            <a:endParaRPr lang="en-GB" sz="2400" dirty="0"/>
          </a:p>
          <a:p>
            <a:endParaRPr lang="en-GB" sz="2000" dirty="0"/>
          </a:p>
          <a:p>
            <a:endParaRPr lang="en-GB" sz="1800" dirty="0"/>
          </a:p>
        </p:txBody>
      </p:sp>
    </p:spTree>
    <p:extLst>
      <p:ext uri="{BB962C8B-B14F-4D97-AF65-F5344CB8AC3E}">
        <p14:creationId xmlns:p14="http://schemas.microsoft.com/office/powerpoint/2010/main" val="134011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7CB8-FE30-4CBA-A769-ED5D0353D1F0}"/>
              </a:ext>
            </a:extLst>
          </p:cNvPr>
          <p:cNvSpPr>
            <a:spLocks noGrp="1"/>
          </p:cNvSpPr>
          <p:nvPr>
            <p:ph type="title"/>
          </p:nvPr>
        </p:nvSpPr>
        <p:spPr/>
        <p:txBody>
          <a:bodyPr/>
          <a:lstStyle/>
          <a:p>
            <a:r>
              <a:rPr lang="en-GB" dirty="0"/>
              <a:t>Justification</a:t>
            </a:r>
          </a:p>
        </p:txBody>
      </p:sp>
      <p:sp>
        <p:nvSpPr>
          <p:cNvPr id="3" name="Content Placeholder 2">
            <a:extLst>
              <a:ext uri="{FF2B5EF4-FFF2-40B4-BE49-F238E27FC236}">
                <a16:creationId xmlns:a16="http://schemas.microsoft.com/office/drawing/2014/main" id="{7E831B4D-81A8-4620-98A1-A0B36811E538}"/>
              </a:ext>
            </a:extLst>
          </p:cNvPr>
          <p:cNvSpPr>
            <a:spLocks noGrp="1"/>
          </p:cNvSpPr>
          <p:nvPr>
            <p:ph idx="1"/>
          </p:nvPr>
        </p:nvSpPr>
        <p:spPr/>
        <p:txBody>
          <a:bodyPr>
            <a:normAutofit/>
          </a:bodyPr>
          <a:lstStyle/>
          <a:p>
            <a:pPr marL="0" indent="0">
              <a:buNone/>
            </a:pPr>
            <a:r>
              <a:rPr lang="en-GB" sz="2200" dirty="0"/>
              <a:t>Class diagram is used to describe the structure of a system. Class diagram helps to understand the system and plan accordingly.  </a:t>
            </a:r>
          </a:p>
          <a:p>
            <a:pPr marL="0" indent="0">
              <a:buNone/>
            </a:pPr>
            <a:r>
              <a:rPr lang="en-GB" sz="2200" b="1" dirty="0"/>
              <a:t>Advantage:</a:t>
            </a:r>
            <a:endParaRPr lang="en-GB" sz="2200" dirty="0"/>
          </a:p>
          <a:p>
            <a:pPr lvl="0"/>
            <a:r>
              <a:rPr lang="en-GB" sz="2200" dirty="0"/>
              <a:t>Provides detail insight into the structure of the system</a:t>
            </a:r>
          </a:p>
          <a:p>
            <a:pPr lvl="0"/>
            <a:r>
              <a:rPr lang="en-GB" sz="2200" dirty="0"/>
              <a:t>They are simple and fast to read</a:t>
            </a:r>
          </a:p>
          <a:p>
            <a:pPr lvl="0"/>
            <a:r>
              <a:rPr lang="en-GB" sz="2200" dirty="0"/>
              <a:t>Reduces maintenance time.</a:t>
            </a:r>
          </a:p>
          <a:p>
            <a:pPr marL="0" indent="0">
              <a:buNone/>
            </a:pPr>
            <a:r>
              <a:rPr lang="en-GB" sz="2200" dirty="0"/>
              <a:t> </a:t>
            </a:r>
            <a:r>
              <a:rPr lang="en-GB" sz="2200" b="1" dirty="0"/>
              <a:t>Disadvantage: </a:t>
            </a:r>
            <a:endParaRPr lang="en-GB" sz="2200" dirty="0"/>
          </a:p>
          <a:p>
            <a:pPr lvl="0"/>
            <a:r>
              <a:rPr lang="en-GB" sz="2200" dirty="0"/>
              <a:t>If it is complicated, it may be difficult to correlate with the code</a:t>
            </a:r>
          </a:p>
          <a:p>
            <a:pPr lvl="0"/>
            <a:r>
              <a:rPr lang="en-GB" sz="2200" dirty="0"/>
              <a:t>They do not have any dynamics.</a:t>
            </a:r>
          </a:p>
          <a:p>
            <a:endParaRPr lang="en-GB" dirty="0"/>
          </a:p>
        </p:txBody>
      </p:sp>
    </p:spTree>
    <p:extLst>
      <p:ext uri="{BB962C8B-B14F-4D97-AF65-F5344CB8AC3E}">
        <p14:creationId xmlns:p14="http://schemas.microsoft.com/office/powerpoint/2010/main" val="64486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E946-26D4-41D2-806F-D11D5AAC8DDF}"/>
              </a:ext>
            </a:extLst>
          </p:cNvPr>
          <p:cNvSpPr>
            <a:spLocks noGrp="1"/>
          </p:cNvSpPr>
          <p:nvPr>
            <p:ph type="title"/>
          </p:nvPr>
        </p:nvSpPr>
        <p:spPr>
          <a:xfrm>
            <a:off x="0" y="3224439"/>
            <a:ext cx="4299858" cy="1325563"/>
          </a:xfrm>
        </p:spPr>
        <p:txBody>
          <a:bodyPr/>
          <a:lstStyle/>
          <a:p>
            <a:r>
              <a:rPr lang="en-GB" dirty="0"/>
              <a:t>Use-Case diagram</a:t>
            </a:r>
          </a:p>
        </p:txBody>
      </p:sp>
      <p:pic>
        <p:nvPicPr>
          <p:cNvPr id="4" name="Picture 3">
            <a:extLst>
              <a:ext uri="{FF2B5EF4-FFF2-40B4-BE49-F238E27FC236}">
                <a16:creationId xmlns:a16="http://schemas.microsoft.com/office/drawing/2014/main" id="{762BFE37-0323-46E6-9BBE-72BFE1D7885B}"/>
              </a:ext>
            </a:extLst>
          </p:cNvPr>
          <p:cNvPicPr/>
          <p:nvPr/>
        </p:nvPicPr>
        <p:blipFill>
          <a:blip r:embed="rId2">
            <a:extLst>
              <a:ext uri="{28A0092B-C50C-407E-A947-70E740481C1C}">
                <a14:useLocalDpi xmlns:a14="http://schemas.microsoft.com/office/drawing/2010/main" val="0"/>
              </a:ext>
            </a:extLst>
          </a:blip>
          <a:stretch>
            <a:fillRect/>
          </a:stretch>
        </p:blipFill>
        <p:spPr>
          <a:xfrm>
            <a:off x="4449809" y="0"/>
            <a:ext cx="7379334" cy="6894830"/>
          </a:xfrm>
          <a:prstGeom prst="rect">
            <a:avLst/>
          </a:prstGeom>
        </p:spPr>
      </p:pic>
    </p:spTree>
    <p:extLst>
      <p:ext uri="{BB962C8B-B14F-4D97-AF65-F5344CB8AC3E}">
        <p14:creationId xmlns:p14="http://schemas.microsoft.com/office/powerpoint/2010/main" val="92351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14CF-197F-46BF-AD52-16BEC643930A}"/>
              </a:ext>
            </a:extLst>
          </p:cNvPr>
          <p:cNvSpPr>
            <a:spLocks noGrp="1"/>
          </p:cNvSpPr>
          <p:nvPr>
            <p:ph type="title"/>
          </p:nvPr>
        </p:nvSpPr>
        <p:spPr>
          <a:xfrm>
            <a:off x="838200" y="18255"/>
            <a:ext cx="10515600" cy="1325563"/>
          </a:xfrm>
        </p:spPr>
        <p:txBody>
          <a:bodyPr/>
          <a:lstStyle/>
          <a:p>
            <a:r>
              <a:rPr lang="en-GB" dirty="0"/>
              <a:t>Justification</a:t>
            </a:r>
          </a:p>
        </p:txBody>
      </p:sp>
      <p:sp>
        <p:nvSpPr>
          <p:cNvPr id="3" name="Content Placeholder 2">
            <a:extLst>
              <a:ext uri="{FF2B5EF4-FFF2-40B4-BE49-F238E27FC236}">
                <a16:creationId xmlns:a16="http://schemas.microsoft.com/office/drawing/2014/main" id="{66014681-7B15-44B9-A9EB-0FCFCD6ABDB5}"/>
              </a:ext>
            </a:extLst>
          </p:cNvPr>
          <p:cNvSpPr>
            <a:spLocks noGrp="1"/>
          </p:cNvSpPr>
          <p:nvPr>
            <p:ph idx="1"/>
          </p:nvPr>
        </p:nvSpPr>
        <p:spPr>
          <a:xfrm>
            <a:off x="838200" y="1343818"/>
            <a:ext cx="10515600" cy="5073877"/>
          </a:xfrm>
        </p:spPr>
        <p:txBody>
          <a:bodyPr>
            <a:normAutofit fontScale="92500"/>
          </a:bodyPr>
          <a:lstStyle/>
          <a:p>
            <a:pPr marL="0" indent="0">
              <a:buNone/>
            </a:pPr>
            <a:r>
              <a:rPr lang="en-GB" sz="2400" dirty="0"/>
              <a:t>I have used use case diagram so that it helps us design a system from user’s perspective. It is a useful technique for communicating system behaviour in the user's terms. It helps us to understand the requirement of the system and what the system is supposed to do. </a:t>
            </a:r>
          </a:p>
          <a:p>
            <a:pPr marL="0" indent="0">
              <a:buNone/>
            </a:pPr>
            <a:r>
              <a:rPr lang="en-GB" sz="2600" b="1" dirty="0"/>
              <a:t>Advantage </a:t>
            </a:r>
            <a:endParaRPr lang="en-GB" sz="2600" dirty="0"/>
          </a:p>
          <a:p>
            <a:pPr lvl="0"/>
            <a:r>
              <a:rPr lang="en-GB" sz="2600" dirty="0"/>
              <a:t>It helps to gather functional requirements of a system</a:t>
            </a:r>
          </a:p>
          <a:p>
            <a:pPr lvl="0"/>
            <a:r>
              <a:rPr lang="en-GB" sz="2600" dirty="0"/>
              <a:t> It is easily understandable </a:t>
            </a:r>
          </a:p>
          <a:p>
            <a:pPr lvl="0"/>
            <a:r>
              <a:rPr lang="en-GB" sz="2600" dirty="0"/>
              <a:t>It gathers additional behaviour that can improve system robustness.</a:t>
            </a:r>
          </a:p>
          <a:p>
            <a:pPr marL="0" indent="0">
              <a:buNone/>
            </a:pPr>
            <a:r>
              <a:rPr lang="en-GB" sz="2600" b="1" dirty="0"/>
              <a:t>Disadvantage</a:t>
            </a:r>
            <a:endParaRPr lang="en-GB" sz="2600" dirty="0"/>
          </a:p>
          <a:p>
            <a:pPr lvl="0"/>
            <a:r>
              <a:rPr lang="en-GB" sz="2600" dirty="0"/>
              <a:t>Use case only summarises some of the relationships between use cases, actors and systems</a:t>
            </a:r>
          </a:p>
          <a:p>
            <a:pPr lvl="0"/>
            <a:r>
              <a:rPr lang="en-GB" sz="2600" dirty="0"/>
              <a:t>Use case does not show the order in which steps are performed </a:t>
            </a:r>
          </a:p>
          <a:p>
            <a:pPr lvl="0"/>
            <a:r>
              <a:rPr lang="en-GB" sz="2600" dirty="0"/>
              <a:t>Does not gather the non-functional requirements. </a:t>
            </a:r>
          </a:p>
          <a:p>
            <a:endParaRPr lang="en-GB" sz="2400" dirty="0"/>
          </a:p>
        </p:txBody>
      </p:sp>
    </p:spTree>
    <p:extLst>
      <p:ext uri="{BB962C8B-B14F-4D97-AF65-F5344CB8AC3E}">
        <p14:creationId xmlns:p14="http://schemas.microsoft.com/office/powerpoint/2010/main" val="1692336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7B0E-3078-43D1-BC69-97E3B0DBE3F3}"/>
              </a:ext>
            </a:extLst>
          </p:cNvPr>
          <p:cNvSpPr>
            <a:spLocks noGrp="1"/>
          </p:cNvSpPr>
          <p:nvPr>
            <p:ph type="title"/>
          </p:nvPr>
        </p:nvSpPr>
        <p:spPr/>
        <p:txBody>
          <a:bodyPr/>
          <a:lstStyle/>
          <a:p>
            <a:r>
              <a:rPr lang="en-GB" dirty="0"/>
              <a:t>UI design</a:t>
            </a:r>
          </a:p>
        </p:txBody>
      </p:sp>
      <p:sp>
        <p:nvSpPr>
          <p:cNvPr id="3" name="Content Placeholder 2">
            <a:extLst>
              <a:ext uri="{FF2B5EF4-FFF2-40B4-BE49-F238E27FC236}">
                <a16:creationId xmlns:a16="http://schemas.microsoft.com/office/drawing/2014/main" id="{8F486B9C-8B78-4336-9ABA-C82A024FC867}"/>
              </a:ext>
            </a:extLst>
          </p:cNvPr>
          <p:cNvSpPr>
            <a:spLocks noGrp="1"/>
          </p:cNvSpPr>
          <p:nvPr>
            <p:ph idx="1"/>
          </p:nvPr>
        </p:nvSpPr>
        <p:spPr>
          <a:xfrm>
            <a:off x="838200" y="1825625"/>
            <a:ext cx="4706257" cy="874032"/>
          </a:xfrm>
        </p:spPr>
        <p:txBody>
          <a:bodyPr/>
          <a:lstStyle/>
          <a:p>
            <a:r>
              <a:rPr lang="en-GB" dirty="0"/>
              <a:t>My UI design are as follows:</a:t>
            </a:r>
          </a:p>
        </p:txBody>
      </p:sp>
      <p:pic>
        <p:nvPicPr>
          <p:cNvPr id="5" name="Picture 4">
            <a:extLst>
              <a:ext uri="{FF2B5EF4-FFF2-40B4-BE49-F238E27FC236}">
                <a16:creationId xmlns:a16="http://schemas.microsoft.com/office/drawing/2014/main" id="{E8F2481C-B586-4502-8488-2696EE160B4D}"/>
              </a:ext>
            </a:extLst>
          </p:cNvPr>
          <p:cNvPicPr/>
          <p:nvPr/>
        </p:nvPicPr>
        <p:blipFill>
          <a:blip r:embed="rId2">
            <a:extLst>
              <a:ext uri="{28A0092B-C50C-407E-A947-70E740481C1C}">
                <a14:useLocalDpi xmlns:a14="http://schemas.microsoft.com/office/drawing/2010/main" val="0"/>
              </a:ext>
            </a:extLst>
          </a:blip>
          <a:stretch>
            <a:fillRect/>
          </a:stretch>
        </p:blipFill>
        <p:spPr>
          <a:xfrm>
            <a:off x="1004297" y="2526167"/>
            <a:ext cx="9939473" cy="4092347"/>
          </a:xfrm>
          <a:prstGeom prst="rect">
            <a:avLst/>
          </a:prstGeom>
        </p:spPr>
      </p:pic>
    </p:spTree>
    <p:extLst>
      <p:ext uri="{BB962C8B-B14F-4D97-AF65-F5344CB8AC3E}">
        <p14:creationId xmlns:p14="http://schemas.microsoft.com/office/powerpoint/2010/main" val="86542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8BDFF6-3780-4CEF-B026-1AB616C746A5}"/>
              </a:ext>
            </a:extLst>
          </p:cNvPr>
          <p:cNvPicPr/>
          <p:nvPr/>
        </p:nvPicPr>
        <p:blipFill>
          <a:blip r:embed="rId2">
            <a:extLst>
              <a:ext uri="{28A0092B-C50C-407E-A947-70E740481C1C}">
                <a14:useLocalDpi xmlns:a14="http://schemas.microsoft.com/office/drawing/2010/main" val="0"/>
              </a:ext>
            </a:extLst>
          </a:blip>
          <a:stretch>
            <a:fillRect/>
          </a:stretch>
        </p:blipFill>
        <p:spPr>
          <a:xfrm>
            <a:off x="503237" y="305708"/>
            <a:ext cx="11079163" cy="5703206"/>
          </a:xfrm>
          <a:prstGeom prst="rect">
            <a:avLst/>
          </a:prstGeom>
        </p:spPr>
      </p:pic>
    </p:spTree>
    <p:extLst>
      <p:ext uri="{BB962C8B-B14F-4D97-AF65-F5344CB8AC3E}">
        <p14:creationId xmlns:p14="http://schemas.microsoft.com/office/powerpoint/2010/main" val="3356188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3A1A3-0E37-4719-8C94-4C16CEB42CF9}"/>
              </a:ext>
            </a:extLst>
          </p:cNvPr>
          <p:cNvPicPr/>
          <p:nvPr/>
        </p:nvPicPr>
        <p:blipFill>
          <a:blip r:embed="rId2">
            <a:extLst>
              <a:ext uri="{28A0092B-C50C-407E-A947-70E740481C1C}">
                <a14:useLocalDpi xmlns:a14="http://schemas.microsoft.com/office/drawing/2010/main" val="0"/>
              </a:ext>
            </a:extLst>
          </a:blip>
          <a:stretch>
            <a:fillRect/>
          </a:stretch>
        </p:blipFill>
        <p:spPr>
          <a:xfrm>
            <a:off x="432707" y="236402"/>
            <a:ext cx="11019064" cy="5859598"/>
          </a:xfrm>
          <a:prstGeom prst="rect">
            <a:avLst/>
          </a:prstGeom>
        </p:spPr>
      </p:pic>
    </p:spTree>
    <p:extLst>
      <p:ext uri="{BB962C8B-B14F-4D97-AF65-F5344CB8AC3E}">
        <p14:creationId xmlns:p14="http://schemas.microsoft.com/office/powerpoint/2010/main" val="2510863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F8E553-10FB-46E2-A907-1A437A056241}"/>
              </a:ext>
            </a:extLst>
          </p:cNvPr>
          <p:cNvPicPr/>
          <p:nvPr/>
        </p:nvPicPr>
        <p:blipFill>
          <a:blip r:embed="rId2">
            <a:extLst>
              <a:ext uri="{28A0092B-C50C-407E-A947-70E740481C1C}">
                <a14:useLocalDpi xmlns:a14="http://schemas.microsoft.com/office/drawing/2010/main" val="0"/>
              </a:ext>
            </a:extLst>
          </a:blip>
          <a:stretch>
            <a:fillRect/>
          </a:stretch>
        </p:blipFill>
        <p:spPr>
          <a:xfrm>
            <a:off x="231820" y="393020"/>
            <a:ext cx="11640866" cy="5949723"/>
          </a:xfrm>
          <a:prstGeom prst="rect">
            <a:avLst/>
          </a:prstGeom>
        </p:spPr>
      </p:pic>
    </p:spTree>
    <p:extLst>
      <p:ext uri="{BB962C8B-B14F-4D97-AF65-F5344CB8AC3E}">
        <p14:creationId xmlns:p14="http://schemas.microsoft.com/office/powerpoint/2010/main" val="2441120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4D9C-3C8C-40CB-BDC2-CEC1FDC92140}"/>
              </a:ext>
            </a:extLst>
          </p:cNvPr>
          <p:cNvSpPr>
            <a:spLocks noGrp="1"/>
          </p:cNvSpPr>
          <p:nvPr>
            <p:ph type="title"/>
          </p:nvPr>
        </p:nvSpPr>
        <p:spPr/>
        <p:txBody>
          <a:bodyPr/>
          <a:lstStyle/>
          <a:p>
            <a:r>
              <a:rPr lang="en-GB" sz="4000" dirty="0"/>
              <a:t>Codin</a:t>
            </a:r>
            <a:r>
              <a:rPr lang="en-GB" dirty="0"/>
              <a:t>g</a:t>
            </a:r>
          </a:p>
        </p:txBody>
      </p:sp>
      <p:pic>
        <p:nvPicPr>
          <p:cNvPr id="4" name="Picture 3">
            <a:extLst>
              <a:ext uri="{FF2B5EF4-FFF2-40B4-BE49-F238E27FC236}">
                <a16:creationId xmlns:a16="http://schemas.microsoft.com/office/drawing/2014/main" id="{6605EC04-C2B7-45C5-9B59-29897DB9F915}"/>
              </a:ext>
            </a:extLst>
          </p:cNvPr>
          <p:cNvPicPr>
            <a:picLocks noChangeAspect="1"/>
          </p:cNvPicPr>
          <p:nvPr/>
        </p:nvPicPr>
        <p:blipFill>
          <a:blip r:embed="rId2"/>
          <a:stretch>
            <a:fillRect/>
          </a:stretch>
        </p:blipFill>
        <p:spPr>
          <a:xfrm>
            <a:off x="2759301" y="1525815"/>
            <a:ext cx="6021842" cy="4790358"/>
          </a:xfrm>
          <a:prstGeom prst="rect">
            <a:avLst/>
          </a:prstGeom>
        </p:spPr>
      </p:pic>
    </p:spTree>
    <p:extLst>
      <p:ext uri="{BB962C8B-B14F-4D97-AF65-F5344CB8AC3E}">
        <p14:creationId xmlns:p14="http://schemas.microsoft.com/office/powerpoint/2010/main" val="2743130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E05E-4634-4A42-9230-00F158ABDB86}"/>
              </a:ext>
            </a:extLst>
          </p:cNvPr>
          <p:cNvSpPr>
            <a:spLocks noGrp="1"/>
          </p:cNvSpPr>
          <p:nvPr>
            <p:ph type="title"/>
          </p:nvPr>
        </p:nvSpPr>
        <p:spPr>
          <a:xfrm>
            <a:off x="838200" y="0"/>
            <a:ext cx="10515600" cy="856343"/>
          </a:xfrm>
        </p:spPr>
        <p:txBody>
          <a:bodyPr/>
          <a:lstStyle/>
          <a:p>
            <a:r>
              <a:rPr lang="en-GB" dirty="0"/>
              <a:t>Coding</a:t>
            </a:r>
          </a:p>
        </p:txBody>
      </p:sp>
      <p:pic>
        <p:nvPicPr>
          <p:cNvPr id="4" name="Picture 3">
            <a:extLst>
              <a:ext uri="{FF2B5EF4-FFF2-40B4-BE49-F238E27FC236}">
                <a16:creationId xmlns:a16="http://schemas.microsoft.com/office/drawing/2014/main" id="{CE74FD4E-B730-4C4E-9C9F-F75ACC97EE63}"/>
              </a:ext>
            </a:extLst>
          </p:cNvPr>
          <p:cNvPicPr>
            <a:picLocks noChangeAspect="1"/>
          </p:cNvPicPr>
          <p:nvPr/>
        </p:nvPicPr>
        <p:blipFill>
          <a:blip r:embed="rId2"/>
          <a:stretch>
            <a:fillRect/>
          </a:stretch>
        </p:blipFill>
        <p:spPr>
          <a:xfrm>
            <a:off x="1240517" y="737662"/>
            <a:ext cx="8890453" cy="6077172"/>
          </a:xfrm>
          <a:prstGeom prst="rect">
            <a:avLst/>
          </a:prstGeom>
        </p:spPr>
      </p:pic>
    </p:spTree>
    <p:extLst>
      <p:ext uri="{BB962C8B-B14F-4D97-AF65-F5344CB8AC3E}">
        <p14:creationId xmlns:p14="http://schemas.microsoft.com/office/powerpoint/2010/main" val="2297354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7BB0-0EDD-4AEC-9288-836F65839B32}"/>
              </a:ext>
            </a:extLst>
          </p:cNvPr>
          <p:cNvSpPr>
            <a:spLocks noGrp="1"/>
          </p:cNvSpPr>
          <p:nvPr>
            <p:ph type="title"/>
          </p:nvPr>
        </p:nvSpPr>
        <p:spPr>
          <a:xfrm>
            <a:off x="838200" y="176440"/>
            <a:ext cx="10515600" cy="796018"/>
          </a:xfrm>
        </p:spPr>
        <p:txBody>
          <a:bodyPr/>
          <a:lstStyle/>
          <a:p>
            <a:r>
              <a:rPr lang="en-GB" dirty="0"/>
              <a:t>Coding</a:t>
            </a:r>
          </a:p>
        </p:txBody>
      </p:sp>
      <p:pic>
        <p:nvPicPr>
          <p:cNvPr id="5" name="Picture 4">
            <a:extLst>
              <a:ext uri="{FF2B5EF4-FFF2-40B4-BE49-F238E27FC236}">
                <a16:creationId xmlns:a16="http://schemas.microsoft.com/office/drawing/2014/main" id="{4542C47B-8B8E-426E-875A-90569C2A5199}"/>
              </a:ext>
            </a:extLst>
          </p:cNvPr>
          <p:cNvPicPr>
            <a:picLocks noChangeAspect="1"/>
          </p:cNvPicPr>
          <p:nvPr/>
        </p:nvPicPr>
        <p:blipFill>
          <a:blip r:embed="rId2"/>
          <a:stretch>
            <a:fillRect/>
          </a:stretch>
        </p:blipFill>
        <p:spPr>
          <a:xfrm>
            <a:off x="838200" y="858607"/>
            <a:ext cx="8756878" cy="5999393"/>
          </a:xfrm>
          <a:prstGeom prst="rect">
            <a:avLst/>
          </a:prstGeom>
        </p:spPr>
      </p:pic>
    </p:spTree>
    <p:extLst>
      <p:ext uri="{BB962C8B-B14F-4D97-AF65-F5344CB8AC3E}">
        <p14:creationId xmlns:p14="http://schemas.microsoft.com/office/powerpoint/2010/main" val="125925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8A0B-5018-4FB3-930F-34A449A3C369}"/>
              </a:ext>
            </a:extLst>
          </p:cNvPr>
          <p:cNvSpPr>
            <a:spLocks noGrp="1"/>
          </p:cNvSpPr>
          <p:nvPr>
            <p:ph type="title"/>
          </p:nvPr>
        </p:nvSpPr>
        <p:spPr/>
        <p:txBody>
          <a:bodyPr>
            <a:normAutofit/>
          </a:bodyPr>
          <a:lstStyle/>
          <a:p>
            <a:r>
              <a:rPr lang="en-GB" sz="4000" dirty="0"/>
              <a:t>Problem statement </a:t>
            </a:r>
          </a:p>
        </p:txBody>
      </p:sp>
      <p:sp>
        <p:nvSpPr>
          <p:cNvPr id="3" name="Content Placeholder 2">
            <a:extLst>
              <a:ext uri="{FF2B5EF4-FFF2-40B4-BE49-F238E27FC236}">
                <a16:creationId xmlns:a16="http://schemas.microsoft.com/office/drawing/2014/main" id="{FBABC483-25A5-4B5F-AAC8-45514DF18D47}"/>
              </a:ext>
            </a:extLst>
          </p:cNvPr>
          <p:cNvSpPr>
            <a:spLocks noGrp="1"/>
          </p:cNvSpPr>
          <p:nvPr>
            <p:ph idx="1"/>
          </p:nvPr>
        </p:nvSpPr>
        <p:spPr/>
        <p:txBody>
          <a:bodyPr>
            <a:normAutofit/>
          </a:bodyPr>
          <a:lstStyle/>
          <a:p>
            <a:r>
              <a:rPr lang="en-GB" sz="2400" dirty="0"/>
              <a:t>Expenses management system reduces having to memorise each and every expense that a user has done. It keeps track of all the expenses and income hence user do not have to memorize it.</a:t>
            </a:r>
          </a:p>
          <a:p>
            <a:endParaRPr lang="en-GB" sz="2400" dirty="0"/>
          </a:p>
          <a:p>
            <a:r>
              <a:rPr lang="en-GB" sz="2400" dirty="0"/>
              <a:t>Before this system, user may had to write their expenses down which involves the risk of loosing the evidence. Hence, this system  allows user to keep track without loosing their data.</a:t>
            </a:r>
          </a:p>
          <a:p>
            <a:endParaRPr lang="en-GB" sz="2400" dirty="0"/>
          </a:p>
          <a:p>
            <a:r>
              <a:rPr lang="en-GB" sz="2400" dirty="0"/>
              <a:t>This system also allows user to control their expenses and motivates them to save.</a:t>
            </a:r>
          </a:p>
        </p:txBody>
      </p:sp>
    </p:spTree>
    <p:extLst>
      <p:ext uri="{BB962C8B-B14F-4D97-AF65-F5344CB8AC3E}">
        <p14:creationId xmlns:p14="http://schemas.microsoft.com/office/powerpoint/2010/main" val="2932147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795B-7830-4705-8CC9-5BC35FF28A14}"/>
              </a:ext>
            </a:extLst>
          </p:cNvPr>
          <p:cNvSpPr>
            <a:spLocks noGrp="1"/>
          </p:cNvSpPr>
          <p:nvPr>
            <p:ph type="title"/>
          </p:nvPr>
        </p:nvSpPr>
        <p:spPr>
          <a:xfrm>
            <a:off x="838200" y="365125"/>
            <a:ext cx="10515600" cy="665389"/>
          </a:xfrm>
        </p:spPr>
        <p:txBody>
          <a:bodyPr>
            <a:normAutofit fontScale="90000"/>
          </a:bodyPr>
          <a:lstStyle/>
          <a:p>
            <a:r>
              <a:rPr lang="en-GB" dirty="0"/>
              <a:t>Coding</a:t>
            </a:r>
          </a:p>
        </p:txBody>
      </p:sp>
      <p:pic>
        <p:nvPicPr>
          <p:cNvPr id="4" name="Picture 3">
            <a:extLst>
              <a:ext uri="{FF2B5EF4-FFF2-40B4-BE49-F238E27FC236}">
                <a16:creationId xmlns:a16="http://schemas.microsoft.com/office/drawing/2014/main" id="{0CF6AE61-1B60-41DE-85C3-C9D6B41FF75F}"/>
              </a:ext>
            </a:extLst>
          </p:cNvPr>
          <p:cNvPicPr>
            <a:picLocks noChangeAspect="1"/>
          </p:cNvPicPr>
          <p:nvPr/>
        </p:nvPicPr>
        <p:blipFill>
          <a:blip r:embed="rId2"/>
          <a:stretch>
            <a:fillRect/>
          </a:stretch>
        </p:blipFill>
        <p:spPr>
          <a:xfrm>
            <a:off x="2569028" y="1253898"/>
            <a:ext cx="5573032" cy="4958569"/>
          </a:xfrm>
          <a:prstGeom prst="rect">
            <a:avLst/>
          </a:prstGeom>
        </p:spPr>
      </p:pic>
    </p:spTree>
    <p:extLst>
      <p:ext uri="{BB962C8B-B14F-4D97-AF65-F5344CB8AC3E}">
        <p14:creationId xmlns:p14="http://schemas.microsoft.com/office/powerpoint/2010/main" val="4025815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1431-096D-4E01-8F4D-E3E4B35CDB44}"/>
              </a:ext>
            </a:extLst>
          </p:cNvPr>
          <p:cNvSpPr>
            <a:spLocks noGrp="1"/>
          </p:cNvSpPr>
          <p:nvPr>
            <p:ph type="title"/>
          </p:nvPr>
        </p:nvSpPr>
        <p:spPr/>
        <p:txBody>
          <a:bodyPr/>
          <a:lstStyle/>
          <a:p>
            <a:r>
              <a:rPr lang="en-GB" dirty="0"/>
              <a:t>Test Cases</a:t>
            </a:r>
          </a:p>
        </p:txBody>
      </p:sp>
      <p:sp>
        <p:nvSpPr>
          <p:cNvPr id="3" name="Content Placeholder 2">
            <a:extLst>
              <a:ext uri="{FF2B5EF4-FFF2-40B4-BE49-F238E27FC236}">
                <a16:creationId xmlns:a16="http://schemas.microsoft.com/office/drawing/2014/main" id="{A81029B0-D024-40B9-A38B-9DE153884F60}"/>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024287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10FD-D833-45DD-9677-0143528A901F}"/>
              </a:ext>
            </a:extLst>
          </p:cNvPr>
          <p:cNvSpPr>
            <a:spLocks noGrp="1"/>
          </p:cNvSpPr>
          <p:nvPr>
            <p:ph type="title"/>
          </p:nvPr>
        </p:nvSpPr>
        <p:spPr/>
        <p:txBody>
          <a:bodyPr/>
          <a:lstStyle/>
          <a:p>
            <a:r>
              <a:rPr lang="en-GB" dirty="0"/>
              <a:t>Future works</a:t>
            </a:r>
          </a:p>
        </p:txBody>
      </p:sp>
      <p:sp>
        <p:nvSpPr>
          <p:cNvPr id="3" name="Content Placeholder 2">
            <a:extLst>
              <a:ext uri="{FF2B5EF4-FFF2-40B4-BE49-F238E27FC236}">
                <a16:creationId xmlns:a16="http://schemas.microsoft.com/office/drawing/2014/main" id="{82831824-1FD5-410D-8D8E-32C49AB28DE7}"/>
              </a:ext>
            </a:extLst>
          </p:cNvPr>
          <p:cNvSpPr>
            <a:spLocks noGrp="1"/>
          </p:cNvSpPr>
          <p:nvPr>
            <p:ph idx="1"/>
          </p:nvPr>
        </p:nvSpPr>
        <p:spPr/>
        <p:txBody>
          <a:bodyPr>
            <a:normAutofit/>
          </a:bodyPr>
          <a:lstStyle/>
          <a:p>
            <a:pPr marL="0" indent="0">
              <a:buNone/>
            </a:pPr>
            <a:r>
              <a:rPr lang="en-GB" sz="2400" dirty="0">
                <a:latin typeface="+mj-lt"/>
              </a:rPr>
              <a:t>To improve this project for the future, I would like to add features such as:</a:t>
            </a:r>
          </a:p>
          <a:p>
            <a:endParaRPr lang="en-GB" sz="2400" dirty="0">
              <a:latin typeface="+mj-lt"/>
            </a:endParaRPr>
          </a:p>
          <a:p>
            <a:r>
              <a:rPr lang="en-GB" sz="2400" dirty="0">
                <a:latin typeface="+mj-lt"/>
              </a:rPr>
              <a:t>Mobile Accessibility</a:t>
            </a:r>
          </a:p>
          <a:p>
            <a:endParaRPr lang="en-GB" sz="2400" dirty="0">
              <a:latin typeface="+mj-lt"/>
            </a:endParaRPr>
          </a:p>
          <a:p>
            <a:r>
              <a:rPr lang="en-GB" sz="2400" dirty="0">
                <a:latin typeface="+mj-lt"/>
              </a:rPr>
              <a:t>Receipt Imaging- uploading image of the receipt directly into the system</a:t>
            </a:r>
          </a:p>
          <a:p>
            <a:endParaRPr lang="en-GB" sz="2400" dirty="0">
              <a:latin typeface="+mj-lt"/>
            </a:endParaRPr>
          </a:p>
          <a:p>
            <a:r>
              <a:rPr lang="en-GB" sz="2400" dirty="0">
                <a:latin typeface="+mj-lt"/>
              </a:rPr>
              <a:t>Credit Card Integration- integrate credit card account right into the system.     </a:t>
            </a:r>
          </a:p>
        </p:txBody>
      </p:sp>
    </p:spTree>
    <p:extLst>
      <p:ext uri="{BB962C8B-B14F-4D97-AF65-F5344CB8AC3E}">
        <p14:creationId xmlns:p14="http://schemas.microsoft.com/office/powerpoint/2010/main" val="2704265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913F-9FA2-41F4-90DF-60EDF940A6F8}"/>
              </a:ext>
            </a:extLst>
          </p:cNvPr>
          <p:cNvSpPr>
            <a:spLocks noGrp="1"/>
          </p:cNvSpPr>
          <p:nvPr>
            <p:ph type="title"/>
          </p:nvPr>
        </p:nvSpPr>
        <p:spPr/>
        <p:txBody>
          <a:bodyPr/>
          <a:lstStyle/>
          <a:p>
            <a:r>
              <a:rPr lang="en-GB" dirty="0"/>
              <a:t>User Manual</a:t>
            </a:r>
          </a:p>
        </p:txBody>
      </p:sp>
      <p:sp>
        <p:nvSpPr>
          <p:cNvPr id="3" name="Content Placeholder 2">
            <a:extLst>
              <a:ext uri="{FF2B5EF4-FFF2-40B4-BE49-F238E27FC236}">
                <a16:creationId xmlns:a16="http://schemas.microsoft.com/office/drawing/2014/main" id="{0FF67A62-0651-4FA2-92DF-451CA6CE26F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40809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9964-F182-446F-8189-C4CD7E5EEFAA}"/>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9DDC17F5-20E8-4E2A-99A2-11A5741F5768}"/>
              </a:ext>
            </a:extLst>
          </p:cNvPr>
          <p:cNvSpPr>
            <a:spLocks noGrp="1"/>
          </p:cNvSpPr>
          <p:nvPr>
            <p:ph idx="1"/>
          </p:nvPr>
        </p:nvSpPr>
        <p:spPr>
          <a:xfrm>
            <a:off x="0" y="2766529"/>
            <a:ext cx="10515600" cy="1603375"/>
          </a:xfrm>
        </p:spPr>
        <p:txBody>
          <a:bodyPr/>
          <a:lstStyle/>
          <a:p>
            <a:pPr marL="0" indent="0">
              <a:buNone/>
            </a:pPr>
            <a:r>
              <a:rPr lang="en-GB" dirty="0"/>
              <a:t>	Thank you for listening to my presentation!!</a:t>
            </a:r>
          </a:p>
        </p:txBody>
      </p:sp>
    </p:spTree>
    <p:extLst>
      <p:ext uri="{BB962C8B-B14F-4D97-AF65-F5344CB8AC3E}">
        <p14:creationId xmlns:p14="http://schemas.microsoft.com/office/powerpoint/2010/main" val="1415804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73C8-E69D-4EB6-BAD4-2D47F38BD70B}"/>
              </a:ext>
            </a:extLst>
          </p:cNvPr>
          <p:cNvSpPr>
            <a:spLocks noGrp="1"/>
          </p:cNvSpPr>
          <p:nvPr>
            <p:ph type="title"/>
          </p:nvPr>
        </p:nvSpPr>
        <p:spPr/>
        <p:txBody>
          <a:bodyPr/>
          <a:lstStyle/>
          <a:p>
            <a:r>
              <a:rPr lang="en-GB" dirty="0"/>
              <a:t>Reference</a:t>
            </a:r>
          </a:p>
        </p:txBody>
      </p:sp>
      <p:sp>
        <p:nvSpPr>
          <p:cNvPr id="3" name="Content Placeholder 2">
            <a:extLst>
              <a:ext uri="{FF2B5EF4-FFF2-40B4-BE49-F238E27FC236}">
                <a16:creationId xmlns:a16="http://schemas.microsoft.com/office/drawing/2014/main" id="{6FC4CAC7-EAB9-47D6-B3D7-A93F0C2CB9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9743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574A-DB93-4F71-AEAF-9609A901F218}"/>
              </a:ext>
            </a:extLst>
          </p:cNvPr>
          <p:cNvSpPr>
            <a:spLocks noGrp="1"/>
          </p:cNvSpPr>
          <p:nvPr>
            <p:ph type="title"/>
          </p:nvPr>
        </p:nvSpPr>
        <p:spPr/>
        <p:txBody>
          <a:bodyPr>
            <a:normAutofit/>
          </a:bodyPr>
          <a:lstStyle/>
          <a:p>
            <a:r>
              <a:rPr lang="en-GB" sz="4000" dirty="0"/>
              <a:t>Background of the project</a:t>
            </a:r>
          </a:p>
        </p:txBody>
      </p:sp>
      <p:sp>
        <p:nvSpPr>
          <p:cNvPr id="3" name="Content Placeholder 2">
            <a:extLst>
              <a:ext uri="{FF2B5EF4-FFF2-40B4-BE49-F238E27FC236}">
                <a16:creationId xmlns:a16="http://schemas.microsoft.com/office/drawing/2014/main" id="{5B1F0232-71C0-4344-88DD-DACC89C47D4A}"/>
              </a:ext>
            </a:extLst>
          </p:cNvPr>
          <p:cNvSpPr>
            <a:spLocks noGrp="1"/>
          </p:cNvSpPr>
          <p:nvPr>
            <p:ph idx="1"/>
          </p:nvPr>
        </p:nvSpPr>
        <p:spPr>
          <a:xfrm>
            <a:off x="838200" y="2046968"/>
            <a:ext cx="10515600" cy="4351338"/>
          </a:xfrm>
        </p:spPr>
        <p:txBody>
          <a:bodyPr/>
          <a:lstStyle/>
          <a:p>
            <a:r>
              <a:rPr lang="en-US" sz="2400" dirty="0"/>
              <a:t>Expenses Management system allows user to register and login, they can add their income as well as their daily expenses. </a:t>
            </a:r>
          </a:p>
          <a:p>
            <a:endParaRPr lang="en-US" sz="2400" dirty="0"/>
          </a:p>
          <a:p>
            <a:r>
              <a:rPr lang="en-US" sz="2400" dirty="0"/>
              <a:t>Their income and expenses will be saved into their account so they can come back and edit their details. </a:t>
            </a:r>
          </a:p>
          <a:p>
            <a:endParaRPr lang="en-US" sz="2400" dirty="0"/>
          </a:p>
          <a:p>
            <a:r>
              <a:rPr lang="en-US" sz="2400" dirty="0"/>
              <a:t>This system allows user to track their money and have control over their spending. </a:t>
            </a:r>
          </a:p>
          <a:p>
            <a:endParaRPr lang="en-US" dirty="0"/>
          </a:p>
          <a:p>
            <a:endParaRPr lang="en-GB" dirty="0"/>
          </a:p>
        </p:txBody>
      </p:sp>
    </p:spTree>
    <p:extLst>
      <p:ext uri="{BB962C8B-B14F-4D97-AF65-F5344CB8AC3E}">
        <p14:creationId xmlns:p14="http://schemas.microsoft.com/office/powerpoint/2010/main" val="185446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3967-50AC-4A2A-9164-CB4E7C5E739C}"/>
              </a:ext>
            </a:extLst>
          </p:cNvPr>
          <p:cNvSpPr>
            <a:spLocks noGrp="1"/>
          </p:cNvSpPr>
          <p:nvPr>
            <p:ph type="title"/>
          </p:nvPr>
        </p:nvSpPr>
        <p:spPr/>
        <p:txBody>
          <a:bodyPr/>
          <a:lstStyle/>
          <a:p>
            <a:r>
              <a:rPr lang="en-GB" dirty="0"/>
              <a:t>Aims and Objectives</a:t>
            </a:r>
          </a:p>
        </p:txBody>
      </p:sp>
      <p:sp>
        <p:nvSpPr>
          <p:cNvPr id="3" name="Content Placeholder 2">
            <a:extLst>
              <a:ext uri="{FF2B5EF4-FFF2-40B4-BE49-F238E27FC236}">
                <a16:creationId xmlns:a16="http://schemas.microsoft.com/office/drawing/2014/main" id="{C1C5CA04-0D88-4D3D-8560-DFF748A53190}"/>
              </a:ext>
            </a:extLst>
          </p:cNvPr>
          <p:cNvSpPr>
            <a:spLocks noGrp="1"/>
          </p:cNvSpPr>
          <p:nvPr>
            <p:ph idx="1"/>
          </p:nvPr>
        </p:nvSpPr>
        <p:spPr>
          <a:xfrm>
            <a:off x="838200" y="1690688"/>
            <a:ext cx="10515600" cy="4351338"/>
          </a:xfrm>
        </p:spPr>
        <p:txBody>
          <a:bodyPr/>
          <a:lstStyle/>
          <a:p>
            <a:pPr marL="0" lvl="0" indent="0">
              <a:buNone/>
            </a:pPr>
            <a:r>
              <a:rPr lang="en-US" sz="2400" b="1" dirty="0"/>
              <a:t>Aims:</a:t>
            </a:r>
          </a:p>
          <a:p>
            <a:pPr lvl="0"/>
            <a:endParaRPr lang="en-US" sz="2400" dirty="0"/>
          </a:p>
          <a:p>
            <a:pPr lvl="0"/>
            <a:r>
              <a:rPr lang="en-US" sz="2400" dirty="0"/>
              <a:t>To build a system where user can add, update and track their expenses</a:t>
            </a:r>
            <a:endParaRPr lang="en-GB" sz="2400" dirty="0"/>
          </a:p>
          <a:p>
            <a:pPr lvl="0"/>
            <a:r>
              <a:rPr lang="en-US" sz="2400" dirty="0"/>
              <a:t>To help user control their spending.</a:t>
            </a:r>
            <a:endParaRPr lang="en-GB" sz="2400" dirty="0"/>
          </a:p>
          <a:p>
            <a:pPr lvl="0"/>
            <a:r>
              <a:rPr lang="en-US" sz="2400" dirty="0"/>
              <a:t>To generate expenses report at the end. </a:t>
            </a:r>
            <a:endParaRPr lang="en-GB" sz="2400" dirty="0"/>
          </a:p>
          <a:p>
            <a:pPr lvl="0"/>
            <a:r>
              <a:rPr lang="en-US" sz="2400" dirty="0"/>
              <a:t>To calculate spending   </a:t>
            </a:r>
            <a:endParaRPr lang="en-GB" sz="2400" dirty="0"/>
          </a:p>
          <a:p>
            <a:endParaRPr lang="en-GB" dirty="0"/>
          </a:p>
        </p:txBody>
      </p:sp>
    </p:spTree>
    <p:extLst>
      <p:ext uri="{BB962C8B-B14F-4D97-AF65-F5344CB8AC3E}">
        <p14:creationId xmlns:p14="http://schemas.microsoft.com/office/powerpoint/2010/main" val="55983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57D1-E7C1-4DFD-906A-14B340EF47A4}"/>
              </a:ext>
            </a:extLst>
          </p:cNvPr>
          <p:cNvSpPr>
            <a:spLocks noGrp="1"/>
          </p:cNvSpPr>
          <p:nvPr>
            <p:ph type="title"/>
          </p:nvPr>
        </p:nvSpPr>
        <p:spPr/>
        <p:txBody>
          <a:bodyPr>
            <a:normAutofit/>
          </a:bodyPr>
          <a:lstStyle/>
          <a:p>
            <a:r>
              <a:rPr lang="en-GB" sz="4000" dirty="0"/>
              <a:t>Aims and Objectives</a:t>
            </a:r>
            <a:endParaRPr lang="en-GB" sz="4000" b="1" dirty="0"/>
          </a:p>
        </p:txBody>
      </p:sp>
      <p:sp>
        <p:nvSpPr>
          <p:cNvPr id="3" name="Content Placeholder 2">
            <a:extLst>
              <a:ext uri="{FF2B5EF4-FFF2-40B4-BE49-F238E27FC236}">
                <a16:creationId xmlns:a16="http://schemas.microsoft.com/office/drawing/2014/main" id="{AC92E545-A3E0-4BE3-AD96-250D044A3BE6}"/>
              </a:ext>
            </a:extLst>
          </p:cNvPr>
          <p:cNvSpPr>
            <a:spLocks noGrp="1"/>
          </p:cNvSpPr>
          <p:nvPr>
            <p:ph idx="1"/>
          </p:nvPr>
        </p:nvSpPr>
        <p:spPr/>
        <p:txBody>
          <a:bodyPr>
            <a:normAutofit fontScale="92500" lnSpcReduction="10000"/>
          </a:bodyPr>
          <a:lstStyle/>
          <a:p>
            <a:pPr marL="0" indent="0">
              <a:buNone/>
            </a:pPr>
            <a:r>
              <a:rPr lang="en-US" sz="2600" b="1" dirty="0"/>
              <a:t>Objectives: </a:t>
            </a:r>
            <a:endParaRPr lang="en-GB" sz="2600" dirty="0"/>
          </a:p>
          <a:p>
            <a:pPr lvl="0"/>
            <a:r>
              <a:rPr lang="en-US" sz="2600" dirty="0"/>
              <a:t>To perform better design</a:t>
            </a:r>
            <a:endParaRPr lang="en-GB" sz="2600" dirty="0"/>
          </a:p>
          <a:p>
            <a:pPr lvl="0"/>
            <a:r>
              <a:rPr lang="en-US" sz="2600" dirty="0"/>
              <a:t>To perform better code</a:t>
            </a:r>
            <a:endParaRPr lang="en-GB" sz="2600" dirty="0"/>
          </a:p>
          <a:p>
            <a:pPr lvl="0"/>
            <a:r>
              <a:rPr lang="en-US" sz="2600" dirty="0"/>
              <a:t>To manage time </a:t>
            </a:r>
            <a:endParaRPr lang="en-GB" sz="2600" dirty="0"/>
          </a:p>
          <a:p>
            <a:pPr lvl="0"/>
            <a:r>
              <a:rPr lang="en-US" sz="2600" dirty="0"/>
              <a:t> To work according to the requirements </a:t>
            </a:r>
            <a:endParaRPr lang="en-GB" sz="2600" dirty="0"/>
          </a:p>
          <a:p>
            <a:pPr lvl="0"/>
            <a:r>
              <a:rPr lang="en-US" sz="2600" dirty="0"/>
              <a:t>To perform different testing to make sure there are no flaws. </a:t>
            </a:r>
            <a:endParaRPr lang="en-GB" sz="2600" dirty="0"/>
          </a:p>
          <a:p>
            <a:pPr lvl="0"/>
            <a:r>
              <a:rPr lang="en-US" sz="2600" dirty="0"/>
              <a:t>To perform step by step process to finish the project</a:t>
            </a:r>
            <a:endParaRPr lang="en-GB" sz="2600" dirty="0"/>
          </a:p>
          <a:p>
            <a:pPr lvl="0"/>
            <a:r>
              <a:rPr lang="en-US" sz="2600" dirty="0"/>
              <a:t>To use Development methodology</a:t>
            </a:r>
            <a:endParaRPr lang="en-GB" sz="2600" dirty="0"/>
          </a:p>
          <a:p>
            <a:pPr lvl="0"/>
            <a:r>
              <a:rPr lang="en-US" sz="2600" dirty="0"/>
              <a:t>To use Design pattern </a:t>
            </a:r>
            <a:endParaRPr lang="en-GB" sz="2600" dirty="0"/>
          </a:p>
          <a:p>
            <a:pPr lvl="0"/>
            <a:r>
              <a:rPr lang="en-US" sz="2600" dirty="0"/>
              <a:t>To use structural architecture </a:t>
            </a:r>
            <a:endParaRPr lang="en-GB" sz="2600" dirty="0"/>
          </a:p>
          <a:p>
            <a:endParaRPr lang="en-GB" dirty="0"/>
          </a:p>
        </p:txBody>
      </p:sp>
    </p:spTree>
    <p:extLst>
      <p:ext uri="{BB962C8B-B14F-4D97-AF65-F5344CB8AC3E}">
        <p14:creationId xmlns:p14="http://schemas.microsoft.com/office/powerpoint/2010/main" val="113086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9119-D980-4446-B7A6-ADA10AD86B0A}"/>
              </a:ext>
            </a:extLst>
          </p:cNvPr>
          <p:cNvSpPr>
            <a:spLocks noGrp="1"/>
          </p:cNvSpPr>
          <p:nvPr>
            <p:ph type="title"/>
          </p:nvPr>
        </p:nvSpPr>
        <p:spPr/>
        <p:txBody>
          <a:bodyPr>
            <a:normAutofit/>
          </a:bodyPr>
          <a:lstStyle/>
          <a:p>
            <a:r>
              <a:rPr lang="en-GB" sz="4000" dirty="0"/>
              <a:t>Features of the project</a:t>
            </a:r>
          </a:p>
        </p:txBody>
      </p:sp>
      <p:sp>
        <p:nvSpPr>
          <p:cNvPr id="3" name="Content Placeholder 2">
            <a:extLst>
              <a:ext uri="{FF2B5EF4-FFF2-40B4-BE49-F238E27FC236}">
                <a16:creationId xmlns:a16="http://schemas.microsoft.com/office/drawing/2014/main" id="{13414A08-FBF4-444E-8E9B-71B323A20D78}"/>
              </a:ext>
            </a:extLst>
          </p:cNvPr>
          <p:cNvSpPr>
            <a:spLocks noGrp="1"/>
          </p:cNvSpPr>
          <p:nvPr>
            <p:ph idx="1"/>
          </p:nvPr>
        </p:nvSpPr>
        <p:spPr/>
        <p:txBody>
          <a:bodyPr>
            <a:normAutofit fontScale="92500" lnSpcReduction="10000"/>
          </a:bodyPr>
          <a:lstStyle/>
          <a:p>
            <a:pPr marL="0" indent="0">
              <a:buNone/>
            </a:pPr>
            <a:r>
              <a:rPr lang="en-US" sz="2600" dirty="0"/>
              <a:t>                         The features of the project are as follows:</a:t>
            </a:r>
            <a:endParaRPr lang="en-GB" sz="2600" dirty="0"/>
          </a:p>
          <a:p>
            <a:pPr lvl="0"/>
            <a:r>
              <a:rPr lang="en-US" sz="2600" b="1" dirty="0"/>
              <a:t>User can register on the page</a:t>
            </a:r>
            <a:endParaRPr lang="en-GB" sz="2600" b="1" dirty="0"/>
          </a:p>
          <a:p>
            <a:pPr lvl="0">
              <a:buFont typeface="Courier New" panose="02070309020205020404" pitchFamily="49" charset="0"/>
              <a:buChar char="o"/>
            </a:pPr>
            <a:r>
              <a:rPr lang="en-US" sz="2600" dirty="0"/>
              <a:t>User can register using their email and password</a:t>
            </a:r>
            <a:endParaRPr lang="en-GB" sz="2600" dirty="0"/>
          </a:p>
          <a:p>
            <a:pPr lvl="0"/>
            <a:r>
              <a:rPr lang="en-US" sz="2600" b="1" dirty="0"/>
              <a:t>Login </a:t>
            </a:r>
            <a:endParaRPr lang="en-GB" sz="2600" b="1" dirty="0"/>
          </a:p>
          <a:p>
            <a:pPr lvl="0">
              <a:buFont typeface="Courier New" panose="02070309020205020404" pitchFamily="49" charset="0"/>
              <a:buChar char="o"/>
            </a:pPr>
            <a:r>
              <a:rPr lang="en-US" sz="2600" dirty="0"/>
              <a:t>Username will be set</a:t>
            </a:r>
            <a:endParaRPr lang="en-GB" sz="2600" dirty="0"/>
          </a:p>
          <a:p>
            <a:pPr lvl="0">
              <a:buFont typeface="Courier New" panose="02070309020205020404" pitchFamily="49" charset="0"/>
              <a:buChar char="o"/>
            </a:pPr>
            <a:r>
              <a:rPr lang="en-US" sz="2600" dirty="0"/>
              <a:t>User can login using their username and password </a:t>
            </a:r>
            <a:endParaRPr lang="en-GB" sz="2600" dirty="0"/>
          </a:p>
          <a:p>
            <a:pPr lvl="0"/>
            <a:r>
              <a:rPr lang="en-US" sz="2600" b="1" dirty="0"/>
              <a:t>Edit profile</a:t>
            </a:r>
            <a:endParaRPr lang="en-GB" sz="2600" b="1" dirty="0"/>
          </a:p>
          <a:p>
            <a:pPr lvl="0">
              <a:buFont typeface="Courier New" panose="02070309020205020404" pitchFamily="49" charset="0"/>
              <a:buChar char="o"/>
            </a:pPr>
            <a:r>
              <a:rPr lang="en-US" sz="2600" dirty="0"/>
              <a:t>User can edit their profile such as username/ password </a:t>
            </a:r>
            <a:endParaRPr lang="en-GB" sz="2600" dirty="0"/>
          </a:p>
          <a:p>
            <a:pPr lvl="0">
              <a:buFont typeface="Courier New" panose="02070309020205020404" pitchFamily="49" charset="0"/>
              <a:buChar char="o"/>
            </a:pPr>
            <a:r>
              <a:rPr lang="en-US" sz="2600" dirty="0"/>
              <a:t>User can add/ edit expenses and income  </a:t>
            </a:r>
            <a:endParaRPr lang="en-GB" sz="2600" dirty="0"/>
          </a:p>
          <a:p>
            <a:pPr lvl="0"/>
            <a:r>
              <a:rPr lang="en-US" sz="2600" b="1" dirty="0"/>
              <a:t>Change password</a:t>
            </a:r>
            <a:endParaRPr lang="en-GB" sz="2600" b="1" dirty="0"/>
          </a:p>
          <a:p>
            <a:endParaRPr lang="en-GB" dirty="0"/>
          </a:p>
        </p:txBody>
      </p:sp>
    </p:spTree>
    <p:extLst>
      <p:ext uri="{BB962C8B-B14F-4D97-AF65-F5344CB8AC3E}">
        <p14:creationId xmlns:p14="http://schemas.microsoft.com/office/powerpoint/2010/main" val="130583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FBCE-8CC0-4B91-A8D7-C3B7C9BAED75}"/>
              </a:ext>
            </a:extLst>
          </p:cNvPr>
          <p:cNvSpPr>
            <a:spLocks noGrp="1"/>
          </p:cNvSpPr>
          <p:nvPr>
            <p:ph type="title"/>
          </p:nvPr>
        </p:nvSpPr>
        <p:spPr/>
        <p:txBody>
          <a:bodyPr/>
          <a:lstStyle/>
          <a:p>
            <a:r>
              <a:rPr lang="en-GB" dirty="0"/>
              <a:t>Features of the project</a:t>
            </a:r>
          </a:p>
        </p:txBody>
      </p:sp>
      <p:sp>
        <p:nvSpPr>
          <p:cNvPr id="3" name="Content Placeholder 2">
            <a:extLst>
              <a:ext uri="{FF2B5EF4-FFF2-40B4-BE49-F238E27FC236}">
                <a16:creationId xmlns:a16="http://schemas.microsoft.com/office/drawing/2014/main" id="{235DB82B-965E-422A-8C51-1D1FF4AE5AFC}"/>
              </a:ext>
            </a:extLst>
          </p:cNvPr>
          <p:cNvSpPr>
            <a:spLocks noGrp="1"/>
          </p:cNvSpPr>
          <p:nvPr>
            <p:ph idx="1"/>
          </p:nvPr>
        </p:nvSpPr>
        <p:spPr/>
        <p:txBody>
          <a:bodyPr>
            <a:normAutofit lnSpcReduction="10000"/>
          </a:bodyPr>
          <a:lstStyle/>
          <a:p>
            <a:pPr lvl="0"/>
            <a:r>
              <a:rPr lang="en-US" sz="2400" b="1" dirty="0"/>
              <a:t>Dashboard for user</a:t>
            </a:r>
            <a:endParaRPr lang="en-GB" sz="2400" b="1" dirty="0"/>
          </a:p>
          <a:p>
            <a:pPr lvl="0">
              <a:buFont typeface="Courier New" panose="02070309020205020404" pitchFamily="49" charset="0"/>
              <a:buChar char="o"/>
            </a:pPr>
            <a:r>
              <a:rPr lang="en-US" sz="2400" dirty="0"/>
              <a:t>Dashboard will help user to navigate through the page easily</a:t>
            </a:r>
            <a:endParaRPr lang="en-GB" sz="2400" dirty="0"/>
          </a:p>
          <a:p>
            <a:pPr lvl="0"/>
            <a:r>
              <a:rPr lang="en-US" sz="2400" b="1" dirty="0"/>
              <a:t>Log out</a:t>
            </a:r>
            <a:endParaRPr lang="en-GB" sz="2400" b="1" dirty="0"/>
          </a:p>
          <a:p>
            <a:pPr lvl="0"/>
            <a:r>
              <a:rPr lang="en-US" sz="2400" b="1" dirty="0"/>
              <a:t>Add income</a:t>
            </a:r>
            <a:endParaRPr lang="en-GB" sz="2400" b="1" dirty="0"/>
          </a:p>
          <a:p>
            <a:pPr lvl="0">
              <a:buFont typeface="Courier New" panose="02070309020205020404" pitchFamily="49" charset="0"/>
              <a:buChar char="o"/>
            </a:pPr>
            <a:r>
              <a:rPr lang="en-US" sz="2400" dirty="0"/>
              <a:t>User will need to add income to calculate their salary and expenses </a:t>
            </a:r>
            <a:endParaRPr lang="en-GB" sz="2400" dirty="0"/>
          </a:p>
          <a:p>
            <a:pPr lvl="0"/>
            <a:r>
              <a:rPr lang="en-US" sz="2400" b="1" dirty="0"/>
              <a:t>Edit income</a:t>
            </a:r>
            <a:endParaRPr lang="en-GB" sz="2400" b="1" dirty="0"/>
          </a:p>
          <a:p>
            <a:pPr lvl="0"/>
            <a:r>
              <a:rPr lang="en-US" sz="2400" b="1" dirty="0"/>
              <a:t>Add expenses</a:t>
            </a:r>
            <a:endParaRPr lang="en-GB" sz="2400" b="1" dirty="0"/>
          </a:p>
          <a:p>
            <a:pPr lvl="0">
              <a:buFont typeface="Courier New" panose="02070309020205020404" pitchFamily="49" charset="0"/>
              <a:buChar char="o"/>
            </a:pPr>
            <a:r>
              <a:rPr lang="en-US" sz="2400" dirty="0"/>
              <a:t>User need to add their expenses by remembering their spending</a:t>
            </a:r>
            <a:endParaRPr lang="en-GB" sz="2400" dirty="0"/>
          </a:p>
          <a:p>
            <a:pPr lvl="0">
              <a:buFont typeface="Courier New" panose="02070309020205020404" pitchFamily="49" charset="0"/>
              <a:buChar char="o"/>
            </a:pPr>
            <a:r>
              <a:rPr lang="en-US" sz="2400" dirty="0"/>
              <a:t>Their expenses will be saved.  </a:t>
            </a:r>
            <a:endParaRPr lang="en-GB" sz="2400" dirty="0"/>
          </a:p>
          <a:p>
            <a:pPr lvl="0"/>
            <a:r>
              <a:rPr lang="en-US" sz="2400" b="1" dirty="0"/>
              <a:t>Edit and view expenses </a:t>
            </a:r>
            <a:endParaRPr lang="en-GB" sz="2400" b="1" dirty="0"/>
          </a:p>
          <a:p>
            <a:endParaRPr lang="en-GB" dirty="0"/>
          </a:p>
        </p:txBody>
      </p:sp>
    </p:spTree>
    <p:extLst>
      <p:ext uri="{BB962C8B-B14F-4D97-AF65-F5344CB8AC3E}">
        <p14:creationId xmlns:p14="http://schemas.microsoft.com/office/powerpoint/2010/main" val="39702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92DB-AA94-4AB7-BBA3-7F74DAA8CDFA}"/>
              </a:ext>
            </a:extLst>
          </p:cNvPr>
          <p:cNvSpPr>
            <a:spLocks noGrp="1"/>
          </p:cNvSpPr>
          <p:nvPr>
            <p:ph type="title"/>
          </p:nvPr>
        </p:nvSpPr>
        <p:spPr/>
        <p:txBody>
          <a:bodyPr/>
          <a:lstStyle/>
          <a:p>
            <a:r>
              <a:rPr lang="en-GB" dirty="0"/>
              <a:t>Features of the project</a:t>
            </a:r>
          </a:p>
        </p:txBody>
      </p:sp>
      <p:sp>
        <p:nvSpPr>
          <p:cNvPr id="3" name="Content Placeholder 2">
            <a:extLst>
              <a:ext uri="{FF2B5EF4-FFF2-40B4-BE49-F238E27FC236}">
                <a16:creationId xmlns:a16="http://schemas.microsoft.com/office/drawing/2014/main" id="{F7D4AE23-74B9-4BC5-8D69-A04799728D89}"/>
              </a:ext>
            </a:extLst>
          </p:cNvPr>
          <p:cNvSpPr>
            <a:spLocks noGrp="1"/>
          </p:cNvSpPr>
          <p:nvPr>
            <p:ph idx="1"/>
          </p:nvPr>
        </p:nvSpPr>
        <p:spPr>
          <a:xfrm>
            <a:off x="838200" y="1941740"/>
            <a:ext cx="10515600" cy="4351338"/>
          </a:xfrm>
        </p:spPr>
        <p:txBody>
          <a:bodyPr/>
          <a:lstStyle/>
          <a:p>
            <a:pPr lvl="0"/>
            <a:r>
              <a:rPr lang="en-US" sz="2400" b="1" dirty="0"/>
              <a:t>Add expense category such as “food” “fuel”</a:t>
            </a:r>
            <a:endParaRPr lang="en-GB" sz="2400" b="1" dirty="0"/>
          </a:p>
          <a:p>
            <a:pPr lvl="0"/>
            <a:r>
              <a:rPr lang="en-US" sz="2400" b="1" dirty="0"/>
              <a:t>View details of expense category</a:t>
            </a:r>
            <a:endParaRPr lang="en-GB" sz="2400" b="1" dirty="0"/>
          </a:p>
          <a:p>
            <a:pPr lvl="0"/>
            <a:r>
              <a:rPr lang="en-US" sz="2400" b="1" dirty="0"/>
              <a:t>Calculate their spending according to their income</a:t>
            </a:r>
            <a:endParaRPr lang="en-GB" sz="2400" b="1" dirty="0"/>
          </a:p>
          <a:p>
            <a:pPr lvl="0">
              <a:buFont typeface="Courier New" panose="02070309020205020404" pitchFamily="49" charset="0"/>
              <a:buChar char="o"/>
            </a:pPr>
            <a:r>
              <a:rPr lang="en-US" sz="2400" dirty="0"/>
              <a:t>Their spending will be calculated by subtracting it from their income </a:t>
            </a:r>
            <a:endParaRPr lang="en-GB" sz="2400" dirty="0"/>
          </a:p>
          <a:p>
            <a:pPr lvl="0">
              <a:buFont typeface="Courier New" panose="02070309020205020404" pitchFamily="49" charset="0"/>
              <a:buChar char="o"/>
            </a:pPr>
            <a:r>
              <a:rPr lang="en-US" sz="2400" dirty="0"/>
              <a:t>This will help user to track their income  </a:t>
            </a:r>
            <a:endParaRPr lang="en-GB" sz="2400" dirty="0"/>
          </a:p>
          <a:p>
            <a:pPr lvl="0"/>
            <a:r>
              <a:rPr lang="en-US" sz="2400" b="1" dirty="0"/>
              <a:t>Report of the expense </a:t>
            </a:r>
            <a:endParaRPr lang="en-GB" sz="2400" b="1" dirty="0"/>
          </a:p>
          <a:p>
            <a:pPr lvl="0">
              <a:buFont typeface="Courier New" panose="02070309020205020404" pitchFamily="49" charset="0"/>
              <a:buChar char="o"/>
            </a:pPr>
            <a:r>
              <a:rPr lang="en-US" sz="2400" dirty="0"/>
              <a:t>Report will be generated by calculating their expenses </a:t>
            </a:r>
            <a:endParaRPr lang="en-GB" sz="2400" dirty="0"/>
          </a:p>
          <a:p>
            <a:pPr lvl="0"/>
            <a:r>
              <a:rPr lang="en-US" sz="2400" b="1" dirty="0"/>
              <a:t>Report of the expense category</a:t>
            </a:r>
            <a:endParaRPr lang="en-GB" sz="2400" b="1" dirty="0"/>
          </a:p>
          <a:p>
            <a:endParaRPr lang="en-GB" dirty="0"/>
          </a:p>
        </p:txBody>
      </p:sp>
    </p:spTree>
    <p:extLst>
      <p:ext uri="{BB962C8B-B14F-4D97-AF65-F5344CB8AC3E}">
        <p14:creationId xmlns:p14="http://schemas.microsoft.com/office/powerpoint/2010/main" val="9149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1034</Words>
  <Application>Microsoft Office PowerPoint</Application>
  <PresentationFormat>Widescreen</PresentationFormat>
  <Paragraphs>146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Courier New</vt:lpstr>
      <vt:lpstr>Office Theme</vt:lpstr>
      <vt:lpstr>Expenses Management System</vt:lpstr>
      <vt:lpstr>Introduction</vt:lpstr>
      <vt:lpstr>Problem statement </vt:lpstr>
      <vt:lpstr>Background of the project</vt:lpstr>
      <vt:lpstr>Aims and Objectives</vt:lpstr>
      <vt:lpstr>Aims and Objectives</vt:lpstr>
      <vt:lpstr>Features of the project</vt:lpstr>
      <vt:lpstr>Features of the project</vt:lpstr>
      <vt:lpstr>Features of the project</vt:lpstr>
      <vt:lpstr>Work breakdown structure  Work break down structure is a breakdown of a project into smaller parts to remove complexity. It organizes the team’s work into manageable section. </vt:lpstr>
      <vt:lpstr>Gannt Chart</vt:lpstr>
      <vt:lpstr>Methodology with justification</vt:lpstr>
      <vt:lpstr>Why waterfall model?</vt:lpstr>
      <vt:lpstr>Architecture </vt:lpstr>
      <vt:lpstr>Architecture</vt:lpstr>
      <vt:lpstr>Architecture </vt:lpstr>
      <vt:lpstr>Risk and configuration management </vt:lpstr>
      <vt:lpstr>Risk and configuration management </vt:lpstr>
      <vt:lpstr>Initial class diagram</vt:lpstr>
      <vt:lpstr>Justification</vt:lpstr>
      <vt:lpstr>Use-Case diagram</vt:lpstr>
      <vt:lpstr>Justification</vt:lpstr>
      <vt:lpstr>UI design</vt:lpstr>
      <vt:lpstr>PowerPoint Presentation</vt:lpstr>
      <vt:lpstr>PowerPoint Presentation</vt:lpstr>
      <vt:lpstr>PowerPoint Presentation</vt:lpstr>
      <vt:lpstr>Coding</vt:lpstr>
      <vt:lpstr>Coding</vt:lpstr>
      <vt:lpstr>Coding</vt:lpstr>
      <vt:lpstr>Coding</vt:lpstr>
      <vt:lpstr>Test Cases</vt:lpstr>
      <vt:lpstr>Future works</vt:lpstr>
      <vt:lpstr>User Manual</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Expenses Management System</dc:title>
  <dc:creator>suveksha khanal</dc:creator>
  <cp:lastModifiedBy>suveksha khanal</cp:lastModifiedBy>
  <cp:revision>36</cp:revision>
  <dcterms:created xsi:type="dcterms:W3CDTF">2019-04-01T10:26:54Z</dcterms:created>
  <dcterms:modified xsi:type="dcterms:W3CDTF">2019-04-01T11:55:59Z</dcterms:modified>
</cp:coreProperties>
</file>