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0" r:id="rId7"/>
    <p:sldId id="281" r:id="rId8"/>
    <p:sldId id="282" r:id="rId9"/>
    <p:sldId id="283" r:id="rId10"/>
    <p:sldId id="284" r:id="rId11"/>
    <p:sldId id="285" r:id="rId12"/>
    <p:sldId id="286" r:id="rId13"/>
    <p:sldId id="287"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53E"/>
    <a:srgbClr val="D9DC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894CD-EC2C-49DD-8323-92B2753CA569}" v="3" dt="2024-04-04T16:55:06.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4/4/2024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56314" y="396416"/>
            <a:ext cx="9479372" cy="1623544"/>
          </a:xfrm>
        </p:spPr>
        <p:txBody>
          <a:bodyPr>
            <a:normAutofit/>
          </a:bodyPr>
          <a:lstStyle/>
          <a:p>
            <a:pPr algn="l"/>
            <a:r>
              <a:rPr lang="en-US" sz="4000" dirty="0"/>
              <a:t>KEY LOGGERS &amp;ITS SECURITY IMPLEMENTATIONS.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4657656" cy="2130572"/>
          </a:xfrm>
        </p:spPr>
        <p:txBody>
          <a:bodyPr>
            <a:noAutofit/>
          </a:bodyPr>
          <a:lstStyle/>
          <a:p>
            <a:pPr algn="l"/>
            <a:r>
              <a:rPr lang="en-US" sz="2400" dirty="0"/>
              <a:t>PRESENTED BY:</a:t>
            </a:r>
          </a:p>
          <a:p>
            <a:pPr algn="l"/>
            <a:r>
              <a:rPr lang="en-US" sz="2400" dirty="0"/>
              <a:t>Suvegaa </a:t>
            </a:r>
            <a:r>
              <a:rPr lang="en-US" sz="2400" dirty="0" err="1"/>
              <a:t>Jeyam.D</a:t>
            </a:r>
            <a:r>
              <a:rPr lang="en-US" sz="2400"/>
              <a:t>  </a:t>
            </a:r>
            <a:r>
              <a:rPr lang="en-US" sz="2400" dirty="0"/>
              <a:t>-</a:t>
            </a:r>
            <a:r>
              <a:rPr lang="en-US" sz="2400"/>
              <a:t>Anjalai</a:t>
            </a:r>
            <a:r>
              <a:rPr lang="en-US" sz="2400" dirty="0"/>
              <a:t> Ammal  Mahalingam Engineering College –Computer Science Engineering</a:t>
            </a:r>
          </a:p>
          <a:p>
            <a:pPr algn="l"/>
            <a:r>
              <a:rPr lang="en-US" sz="2400" dirty="0"/>
              <a:t> </a:t>
            </a:r>
          </a:p>
        </p:txBody>
      </p:sp>
      <p:pic>
        <p:nvPicPr>
          <p:cNvPr id="1030" name="Picture 6" descr="What is a Keylogger? | How to Protect Your Passwords | AVG">
            <a:extLst>
              <a:ext uri="{FF2B5EF4-FFF2-40B4-BE49-F238E27FC236}">
                <a16:creationId xmlns:a16="http://schemas.microsoft.com/office/drawing/2014/main" id="{2811C354-94AF-3DEC-DDBA-B1C8B3498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314" y="2419770"/>
            <a:ext cx="5740994" cy="3673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3D4A-AB07-3319-E36C-229695B886BA}"/>
              </a:ext>
            </a:extLst>
          </p:cNvPr>
          <p:cNvSpPr>
            <a:spLocks noGrp="1"/>
          </p:cNvSpPr>
          <p:nvPr>
            <p:ph type="title"/>
          </p:nvPr>
        </p:nvSpPr>
        <p:spPr>
          <a:xfrm>
            <a:off x="913795" y="-1540042"/>
            <a:ext cx="10353762" cy="4347410"/>
          </a:xfrm>
        </p:spPr>
        <p:txBody>
          <a:bodyPr>
            <a:normAutofit/>
          </a:bodyPr>
          <a:lstStyle/>
          <a:p>
            <a:r>
              <a:rPr lang="en-IN" sz="4800" dirty="0">
                <a:solidFill>
                  <a:srgbClr val="00B0F0"/>
                </a:solidFill>
              </a:rPr>
              <a:t>REFERENCES</a:t>
            </a:r>
          </a:p>
        </p:txBody>
      </p:sp>
      <p:sp>
        <p:nvSpPr>
          <p:cNvPr id="3" name="Content Placeholder 2">
            <a:extLst>
              <a:ext uri="{FF2B5EF4-FFF2-40B4-BE49-F238E27FC236}">
                <a16:creationId xmlns:a16="http://schemas.microsoft.com/office/drawing/2014/main" id="{AD6AC5D2-184A-DC72-E2E3-C6672E59CEBD}"/>
              </a:ext>
            </a:extLst>
          </p:cNvPr>
          <p:cNvSpPr>
            <a:spLocks noGrp="1"/>
          </p:cNvSpPr>
          <p:nvPr>
            <p:ph idx="4294967295"/>
          </p:nvPr>
        </p:nvSpPr>
        <p:spPr>
          <a:xfrm>
            <a:off x="737936" y="1331495"/>
            <a:ext cx="10353675" cy="4728410"/>
          </a:xfrm>
        </p:spPr>
        <p:txBody>
          <a:bodyPr>
            <a:noAutofit/>
          </a:bodyPr>
          <a:lstStyle/>
          <a:p>
            <a:r>
              <a:rPr lang="en-US" dirty="0" err="1"/>
              <a:t>Scarfone</a:t>
            </a:r>
            <a:r>
              <a:rPr lang="en-US" dirty="0"/>
              <a:t>, K., </a:t>
            </a:r>
            <a:r>
              <a:rPr lang="en-US" dirty="0" err="1"/>
              <a:t>Souppaya</a:t>
            </a:r>
            <a:r>
              <a:rPr lang="en-US" dirty="0"/>
              <a:t>, M., &amp; Cody, A. (2013). Guide to Malware Incident Prevention and Handling for Desktops and Laptops. National Institute of Standards and Technology (NIST) Special Publication 800-83 Revision 1.</a:t>
            </a:r>
          </a:p>
          <a:p>
            <a:pPr lvl="1">
              <a:buFont typeface="Arial" panose="020B0604020202020204" pitchFamily="34" charset="0"/>
              <a:buChar char="•"/>
            </a:pPr>
            <a:r>
              <a:rPr lang="en-US" dirty="0"/>
              <a:t>This NIST publication offers guidance on preventing and handling malware incidents, including keylogger threats on desktops and laptops.</a:t>
            </a:r>
          </a:p>
          <a:p>
            <a:r>
              <a:rPr lang="en-US" dirty="0" err="1"/>
              <a:t>Kounavis</a:t>
            </a:r>
            <a:r>
              <a:rPr lang="en-US" dirty="0"/>
              <a:t>, C., &amp; </a:t>
            </a:r>
            <a:r>
              <a:rPr lang="en-US" dirty="0" err="1"/>
              <a:t>Gritzalis</a:t>
            </a:r>
            <a:r>
              <a:rPr lang="en-US" dirty="0"/>
              <a:t>, D. (2009). A survey of malware detection techniques. Proceedings of the 2009 International Conference on Security &amp; Management (SAM'09).</a:t>
            </a:r>
          </a:p>
          <a:p>
            <a:pPr lvl="1">
              <a:buFont typeface="Arial" panose="020B0604020202020204" pitchFamily="34" charset="0"/>
              <a:buChar char="•"/>
            </a:pPr>
            <a:r>
              <a:rPr lang="en-US" dirty="0"/>
              <a:t>This paper presents a survey of various malware detection techniques, including those used to detect keyloggers.</a:t>
            </a:r>
          </a:p>
        </p:txBody>
      </p:sp>
    </p:spTree>
    <p:extLst>
      <p:ext uri="{BB962C8B-B14F-4D97-AF65-F5344CB8AC3E}">
        <p14:creationId xmlns:p14="http://schemas.microsoft.com/office/powerpoint/2010/main" val="82556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70C1-7156-29B3-06DE-6EC413805021}"/>
              </a:ext>
            </a:extLst>
          </p:cNvPr>
          <p:cNvSpPr>
            <a:spLocks noGrp="1"/>
          </p:cNvSpPr>
          <p:nvPr>
            <p:ph type="title"/>
          </p:nvPr>
        </p:nvSpPr>
        <p:spPr>
          <a:xfrm>
            <a:off x="919119" y="2800350"/>
            <a:ext cx="10353762" cy="1257300"/>
          </a:xfrm>
        </p:spPr>
        <p:txBody>
          <a:bodyPr>
            <a:normAutofit/>
          </a:bodyPr>
          <a:lstStyle/>
          <a:p>
            <a:r>
              <a:rPr lang="en-IN" sz="7200" i="1" dirty="0"/>
              <a:t>T</a:t>
            </a:r>
            <a:r>
              <a:rPr lang="en-IN" sz="3600" i="1" dirty="0"/>
              <a:t>HANK YOU</a:t>
            </a:r>
          </a:p>
        </p:txBody>
      </p:sp>
    </p:spTree>
    <p:extLst>
      <p:ext uri="{BB962C8B-B14F-4D97-AF65-F5344CB8AC3E}">
        <p14:creationId xmlns:p14="http://schemas.microsoft.com/office/powerpoint/2010/main" val="85648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solidFill>
                  <a:schemeClr val="accent6">
                    <a:lumMod val="75000"/>
                  </a:schemeClr>
                </a:solidFill>
              </a:rPr>
              <a:t>OUTLINE</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fontScale="92500"/>
          </a:bodyPr>
          <a:lstStyle/>
          <a:p>
            <a:r>
              <a:rPr lang="en-US" sz="2400" dirty="0"/>
              <a:t>Problem Statement </a:t>
            </a:r>
          </a:p>
          <a:p>
            <a:r>
              <a:rPr lang="en-US" sz="2400" dirty="0"/>
              <a:t>Proposed System </a:t>
            </a:r>
          </a:p>
          <a:p>
            <a:r>
              <a:rPr lang="en-US" sz="2400" dirty="0"/>
              <a:t>System Development Approach</a:t>
            </a:r>
          </a:p>
          <a:p>
            <a:r>
              <a:rPr lang="en-US" sz="2400" dirty="0"/>
              <a:t> Algorithm &amp; Deployment</a:t>
            </a:r>
          </a:p>
          <a:p>
            <a:r>
              <a:rPr lang="en-US" sz="2400" dirty="0"/>
              <a:t> Result</a:t>
            </a:r>
          </a:p>
          <a:p>
            <a:r>
              <a:rPr lang="en-US" sz="2400" dirty="0"/>
              <a:t>Conclusion </a:t>
            </a:r>
          </a:p>
          <a:p>
            <a:r>
              <a:rPr lang="en-US" sz="2400" dirty="0"/>
              <a:t>Future Scope</a:t>
            </a:r>
          </a:p>
          <a:p>
            <a:r>
              <a:rPr lang="en-US" sz="2400" dirty="0"/>
              <a:t>References</a:t>
            </a:r>
          </a:p>
        </p:txBody>
      </p:sp>
      <p:pic>
        <p:nvPicPr>
          <p:cNvPr id="2050" name="Picture 2">
            <a:extLst>
              <a:ext uri="{FF2B5EF4-FFF2-40B4-BE49-F238E27FC236}">
                <a16:creationId xmlns:a16="http://schemas.microsoft.com/office/drawing/2014/main" id="{CBC66853-9E1F-C393-8D42-2A8100AA45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62570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0833-4866-A2F3-9AD8-E64ED1A9D5BE}"/>
              </a:ext>
            </a:extLst>
          </p:cNvPr>
          <p:cNvSpPr>
            <a:spLocks noGrp="1"/>
          </p:cNvSpPr>
          <p:nvPr>
            <p:ph type="title"/>
          </p:nvPr>
        </p:nvSpPr>
        <p:spPr>
          <a:xfrm>
            <a:off x="913795" y="255640"/>
            <a:ext cx="10353762" cy="851266"/>
          </a:xfrm>
        </p:spPr>
        <p:txBody>
          <a:bodyPr/>
          <a:lstStyle/>
          <a:p>
            <a:r>
              <a:rPr lang="en-IN" dirty="0">
                <a:solidFill>
                  <a:srgbClr val="00B0F0"/>
                </a:solidFill>
              </a:rPr>
              <a:t>PROBLEM STATEMENT</a:t>
            </a:r>
          </a:p>
        </p:txBody>
      </p:sp>
      <p:sp>
        <p:nvSpPr>
          <p:cNvPr id="3" name="Content Placeholder 2">
            <a:extLst>
              <a:ext uri="{FF2B5EF4-FFF2-40B4-BE49-F238E27FC236}">
                <a16:creationId xmlns:a16="http://schemas.microsoft.com/office/drawing/2014/main" id="{D43F6B08-1C84-CE06-3698-758467FAB40D}"/>
              </a:ext>
            </a:extLst>
          </p:cNvPr>
          <p:cNvSpPr>
            <a:spLocks noGrp="1"/>
          </p:cNvSpPr>
          <p:nvPr>
            <p:ph idx="1"/>
          </p:nvPr>
        </p:nvSpPr>
        <p:spPr>
          <a:xfrm>
            <a:off x="913795" y="1445342"/>
            <a:ext cx="10353762" cy="5099836"/>
          </a:xfrm>
        </p:spPr>
        <p:txBody>
          <a:bodyPr>
            <a:normAutofit fontScale="25000" lnSpcReduction="20000"/>
          </a:bodyPr>
          <a:lstStyle/>
          <a:p>
            <a:pPr algn="l">
              <a:buFont typeface="Wingdings" panose="05000000000000000000" pitchFamily="2" charset="2"/>
              <a:buChar char="q"/>
            </a:pPr>
            <a:r>
              <a:rPr lang="en-US" sz="9200" dirty="0">
                <a:solidFill>
                  <a:srgbClr val="ECECEC"/>
                </a:solidFill>
                <a:effectLst/>
                <a:latin typeface="Söhne"/>
              </a:rPr>
              <a:t> </a:t>
            </a:r>
            <a:r>
              <a:rPr lang="en-US" sz="10000" dirty="0">
                <a:solidFill>
                  <a:srgbClr val="ECECEC"/>
                </a:solidFill>
                <a:effectLst/>
                <a:latin typeface="Söhne"/>
              </a:rPr>
              <a:t>In today's digitally interconnected world, cybersecurity has become a paramount concern for individuals and organizations alike. Among the myriad of threats, keyloggers stand out as particularly insidious. These stealthy software tools are designed to surreptitiously monitor and record keystrokes on a user's computer without their knowledge or consent. Keyloggers pose a severe threat as they can capture sensitive information including passwords, credit card details, and other personal data, thereby exposing individuals and organizations to the risk of identity theft, financial loss, and privacy breaches.</a:t>
            </a:r>
          </a:p>
          <a:p>
            <a:pPr>
              <a:buFont typeface="Wingdings" panose="05000000000000000000" pitchFamily="2" charset="2"/>
              <a:buChar char="q"/>
            </a:pPr>
            <a:r>
              <a:rPr lang="en-US" sz="10000" dirty="0">
                <a:solidFill>
                  <a:srgbClr val="ECECEC"/>
                </a:solidFill>
                <a:effectLst/>
                <a:latin typeface="Söhne"/>
              </a:rPr>
              <a:t>Despite the advancements in cybersecurity technologies, combating keyloggers remains a daunting challenge. Traditional antivirus software and firewalls often fall short in detecting and mitigating these sophisticated threats, leaving users vulnerable to exploitation. Additionally, the proliferation of remote </a:t>
            </a:r>
            <a:endParaRPr lang="en-US" sz="10000" b="0" i="0" dirty="0">
              <a:solidFill>
                <a:srgbClr val="ECECEC"/>
              </a:solidFill>
              <a:effectLst/>
              <a:latin typeface="Söhne"/>
            </a:endParaRPr>
          </a:p>
          <a:p>
            <a:endParaRPr lang="en-IN" dirty="0">
              <a:solidFill>
                <a:schemeClr val="tx1"/>
              </a:solidFill>
            </a:endParaRPr>
          </a:p>
        </p:txBody>
      </p:sp>
    </p:spTree>
    <p:extLst>
      <p:ext uri="{BB962C8B-B14F-4D97-AF65-F5344CB8AC3E}">
        <p14:creationId xmlns:p14="http://schemas.microsoft.com/office/powerpoint/2010/main" val="225015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8916-4BFD-F6A8-8D5B-B526B1523FE7}"/>
              </a:ext>
            </a:extLst>
          </p:cNvPr>
          <p:cNvSpPr>
            <a:spLocks noGrp="1"/>
          </p:cNvSpPr>
          <p:nvPr>
            <p:ph type="title"/>
          </p:nvPr>
        </p:nvSpPr>
        <p:spPr>
          <a:xfrm>
            <a:off x="919119" y="-689811"/>
            <a:ext cx="10353762" cy="2406316"/>
          </a:xfrm>
        </p:spPr>
        <p:txBody>
          <a:bodyPr/>
          <a:lstStyle/>
          <a:p>
            <a:r>
              <a:rPr lang="en-IN" dirty="0">
                <a:solidFill>
                  <a:srgbClr val="00B0F0"/>
                </a:solidFill>
              </a:rPr>
              <a:t>PROPOSED SOLUTION</a:t>
            </a:r>
          </a:p>
        </p:txBody>
      </p:sp>
      <p:sp>
        <p:nvSpPr>
          <p:cNvPr id="3" name="Content Placeholder 2">
            <a:extLst>
              <a:ext uri="{FF2B5EF4-FFF2-40B4-BE49-F238E27FC236}">
                <a16:creationId xmlns:a16="http://schemas.microsoft.com/office/drawing/2014/main" id="{343DD269-A16F-E350-E81B-49961C5052B9}"/>
              </a:ext>
            </a:extLst>
          </p:cNvPr>
          <p:cNvSpPr>
            <a:spLocks noGrp="1"/>
          </p:cNvSpPr>
          <p:nvPr>
            <p:ph idx="1"/>
          </p:nvPr>
        </p:nvSpPr>
        <p:spPr>
          <a:xfrm>
            <a:off x="1090259" y="866273"/>
            <a:ext cx="10353762" cy="5422231"/>
          </a:xfrm>
        </p:spPr>
        <p:txBody>
          <a:bodyPr>
            <a:normAutofit fontScale="25000" lnSpcReduction="20000"/>
          </a:bodyPr>
          <a:lstStyle/>
          <a:p>
            <a:pPr algn="l">
              <a:buFont typeface="+mj-lt"/>
              <a:buAutoNum type="arabicPeriod"/>
            </a:pPr>
            <a:endParaRPr lang="en-US" sz="2400" b="1" i="0" dirty="0">
              <a:solidFill>
                <a:srgbClr val="ECECEC"/>
              </a:solidFill>
              <a:effectLst/>
              <a:latin typeface="Söhne"/>
            </a:endParaRPr>
          </a:p>
          <a:p>
            <a:pPr>
              <a:buFont typeface="Wingdings" panose="05000000000000000000" pitchFamily="2" charset="2"/>
              <a:buChar char="Ø"/>
            </a:pPr>
            <a:r>
              <a:rPr lang="en-US" sz="8800" b="1" i="0" dirty="0">
                <a:solidFill>
                  <a:srgbClr val="ECECEC"/>
                </a:solidFill>
                <a:effectLst/>
                <a:latin typeface="Söhne"/>
              </a:rPr>
              <a:t>Code Signing and Digital Certificates</a:t>
            </a:r>
            <a:r>
              <a:rPr lang="en-US" sz="8800" b="0" i="0" dirty="0">
                <a:solidFill>
                  <a:srgbClr val="ECECEC"/>
                </a:solidFill>
                <a:effectLst/>
                <a:latin typeface="Söhne"/>
              </a:rPr>
              <a:t>: Encourage software developers to use code signing and digital certificates to authenticate their applications. By verifying the integrity and authenticity of software, users can minimize the risk of inadvertently installing malicious programs, including keyloggers.</a:t>
            </a:r>
          </a:p>
          <a:p>
            <a:pPr algn="l">
              <a:buFont typeface="Wingdings" panose="05000000000000000000" pitchFamily="2" charset="2"/>
              <a:buChar char="Ø"/>
            </a:pPr>
            <a:r>
              <a:rPr lang="en-US" sz="8800" b="1" i="0" dirty="0">
                <a:solidFill>
                  <a:srgbClr val="ECECEC"/>
                </a:solidFill>
                <a:effectLst/>
                <a:latin typeface="Söhne"/>
              </a:rPr>
              <a:t>Multi-factor Authentication (MFA)</a:t>
            </a:r>
            <a:r>
              <a:rPr lang="en-US" sz="8800" b="0" i="0" dirty="0">
                <a:solidFill>
                  <a:srgbClr val="ECECEC"/>
                </a:solidFill>
                <a:effectLst/>
                <a:latin typeface="Söhne"/>
              </a:rPr>
              <a:t>: Promote the adoption of multi-factor authentication mechanisms to enhance the security of sensitive accounts and data. By requiring multiple forms of verification, such as passwords, biometrics, and one-time codes, MFA can mitigate the impact of keyloggers even if login credentials are compromised.</a:t>
            </a:r>
          </a:p>
          <a:p>
            <a:pPr algn="l">
              <a:buFont typeface="Wingdings" panose="05000000000000000000" pitchFamily="2" charset="2"/>
              <a:buChar char="Ø"/>
            </a:pPr>
            <a:r>
              <a:rPr lang="en-US" sz="8800" b="1" i="0" dirty="0">
                <a:solidFill>
                  <a:srgbClr val="ECECEC"/>
                </a:solidFill>
                <a:effectLst/>
                <a:latin typeface="Söhne"/>
              </a:rPr>
              <a:t>User Education and Awareness</a:t>
            </a:r>
            <a:r>
              <a:rPr lang="en-US" sz="8800" b="0" i="0" dirty="0">
                <a:solidFill>
                  <a:srgbClr val="ECECEC"/>
                </a:solidFill>
                <a:effectLst/>
                <a:latin typeface="Söhne"/>
              </a:rPr>
              <a:t>: Launch comprehensive education and awareness campaigns to educate users about the risks associated with keyloggers and the importance of practicing good cybersecurity hygiene. Provide guidance on recognizing phishing attempts, avoiding suspicious websites, and regularly updating software to prevent keylogger infections.</a:t>
            </a:r>
          </a:p>
          <a:p>
            <a:endParaRPr lang="en-IN" dirty="0"/>
          </a:p>
        </p:txBody>
      </p:sp>
    </p:spTree>
    <p:extLst>
      <p:ext uri="{BB962C8B-B14F-4D97-AF65-F5344CB8AC3E}">
        <p14:creationId xmlns:p14="http://schemas.microsoft.com/office/powerpoint/2010/main" val="102219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396F2-4D90-1D25-562D-FA1FF67AFEBB}"/>
              </a:ext>
            </a:extLst>
          </p:cNvPr>
          <p:cNvSpPr>
            <a:spLocks noGrp="1"/>
          </p:cNvSpPr>
          <p:nvPr>
            <p:ph type="title"/>
          </p:nvPr>
        </p:nvSpPr>
        <p:spPr>
          <a:xfrm>
            <a:off x="913795" y="-882316"/>
            <a:ext cx="10353762" cy="3080084"/>
          </a:xfrm>
        </p:spPr>
        <p:txBody>
          <a:bodyPr/>
          <a:lstStyle/>
          <a:p>
            <a:r>
              <a:rPr lang="en-IN" dirty="0">
                <a:solidFill>
                  <a:srgbClr val="00B0F0"/>
                </a:solidFill>
              </a:rPr>
              <a:t>SYSTEM APPROACH</a:t>
            </a:r>
          </a:p>
        </p:txBody>
      </p:sp>
      <p:sp>
        <p:nvSpPr>
          <p:cNvPr id="3" name="Content Placeholder 2">
            <a:extLst>
              <a:ext uri="{FF2B5EF4-FFF2-40B4-BE49-F238E27FC236}">
                <a16:creationId xmlns:a16="http://schemas.microsoft.com/office/drawing/2014/main" id="{BC76C0AE-A0D1-9914-D8CC-17FFAAA5B787}"/>
              </a:ext>
            </a:extLst>
          </p:cNvPr>
          <p:cNvSpPr>
            <a:spLocks noGrp="1"/>
          </p:cNvSpPr>
          <p:nvPr>
            <p:ph idx="1"/>
          </p:nvPr>
        </p:nvSpPr>
        <p:spPr>
          <a:xfrm>
            <a:off x="1042132" y="1379621"/>
            <a:ext cx="10353762" cy="6400800"/>
          </a:xfrm>
        </p:spPr>
        <p:txBody>
          <a:bodyPr>
            <a:normAutofit fontScale="25000" lnSpcReduction="20000"/>
          </a:bodyPr>
          <a:lstStyle/>
          <a:p>
            <a:pPr marL="36900" indent="0">
              <a:buNone/>
            </a:pPr>
            <a:r>
              <a:rPr lang="en-US" sz="8000" dirty="0">
                <a:solidFill>
                  <a:srgbClr val="ECECEC"/>
                </a:solidFill>
                <a:effectLst/>
                <a:latin typeface="Söhne"/>
              </a:rPr>
              <a:t>A System </a:t>
            </a:r>
            <a:r>
              <a:rPr lang="en-US" sz="8000" b="0" i="0" dirty="0">
                <a:solidFill>
                  <a:srgbClr val="ECECEC"/>
                </a:solidFill>
                <a:effectLst/>
                <a:latin typeface="Söhne"/>
              </a:rPr>
              <a:t>approach to addressing the proliferation of keyloggers in today's digital age involves a comprehensive and holistic strategy that considers various interconnected components, including technology, processes, people, and policies. Here's a breakdown of how such an approach might be structured:</a:t>
            </a:r>
          </a:p>
          <a:p>
            <a:pPr algn="l">
              <a:buFont typeface="+mj-lt"/>
              <a:buAutoNum type="arabicPeriod"/>
            </a:pPr>
            <a:r>
              <a:rPr lang="en-US" sz="8000" b="1" i="0" dirty="0">
                <a:solidFill>
                  <a:srgbClr val="ECECEC"/>
                </a:solidFill>
                <a:effectLst/>
                <a:latin typeface="Söhne"/>
              </a:rPr>
              <a:t>Risk Assessment and Vulnerability Management</a:t>
            </a:r>
            <a:r>
              <a:rPr lang="en-US" sz="8000" b="0" i="0" dirty="0">
                <a:solidFill>
                  <a:srgbClr val="ECECEC"/>
                </a:solidFill>
                <a:effectLst/>
                <a:latin typeface="Söhne"/>
              </a:rPr>
              <a:t>: Identify potential vulnerabilities in systems and networks that could be exploited by keyloggers. This involves regularly assessing the security posture of devices, software applications, and infrastructure, and promptly addressing any identified weaknesses through patches, updates, and security controls.</a:t>
            </a:r>
          </a:p>
          <a:p>
            <a:pPr algn="l">
              <a:buFont typeface="+mj-lt"/>
              <a:buAutoNum type="arabicPeriod"/>
            </a:pPr>
            <a:r>
              <a:rPr lang="en-US" sz="8000" b="1" i="0" dirty="0">
                <a:solidFill>
                  <a:srgbClr val="ECECEC"/>
                </a:solidFill>
                <a:effectLst/>
                <a:latin typeface="Söhne"/>
              </a:rPr>
              <a:t>Implementing Security Controls</a:t>
            </a:r>
            <a:r>
              <a:rPr lang="en-US" sz="8000" b="0" i="0" dirty="0">
                <a:solidFill>
                  <a:srgbClr val="ECECEC"/>
                </a:solidFill>
                <a:effectLst/>
                <a:latin typeface="Söhne"/>
              </a:rPr>
              <a:t>: Deploy a multi-layered defense strategy to mitigate the risk of keylogger attacks. This may include deploying anti-malware software with keylogger detection capabilities, implementing endpoint security solutions, using intrusion detection and prevention systems (IDPS), and employing encryption technologies to protect sensitive data.</a:t>
            </a:r>
          </a:p>
          <a:p>
            <a:pPr algn="l">
              <a:buFont typeface="+mj-lt"/>
              <a:buAutoNum type="arabicPeriod"/>
            </a:pPr>
            <a:r>
              <a:rPr lang="en-US" sz="8000" b="1" i="0" dirty="0">
                <a:solidFill>
                  <a:srgbClr val="ECECEC"/>
                </a:solidFill>
                <a:effectLst/>
                <a:latin typeface="Söhne"/>
              </a:rPr>
              <a:t>User Education and Awareness</a:t>
            </a:r>
            <a:r>
              <a:rPr lang="en-US" sz="8000" b="0" i="0" dirty="0">
                <a:solidFill>
                  <a:srgbClr val="ECECEC"/>
                </a:solidFill>
                <a:effectLst/>
                <a:latin typeface="Söhne"/>
              </a:rPr>
              <a:t>: Educate users about the dangers of keyloggers and the importance of practicing good cybersecurity hygiene. Provide training on how to recognize and avoid phishing emails, malicious websites, and other social engineering tactics commonly used to distribute keyloggers. Encourage users to use strong, unique passwords and to be vigilant when entering sensitive information online.</a:t>
            </a:r>
          </a:p>
          <a:p>
            <a:endParaRPr lang="en-IN" dirty="0"/>
          </a:p>
        </p:txBody>
      </p:sp>
    </p:spTree>
    <p:extLst>
      <p:ext uri="{BB962C8B-B14F-4D97-AF65-F5344CB8AC3E}">
        <p14:creationId xmlns:p14="http://schemas.microsoft.com/office/powerpoint/2010/main" val="235729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544AB-0AF8-3EEB-A9BC-8796E5C7DB41}"/>
              </a:ext>
            </a:extLst>
          </p:cNvPr>
          <p:cNvSpPr>
            <a:spLocks noGrp="1"/>
          </p:cNvSpPr>
          <p:nvPr>
            <p:ph type="title"/>
          </p:nvPr>
        </p:nvSpPr>
        <p:spPr>
          <a:xfrm>
            <a:off x="924443" y="-898359"/>
            <a:ext cx="10353762" cy="2566737"/>
          </a:xfrm>
        </p:spPr>
        <p:txBody>
          <a:bodyPr/>
          <a:lstStyle/>
          <a:p>
            <a:r>
              <a:rPr lang="en-IN" dirty="0">
                <a:solidFill>
                  <a:srgbClr val="00B0F0"/>
                </a:solidFill>
              </a:rPr>
              <a:t>ALGORITHM </a:t>
            </a:r>
            <a:r>
              <a:rPr lang="en-IN" sz="4400" dirty="0">
                <a:solidFill>
                  <a:srgbClr val="00B0F0"/>
                </a:solidFill>
              </a:rPr>
              <a:t>&amp;</a:t>
            </a:r>
            <a:r>
              <a:rPr lang="en-IN" dirty="0">
                <a:solidFill>
                  <a:srgbClr val="00B0F0"/>
                </a:solidFill>
              </a:rPr>
              <a:t> DEPLOYMENT</a:t>
            </a:r>
          </a:p>
        </p:txBody>
      </p:sp>
      <p:sp>
        <p:nvSpPr>
          <p:cNvPr id="3" name="Content Placeholder 2">
            <a:extLst>
              <a:ext uri="{FF2B5EF4-FFF2-40B4-BE49-F238E27FC236}">
                <a16:creationId xmlns:a16="http://schemas.microsoft.com/office/drawing/2014/main" id="{E271FF3C-38CA-8016-57DB-DE89932D0229}"/>
              </a:ext>
            </a:extLst>
          </p:cNvPr>
          <p:cNvSpPr>
            <a:spLocks noGrp="1"/>
          </p:cNvSpPr>
          <p:nvPr>
            <p:ph idx="1"/>
          </p:nvPr>
        </p:nvSpPr>
        <p:spPr>
          <a:xfrm>
            <a:off x="1074216" y="994612"/>
            <a:ext cx="10353762" cy="5863388"/>
          </a:xfrm>
        </p:spPr>
        <p:txBody>
          <a:bodyPr>
            <a:normAutofit fontScale="25000" lnSpcReduction="20000"/>
          </a:bodyPr>
          <a:lstStyle/>
          <a:p>
            <a:pPr marL="36900" indent="0" algn="l">
              <a:buNone/>
            </a:pPr>
            <a:r>
              <a:rPr lang="en-IN" sz="8000" b="1" i="0" dirty="0">
                <a:solidFill>
                  <a:srgbClr val="ECECEC"/>
                </a:solidFill>
                <a:effectLst/>
                <a:latin typeface="Söhne"/>
              </a:rPr>
              <a:t>Algorithm Development</a:t>
            </a:r>
            <a:r>
              <a:rPr lang="en-IN" sz="8000" b="0" i="0" dirty="0">
                <a:solidFill>
                  <a:srgbClr val="ECECEC"/>
                </a:solidFill>
                <a:effectLst/>
                <a:latin typeface="Söhne"/>
              </a:rPr>
              <a:t>:</a:t>
            </a:r>
          </a:p>
          <a:p>
            <a:pPr algn="l">
              <a:buFont typeface="Arial" panose="020B0604020202020204" pitchFamily="34" charset="0"/>
              <a:buChar char="•"/>
            </a:pPr>
            <a:r>
              <a:rPr lang="en-IN" sz="8000" b="1" i="0" dirty="0">
                <a:solidFill>
                  <a:srgbClr val="ECECEC"/>
                </a:solidFill>
                <a:effectLst/>
                <a:latin typeface="Söhne"/>
              </a:rPr>
              <a:t>Keylogger Detection Algorithm</a:t>
            </a:r>
            <a:r>
              <a:rPr lang="en-IN" sz="8000" b="0" i="0" dirty="0">
                <a:solidFill>
                  <a:srgbClr val="ECECEC"/>
                </a:solidFill>
                <a:effectLst/>
                <a:latin typeface="Söhne"/>
              </a:rPr>
              <a:t>: Develop an algorithm capable of detecting keyloggers running on a user's computer. This algorithm should </a:t>
            </a:r>
            <a:r>
              <a:rPr lang="en-IN" sz="8000" b="0" i="0" dirty="0" err="1">
                <a:solidFill>
                  <a:srgbClr val="ECECEC"/>
                </a:solidFill>
                <a:effectLst/>
                <a:latin typeface="Söhne"/>
              </a:rPr>
              <a:t>analyze</a:t>
            </a:r>
            <a:r>
              <a:rPr lang="en-IN" sz="8000" b="0" i="0" dirty="0">
                <a:solidFill>
                  <a:srgbClr val="ECECEC"/>
                </a:solidFill>
                <a:effectLst/>
                <a:latin typeface="Söhne"/>
              </a:rPr>
              <a:t> system </a:t>
            </a:r>
            <a:r>
              <a:rPr lang="en-IN" sz="8000" b="0" i="0" dirty="0" err="1">
                <a:solidFill>
                  <a:srgbClr val="ECECEC"/>
                </a:solidFill>
                <a:effectLst/>
                <a:latin typeface="Söhne"/>
              </a:rPr>
              <a:t>behavior</a:t>
            </a:r>
            <a:r>
              <a:rPr lang="en-IN" sz="8000" b="0" i="0" dirty="0">
                <a:solidFill>
                  <a:srgbClr val="ECECEC"/>
                </a:solidFill>
                <a:effectLst/>
                <a:latin typeface="Söhne"/>
              </a:rPr>
              <a:t>, network traffic, and application activities to identify suspicious patterns indicative of keylogger activity.</a:t>
            </a:r>
          </a:p>
          <a:p>
            <a:pPr algn="l">
              <a:buFont typeface="Arial" panose="020B0604020202020204" pitchFamily="34" charset="0"/>
              <a:buChar char="•"/>
            </a:pPr>
            <a:r>
              <a:rPr lang="en-IN" sz="8000" b="1" i="0" dirty="0" err="1">
                <a:solidFill>
                  <a:srgbClr val="ECECEC"/>
                </a:solidFill>
                <a:effectLst/>
                <a:latin typeface="Söhne"/>
              </a:rPr>
              <a:t>Behavioral</a:t>
            </a:r>
            <a:r>
              <a:rPr lang="en-IN" sz="8000" b="1" i="0" dirty="0">
                <a:solidFill>
                  <a:srgbClr val="ECECEC"/>
                </a:solidFill>
                <a:effectLst/>
                <a:latin typeface="Söhne"/>
              </a:rPr>
              <a:t> Analysis</a:t>
            </a:r>
            <a:r>
              <a:rPr lang="en-IN" sz="8000" b="0" i="0" dirty="0">
                <a:solidFill>
                  <a:srgbClr val="ECECEC"/>
                </a:solidFill>
                <a:effectLst/>
                <a:latin typeface="Söhne"/>
              </a:rPr>
              <a:t>: Incorporate </a:t>
            </a:r>
            <a:r>
              <a:rPr lang="en-IN" sz="8000" b="0" i="0" dirty="0" err="1">
                <a:solidFill>
                  <a:srgbClr val="ECECEC"/>
                </a:solidFill>
                <a:effectLst/>
                <a:latin typeface="Söhne"/>
              </a:rPr>
              <a:t>behavioral</a:t>
            </a:r>
            <a:r>
              <a:rPr lang="en-IN" sz="8000" b="0" i="0" dirty="0">
                <a:solidFill>
                  <a:srgbClr val="ECECEC"/>
                </a:solidFill>
                <a:effectLst/>
                <a:latin typeface="Söhne"/>
              </a:rPr>
              <a:t> analysis techniques to identify deviations from normal user </a:t>
            </a:r>
            <a:r>
              <a:rPr lang="en-IN" sz="8000" b="0" i="0" dirty="0" err="1">
                <a:solidFill>
                  <a:srgbClr val="ECECEC"/>
                </a:solidFill>
                <a:effectLst/>
                <a:latin typeface="Söhne"/>
              </a:rPr>
              <a:t>behavior</a:t>
            </a:r>
            <a:r>
              <a:rPr lang="en-IN" sz="8000" b="0" i="0" dirty="0">
                <a:solidFill>
                  <a:srgbClr val="ECECEC"/>
                </a:solidFill>
                <a:effectLst/>
                <a:latin typeface="Söhne"/>
              </a:rPr>
              <a:t>, such as unexpected keystroke logging, unauthorized access to sensitive files, or unusual network communication.</a:t>
            </a:r>
          </a:p>
          <a:p>
            <a:pPr algn="l">
              <a:buFont typeface="Arial" panose="020B0604020202020204" pitchFamily="34" charset="0"/>
              <a:buChar char="•"/>
            </a:pPr>
            <a:r>
              <a:rPr lang="en-IN" sz="8000" b="1" i="0" dirty="0">
                <a:solidFill>
                  <a:srgbClr val="ECECEC"/>
                </a:solidFill>
                <a:effectLst/>
                <a:latin typeface="Söhne"/>
              </a:rPr>
              <a:t>Signature-based Detection</a:t>
            </a:r>
            <a:r>
              <a:rPr lang="en-IN" sz="8000" b="0" i="0" dirty="0">
                <a:solidFill>
                  <a:srgbClr val="ECECEC"/>
                </a:solidFill>
                <a:effectLst/>
                <a:latin typeface="Söhne"/>
              </a:rPr>
              <a:t>: Implement signature-based detection to identify known keylogger variants by matching against a database of known keylogger signatures.</a:t>
            </a:r>
          </a:p>
          <a:p>
            <a:pPr marL="36900" indent="0" algn="l">
              <a:buNone/>
            </a:pPr>
            <a:r>
              <a:rPr lang="en-US" sz="8000" b="1" i="0" dirty="0">
                <a:solidFill>
                  <a:srgbClr val="ECECEC"/>
                </a:solidFill>
                <a:effectLst/>
                <a:latin typeface="Söhne"/>
              </a:rPr>
              <a:t>Deployment Strategy</a:t>
            </a:r>
            <a:r>
              <a:rPr lang="en-US" sz="8000" b="0" i="0" dirty="0">
                <a:solidFill>
                  <a:srgbClr val="ECECEC"/>
                </a:solidFill>
                <a:effectLst/>
                <a:latin typeface="Söhne"/>
              </a:rPr>
              <a:t>:</a:t>
            </a:r>
          </a:p>
          <a:p>
            <a:pPr algn="l">
              <a:buFont typeface="Arial" panose="020B0604020202020204" pitchFamily="34" charset="0"/>
              <a:buChar char="•"/>
            </a:pPr>
            <a:r>
              <a:rPr lang="en-US" sz="8000" b="1" i="0" dirty="0">
                <a:solidFill>
                  <a:srgbClr val="ECECEC"/>
                </a:solidFill>
                <a:effectLst/>
                <a:latin typeface="Söhne"/>
              </a:rPr>
              <a:t>Endpoint Protection</a:t>
            </a:r>
            <a:r>
              <a:rPr lang="en-US" sz="8000" b="0" i="0" dirty="0">
                <a:solidFill>
                  <a:srgbClr val="ECECEC"/>
                </a:solidFill>
                <a:effectLst/>
                <a:latin typeface="Söhne"/>
              </a:rPr>
              <a:t>: Deploy the keylogger detection algorithm as part of endpoint protection software installed on users' computers. This software should run in the background and continuously monitor system activity for signs of keylogger activity.</a:t>
            </a:r>
          </a:p>
          <a:p>
            <a:pPr algn="l">
              <a:buFont typeface="Arial" panose="020B0604020202020204" pitchFamily="34" charset="0"/>
              <a:buChar char="•"/>
            </a:pPr>
            <a:r>
              <a:rPr lang="en-US" sz="8000" b="1" i="0" dirty="0">
                <a:solidFill>
                  <a:srgbClr val="ECECEC"/>
                </a:solidFill>
                <a:effectLst/>
                <a:latin typeface="Söhne"/>
              </a:rPr>
              <a:t>Network-based Detection</a:t>
            </a:r>
            <a:r>
              <a:rPr lang="en-US" sz="8000" b="0" i="0" dirty="0">
                <a:solidFill>
                  <a:srgbClr val="ECECEC"/>
                </a:solidFill>
                <a:effectLst/>
                <a:latin typeface="Söhne"/>
              </a:rPr>
              <a:t>: Implement network-based detection mechanisms at the perimeter and within internal networks to identify keylogger communication patterns and block malicious traffic.</a:t>
            </a:r>
          </a:p>
          <a:p>
            <a:endParaRPr lang="en-IN" dirty="0"/>
          </a:p>
        </p:txBody>
      </p:sp>
    </p:spTree>
    <p:extLst>
      <p:ext uri="{BB962C8B-B14F-4D97-AF65-F5344CB8AC3E}">
        <p14:creationId xmlns:p14="http://schemas.microsoft.com/office/powerpoint/2010/main" val="2821965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2E84-20E2-EA04-B52B-FCB9E127B22E}"/>
              </a:ext>
            </a:extLst>
          </p:cNvPr>
          <p:cNvSpPr>
            <a:spLocks noGrp="1"/>
          </p:cNvSpPr>
          <p:nvPr>
            <p:ph type="title"/>
          </p:nvPr>
        </p:nvSpPr>
        <p:spPr>
          <a:xfrm>
            <a:off x="914400" y="-946485"/>
            <a:ext cx="10353675" cy="2903619"/>
          </a:xfrm>
        </p:spPr>
        <p:txBody>
          <a:bodyPr/>
          <a:lstStyle/>
          <a:p>
            <a:r>
              <a:rPr lang="en-IN" dirty="0">
                <a:solidFill>
                  <a:srgbClr val="00B0F0"/>
                </a:solidFill>
              </a:rPr>
              <a:t>RESULT</a:t>
            </a:r>
          </a:p>
        </p:txBody>
      </p:sp>
      <p:sp>
        <p:nvSpPr>
          <p:cNvPr id="3" name="Content Placeholder 2">
            <a:extLst>
              <a:ext uri="{FF2B5EF4-FFF2-40B4-BE49-F238E27FC236}">
                <a16:creationId xmlns:a16="http://schemas.microsoft.com/office/drawing/2014/main" id="{C8608801-EDB7-10C7-2ACE-70683B78E55F}"/>
              </a:ext>
            </a:extLst>
          </p:cNvPr>
          <p:cNvSpPr>
            <a:spLocks noGrp="1"/>
          </p:cNvSpPr>
          <p:nvPr>
            <p:ph idx="1"/>
          </p:nvPr>
        </p:nvSpPr>
        <p:spPr>
          <a:xfrm>
            <a:off x="914400" y="978573"/>
            <a:ext cx="10353675" cy="7571868"/>
          </a:xfrm>
        </p:spPr>
        <p:txBody>
          <a:bodyPr>
            <a:noAutofit/>
          </a:bodyPr>
          <a:lstStyle/>
          <a:p>
            <a:pPr lvl="0"/>
            <a:r>
              <a:rPr lang="en-US" altLang="en-US" sz="2600" dirty="0"/>
              <a:t>In response to this threat, it becomes imperative for individuals and organizations to adopt robust cybersecurity measures. These measures may include the deployment of advanced detection algorithms capable of identifying keyloggers, implementation of comprehensive endpoint protection solutions, network-based detection mechanisms, and continuous monitoring and updates to adapt to evolving threats. Additionally, user awareness and training play a crucial role in mitigating the risks associated with keyloggers, as educating users about the dangers and providing guidance on best practices can help in recognizing and avoiding potential threats.</a:t>
            </a:r>
          </a:p>
          <a:p>
            <a:pPr lvl="0"/>
            <a:r>
              <a:rPr lang="en-US" altLang="en-US" sz="2600" dirty="0"/>
              <a:t>Overall, addressing the proliferation of keyloggers requires a multi-faceted approach that integrates technological solutions</a:t>
            </a:r>
            <a:endParaRPr lang="en-IN" sz="2600" dirty="0"/>
          </a:p>
        </p:txBody>
      </p:sp>
      <p:sp>
        <p:nvSpPr>
          <p:cNvPr id="5" name="Rectangle 2">
            <a:extLst>
              <a:ext uri="{FF2B5EF4-FFF2-40B4-BE49-F238E27FC236}">
                <a16:creationId xmlns:a16="http://schemas.microsoft.com/office/drawing/2014/main" id="{1A0DA5CD-C538-A32A-AB8C-5BE63B1C5BCC}"/>
              </a:ext>
            </a:extLst>
          </p:cNvPr>
          <p:cNvSpPr>
            <a:spLocks noChangeArrowheads="1"/>
          </p:cNvSpPr>
          <p:nvPr/>
        </p:nvSpPr>
        <p:spPr bwMode="auto">
          <a:xfrm>
            <a:off x="288758" y="2502568"/>
            <a:ext cx="4362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529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3773-E9E8-9D2B-456A-5D0C60F9826C}"/>
              </a:ext>
            </a:extLst>
          </p:cNvPr>
          <p:cNvSpPr>
            <a:spLocks noGrp="1"/>
          </p:cNvSpPr>
          <p:nvPr>
            <p:ph type="title"/>
          </p:nvPr>
        </p:nvSpPr>
        <p:spPr>
          <a:xfrm>
            <a:off x="913795" y="-946484"/>
            <a:ext cx="10353762" cy="3080084"/>
          </a:xfrm>
        </p:spPr>
        <p:txBody>
          <a:bodyPr/>
          <a:lstStyle/>
          <a:p>
            <a:r>
              <a:rPr lang="en-IN" dirty="0">
                <a:solidFill>
                  <a:srgbClr val="00B0F0"/>
                </a:solidFill>
              </a:rPr>
              <a:t>CONCLUSION</a:t>
            </a:r>
          </a:p>
        </p:txBody>
      </p:sp>
      <p:sp>
        <p:nvSpPr>
          <p:cNvPr id="3" name="Content Placeholder 2">
            <a:extLst>
              <a:ext uri="{FF2B5EF4-FFF2-40B4-BE49-F238E27FC236}">
                <a16:creationId xmlns:a16="http://schemas.microsoft.com/office/drawing/2014/main" id="{D4D6EBEA-3128-F6FA-F0FF-E31F4CC9FF73}"/>
              </a:ext>
            </a:extLst>
          </p:cNvPr>
          <p:cNvSpPr>
            <a:spLocks noGrp="1"/>
          </p:cNvSpPr>
          <p:nvPr>
            <p:ph idx="1"/>
          </p:nvPr>
        </p:nvSpPr>
        <p:spPr>
          <a:xfrm>
            <a:off x="913795" y="962526"/>
            <a:ext cx="10353762" cy="5534526"/>
          </a:xfrm>
        </p:spPr>
        <p:txBody>
          <a:bodyPr>
            <a:normAutofit fontScale="25000" lnSpcReduction="20000"/>
          </a:bodyPr>
          <a:lstStyle/>
          <a:p>
            <a:pPr algn="l"/>
            <a:r>
              <a:rPr lang="en-US" sz="10000" b="0" i="0" dirty="0">
                <a:solidFill>
                  <a:srgbClr val="ECECEC"/>
                </a:solidFill>
                <a:effectLst/>
                <a:latin typeface="Söhne"/>
              </a:rPr>
              <a:t>In conclusion, the proliferation of keyloggers represents a critical challenge in the contemporary digital landscape, where cybersecurity threats are pervasive. These insidious software tools, designed to surreptitiously monitor and record keystrokes on users' computers, pose a grave threat to both individuals and organizations. By capturing sensitive information such as passwords, credit card details, and personal data, keyloggers facilitate identity theft, financial loss, and privacy breaches, exacerbating the risks inherent in the digital age.</a:t>
            </a:r>
          </a:p>
          <a:p>
            <a:pPr algn="l"/>
            <a:r>
              <a:rPr lang="en-US" sz="10000" b="0" i="0" dirty="0">
                <a:solidFill>
                  <a:srgbClr val="ECECEC"/>
                </a:solidFill>
                <a:effectLst/>
                <a:latin typeface="Söhne"/>
              </a:rPr>
              <a:t>Addressing this pressing concern demands a multifaceted approach that combines technological innovation, proactive defense strategies, and user education. Effective measures include the deployment of advanced detection algorithms, comprehensive endpoint protection solutions, and continuous monitoring to detect and mitigate keylogger threats. Moreover, fostering user awareness and imparting cybersecurity best practices are essential for empowering individuals to recognize and thwart potential attacks.</a:t>
            </a:r>
          </a:p>
          <a:p>
            <a:endParaRPr lang="en-IN" dirty="0"/>
          </a:p>
        </p:txBody>
      </p:sp>
    </p:spTree>
    <p:extLst>
      <p:ext uri="{BB962C8B-B14F-4D97-AF65-F5344CB8AC3E}">
        <p14:creationId xmlns:p14="http://schemas.microsoft.com/office/powerpoint/2010/main" val="160542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0CB8E-2EAC-F915-7A58-CEC684F736BD}"/>
              </a:ext>
            </a:extLst>
          </p:cNvPr>
          <p:cNvSpPr>
            <a:spLocks noGrp="1"/>
          </p:cNvSpPr>
          <p:nvPr>
            <p:ph type="title"/>
          </p:nvPr>
        </p:nvSpPr>
        <p:spPr>
          <a:xfrm>
            <a:off x="913795" y="-882317"/>
            <a:ext cx="10353762" cy="2342149"/>
          </a:xfrm>
        </p:spPr>
        <p:txBody>
          <a:bodyPr/>
          <a:lstStyle/>
          <a:p>
            <a:r>
              <a:rPr lang="en-IN" dirty="0">
                <a:solidFill>
                  <a:srgbClr val="00B0F0"/>
                </a:solidFill>
              </a:rPr>
              <a:t>FUTURE SCOPE</a:t>
            </a:r>
          </a:p>
        </p:txBody>
      </p:sp>
      <p:sp>
        <p:nvSpPr>
          <p:cNvPr id="3" name="Content Placeholder 2">
            <a:extLst>
              <a:ext uri="{FF2B5EF4-FFF2-40B4-BE49-F238E27FC236}">
                <a16:creationId xmlns:a16="http://schemas.microsoft.com/office/drawing/2014/main" id="{E1EB5642-FFDB-DE43-5013-CFC17B1AAAE3}"/>
              </a:ext>
            </a:extLst>
          </p:cNvPr>
          <p:cNvSpPr>
            <a:spLocks noGrp="1"/>
          </p:cNvSpPr>
          <p:nvPr>
            <p:ph idx="1"/>
          </p:nvPr>
        </p:nvSpPr>
        <p:spPr>
          <a:xfrm>
            <a:off x="913795" y="641684"/>
            <a:ext cx="10353762" cy="6368716"/>
          </a:xfrm>
        </p:spPr>
        <p:txBody>
          <a:bodyPr>
            <a:noAutofit/>
          </a:bodyPr>
          <a:lstStyle/>
          <a:p>
            <a:r>
              <a:rPr lang="en-US" b="1" i="0" dirty="0">
                <a:solidFill>
                  <a:srgbClr val="ECECEC"/>
                </a:solidFill>
                <a:effectLst/>
                <a:latin typeface="Söhne"/>
              </a:rPr>
              <a:t>Behavioral Biometrics</a:t>
            </a:r>
            <a:r>
              <a:rPr lang="en-US" b="0" i="0" dirty="0">
                <a:solidFill>
                  <a:srgbClr val="ECECEC"/>
                </a:solidFill>
                <a:effectLst/>
                <a:latin typeface="Söhne"/>
              </a:rPr>
              <a:t>: Leveraging behavioral biometrics, such as keystroke dynamics and mouse movements, offers a potential avenue for enhancing user authentication and detecting unauthorized access. By analyzing unique behavioral patterns, systems can identify discrepancies that may signal the presence of a keylogger or unauthorized user.</a:t>
            </a:r>
          </a:p>
          <a:p>
            <a:r>
              <a:rPr lang="en-US" b="1" i="0" dirty="0">
                <a:solidFill>
                  <a:srgbClr val="ECECEC"/>
                </a:solidFill>
                <a:effectLst/>
                <a:latin typeface="Söhne"/>
              </a:rPr>
              <a:t>Hardware-based Security Solutions</a:t>
            </a:r>
            <a:r>
              <a:rPr lang="en-US" b="0" i="0" dirty="0">
                <a:solidFill>
                  <a:srgbClr val="ECECEC"/>
                </a:solidFill>
                <a:effectLst/>
                <a:latin typeface="Söhne"/>
              </a:rPr>
              <a:t>: Integration of hardware-based security solutions, such as trusted platform modules (TPMs) and secure enclaves, can provide an additional layer of protection against keyloggers by securing sensitive operations and data at the hardware level. These solutions offer robust protection even in the face of sophisticated attacks targeting software vulnerabilities.</a:t>
            </a:r>
          </a:p>
          <a:p>
            <a:r>
              <a:rPr lang="en-US" b="1" i="0" dirty="0">
                <a:solidFill>
                  <a:srgbClr val="ECECEC"/>
                </a:solidFill>
                <a:effectLst/>
                <a:latin typeface="Söhne"/>
              </a:rPr>
              <a:t>Blockchain Technology</a:t>
            </a:r>
            <a:r>
              <a:rPr lang="en-US" b="0" i="0" dirty="0">
                <a:solidFill>
                  <a:srgbClr val="ECECEC"/>
                </a:solidFill>
                <a:effectLst/>
                <a:latin typeface="Söhne"/>
              </a:rPr>
              <a:t>: Blockchain technology holds promise for enhancing data security and integrity by providing tamper-resistant storage and decentralized verification mechanisms. Implementing blockchain-based solutions for storing and authenticating sensitive information can reduce the risk of unauthorized access and tampering by malicious actors, including keyloggers.</a:t>
            </a:r>
          </a:p>
        </p:txBody>
      </p:sp>
    </p:spTree>
    <p:extLst>
      <p:ext uri="{BB962C8B-B14F-4D97-AF65-F5344CB8AC3E}">
        <p14:creationId xmlns:p14="http://schemas.microsoft.com/office/powerpoint/2010/main" val="4101163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{1815C9BE-288C-41E3-8BE3-19C791010227}tf55705232_win32</Template>
  <TotalTime>114</TotalTime>
  <Words>1251</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Goudy Old Style</vt:lpstr>
      <vt:lpstr>Söhne</vt:lpstr>
      <vt:lpstr>Wingdings</vt:lpstr>
      <vt:lpstr>Wingdings 2</vt:lpstr>
      <vt:lpstr>SlateVTI</vt:lpstr>
      <vt:lpstr>KEY LOGGERS &amp;ITS SECURITY IMPLEMENTATIONS.</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LOGGERS &amp;ITS SECURITY IMPLEMENTATIONS.</dc:title>
  <dc:creator>suvegaa jeyam</dc:creator>
  <cp:lastModifiedBy>suvegaa jeyam</cp:lastModifiedBy>
  <cp:revision>3</cp:revision>
  <dcterms:created xsi:type="dcterms:W3CDTF">2024-04-04T14:52:30Z</dcterms:created>
  <dcterms:modified xsi:type="dcterms:W3CDTF">2024-04-04T16:56:28Z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