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71" r:id="rId6"/>
    <p:sldId id="275" r:id="rId7"/>
    <p:sldId id="261" r:id="rId8"/>
    <p:sldId id="265" r:id="rId9"/>
    <p:sldId id="260" r:id="rId10"/>
    <p:sldId id="264" r:id="rId11"/>
    <p:sldId id="266" r:id="rId12"/>
    <p:sldId id="267" r:id="rId13"/>
    <p:sldId id="272" r:id="rId14"/>
    <p:sldId id="269" r:id="rId15"/>
    <p:sldId id="270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06AA1-5A9A-62CF-BE90-6CB79BA5E1F9}" v="432" dt="2024-11-13T17:07:54.829"/>
    <p1510:client id="{19917EDF-14CB-48F2-BEDC-2D6209174AFE}" v="1" dt="2024-11-13T07:26:09.055"/>
    <p1510:client id="{2B815155-E7FF-13D3-738B-F3D86E8DFCD8}" v="264" dt="2024-11-13T10:21:17.433"/>
    <p1510:client id="{35658C8F-2F61-B707-0158-9D940A5248FB}" v="370" dt="2024-11-13T17:15:58.048"/>
    <p1510:client id="{5BB3BB8B-794B-B513-9C65-EE4D7D8D2D34}" v="96" dt="2024-11-13T10:40:12.373"/>
    <p1510:client id="{5C94596B-F22B-9465-CC15-AA532A6E3624}" v="54" dt="2024-11-13T10:00:45.001"/>
    <p1510:client id="{745F200B-5535-4356-3300-9D8CD587E99D}" v="62" dt="2024-11-13T09:49:12.697"/>
    <p1510:client id="{CD4B8521-4BA4-E597-F7C1-013DB97EBEF8}" v="73" dt="2024-11-13T09:34:13.667"/>
    <p1510:client id="{FDE873A8-3876-AA81-CD0F-6AA606BC7AF6}" v="310" dt="2024-11-13T16:02:25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9F42-7B0C-4405-8FA7-5F4FD553E818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4ACC3-BC30-406F-BB0A-B9E9800F01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4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5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7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0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035" y="2673221"/>
            <a:ext cx="10597622" cy="8477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Bahnschrift Condensed"/>
              </a:rPr>
              <a:t>2024 IEEE International Conference on Women in Computing (INCOWOCO)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solidFill>
                  <a:schemeClr val="tx2"/>
                </a:solidFill>
                <a:latin typeface="Bahnschrift Condensed"/>
              </a:rPr>
              <a:t>(13-15, November 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677" y="3831771"/>
            <a:ext cx="9264399" cy="153259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 fontScale="25000" lnSpcReduction="20000"/>
          </a:bodyPr>
          <a:lstStyle/>
          <a:p>
            <a:endParaRPr lang="en-US" b="1" dirty="0">
              <a:latin typeface="Bahnschrift Condensed"/>
            </a:endParaRPr>
          </a:p>
          <a:p>
            <a:endParaRPr lang="en-US" b="1" dirty="0">
              <a:latin typeface="Bahnschrift Condensed"/>
            </a:endParaRPr>
          </a:p>
          <a:p>
            <a:r>
              <a:rPr lang="en-US" sz="7200" spc="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Paper Title : </a:t>
            </a:r>
            <a:r>
              <a:rPr lang="en-US" sz="7200" cap="none" spc="0" dirty="0">
                <a:solidFill>
                  <a:schemeClr val="tx1"/>
                </a:solidFill>
                <a:latin typeface="Bahnschrift Condensed" panose="020B0502040204020203" pitchFamily="34" charset="0"/>
                <a:ea typeface="+mn-lt"/>
                <a:cs typeface="+mn-lt"/>
              </a:rPr>
              <a:t>Leveraging DenseNet features for machine learning based lung disease diagnosis from X-rays</a:t>
            </a:r>
          </a:p>
          <a:p>
            <a:r>
              <a:rPr lang="en-US" sz="7200" spc="0" dirty="0">
                <a:solidFill>
                  <a:srgbClr val="000000"/>
                </a:solidFill>
                <a:latin typeface="Bahnschrift Condensed" panose="020B0502040204020203" pitchFamily="34" charset="0"/>
                <a:ea typeface="+mj-ea"/>
                <a:cs typeface="Calibri"/>
              </a:rPr>
              <a:t> Paper ID :  WEC 1092 </a:t>
            </a:r>
            <a:endParaRPr lang="en-US" sz="7200" spc="0" dirty="0">
              <a:latin typeface="Bahnschrift Condensed" panose="020B0502040204020203" pitchFamily="34" charset="0"/>
              <a:ea typeface="+mj-ea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" y="-46196"/>
            <a:ext cx="12201599" cy="1757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E0D8B-C8D1-C4D8-6A8C-A176A7D42EB0}"/>
              </a:ext>
            </a:extLst>
          </p:cNvPr>
          <p:cNvSpPr txBox="1"/>
          <p:nvPr/>
        </p:nvSpPr>
        <p:spPr>
          <a:xfrm>
            <a:off x="8224457" y="5200782"/>
            <a:ext cx="29732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ahnschrift Condensed"/>
                <a:ea typeface="Calibri"/>
                <a:cs typeface="Calibri"/>
              </a:rPr>
              <a:t>AUTHORS :</a:t>
            </a:r>
          </a:p>
          <a:p>
            <a:r>
              <a:rPr lang="en-US" dirty="0">
                <a:latin typeface="Bahnschrift Condensed"/>
                <a:ea typeface="+mn-lt"/>
                <a:cs typeface="+mn-lt"/>
              </a:rPr>
              <a:t>M Muthulakshmi </a:t>
            </a:r>
          </a:p>
          <a:p>
            <a:r>
              <a:rPr lang="en-US" dirty="0">
                <a:latin typeface="Bahnschrift Condensed"/>
                <a:ea typeface="+mn-lt"/>
                <a:cs typeface="+mn-lt"/>
              </a:rPr>
              <a:t>Suvetha SP</a:t>
            </a:r>
          </a:p>
          <a:p>
            <a:r>
              <a:rPr lang="en-US" dirty="0">
                <a:latin typeface="Bahnschrift Condensed"/>
                <a:ea typeface="+mn-lt"/>
                <a:cs typeface="+mn-lt"/>
              </a:rPr>
              <a:t>V Divya</a:t>
            </a:r>
            <a:endParaRPr lang="en-US" dirty="0">
              <a:latin typeface="Bahnschrift Condensed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398EB-5F05-910E-B5B1-8676675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3D8E2-B5EF-E4AF-241D-A571E0FEDF1D}"/>
              </a:ext>
            </a:extLst>
          </p:cNvPr>
          <p:cNvSpPr txBox="1"/>
          <p:nvPr/>
        </p:nvSpPr>
        <p:spPr>
          <a:xfrm>
            <a:off x="699067" y="647570"/>
            <a:ext cx="3591464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Bahnschrift Condensed"/>
                <a:cs typeface="Calibri"/>
              </a:rPr>
              <a:t>DenseNet architecture</a:t>
            </a:r>
          </a:p>
        </p:txBody>
      </p:sp>
      <p:pic>
        <p:nvPicPr>
          <p:cNvPr id="5" name="Picture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92D260DA-A7D7-FCE2-6DFE-25933E8D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3" y="661009"/>
            <a:ext cx="35718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A6B111-7F05-523C-B3C1-C3C4EB77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A04E2-4B5F-3C42-D1FB-0119FAAD161D}"/>
              </a:ext>
            </a:extLst>
          </p:cNvPr>
          <p:cNvSpPr txBox="1"/>
          <p:nvPr/>
        </p:nvSpPr>
        <p:spPr>
          <a:xfrm>
            <a:off x="662694" y="681271"/>
            <a:ext cx="7430219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Bahnschrift Condensed"/>
                <a:ea typeface="+mn-lt"/>
                <a:cs typeface="+mn-lt"/>
              </a:rPr>
              <a:t>DenseNet model training and validation performance</a:t>
            </a:r>
            <a:endParaRPr lang="en-US" sz="2800" b="1" dirty="0">
              <a:latin typeface="Bahnschrift Condensed"/>
            </a:endParaRP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B931D29-97BE-1A23-8ADA-F5E52022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96" y="2056232"/>
            <a:ext cx="4933950" cy="3819525"/>
          </a:xfrm>
          <a:prstGeom prst="rect">
            <a:avLst/>
          </a:prstGeom>
        </p:spPr>
      </p:pic>
      <p:pic>
        <p:nvPicPr>
          <p:cNvPr id="5" name="Picture 4" descr="A graph of training loss&#10;&#10;Description automatically generated">
            <a:extLst>
              <a:ext uri="{FF2B5EF4-FFF2-40B4-BE49-F238E27FC236}">
                <a16:creationId xmlns:a16="http://schemas.microsoft.com/office/drawing/2014/main" id="{0B7A84E5-7EDD-B98B-8A9E-EADCAE5E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99" y="1864565"/>
            <a:ext cx="4638675" cy="40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8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07236-239A-444D-5D12-9FB7FDC34E24}"/>
              </a:ext>
            </a:extLst>
          </p:cNvPr>
          <p:cNvSpPr txBox="1"/>
          <p:nvPr/>
        </p:nvSpPr>
        <p:spPr>
          <a:xfrm>
            <a:off x="283028" y="469295"/>
            <a:ext cx="7238384" cy="74483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Bahnschrift Condensed" panose="020B0502040204020203" pitchFamily="34" charset="0"/>
                <a:ea typeface="+mj-ea"/>
                <a:cs typeface="+mj-cs"/>
              </a:rPr>
              <a:t>Performance </a:t>
            </a:r>
            <a:r>
              <a:rPr lang="en-US" sz="2400" b="1" dirty="0">
                <a:latin typeface="Bahnschrift Condensed" panose="020B0502040204020203" pitchFamily="34" charset="0"/>
                <a:ea typeface="+mj-ea"/>
                <a:cs typeface="+mj-cs"/>
              </a:rPr>
              <a:t>evaluation</a:t>
            </a:r>
            <a:r>
              <a:rPr lang="en-US" sz="2400" b="1" kern="1200" dirty="0">
                <a:latin typeface="Bahnschrift Condensed" panose="020B0502040204020203" pitchFamily="34" charset="0"/>
                <a:ea typeface="+mj-ea"/>
                <a:cs typeface="+mj-cs"/>
              </a:rPr>
              <a:t> of </a:t>
            </a:r>
            <a:r>
              <a:rPr lang="en-US" sz="2400" b="1" dirty="0">
                <a:latin typeface="Bahnschrift Condensed" panose="020B0502040204020203" pitchFamily="34" charset="0"/>
                <a:ea typeface="+mj-ea"/>
                <a:cs typeface="+mj-cs"/>
              </a:rPr>
              <a:t>DenseNet</a:t>
            </a:r>
            <a:r>
              <a:rPr lang="en-US" sz="2400" b="1" kern="1200" dirty="0">
                <a:latin typeface="Bahnschrift Condensed" panose="020B0502040204020203" pitchFamily="34" charset="0"/>
                <a:ea typeface="+mj-ea"/>
                <a:cs typeface="+mj-cs"/>
              </a:rPr>
              <a:t> </a:t>
            </a:r>
            <a:r>
              <a:rPr lang="en-US" sz="2400" b="1" dirty="0">
                <a:latin typeface="Bahnschrift Condensed" panose="020B0502040204020203" pitchFamily="34" charset="0"/>
                <a:ea typeface="+mj-ea"/>
                <a:cs typeface="+mj-cs"/>
              </a:rPr>
              <a:t>models</a:t>
            </a:r>
            <a:r>
              <a:rPr lang="en-US" sz="2400" b="1" kern="1200" dirty="0">
                <a:latin typeface="Bahnschrift Condensed" panose="020B0502040204020203" pitchFamily="34" charset="0"/>
                <a:ea typeface="+mj-ea"/>
                <a:cs typeface="+mj-cs"/>
              </a:rPr>
              <a:t> with </a:t>
            </a:r>
            <a:r>
              <a:rPr lang="en-US" sz="2400" b="1" dirty="0">
                <a:latin typeface="Bahnschrift Condensed" panose="020B0502040204020203" pitchFamily="34" charset="0"/>
                <a:ea typeface="+mj-ea"/>
                <a:cs typeface="+mj-cs"/>
              </a:rPr>
              <a:t>various</a:t>
            </a:r>
            <a:r>
              <a:rPr lang="en-US" sz="2400" b="1" kern="1200" dirty="0">
                <a:latin typeface="Bahnschrift Condensed" panose="020B0502040204020203" pitchFamily="34" charset="0"/>
                <a:ea typeface="+mj-ea"/>
                <a:cs typeface="+mj-cs"/>
              </a:rPr>
              <a:t> </a:t>
            </a:r>
            <a:r>
              <a:rPr lang="en-US" sz="2400" b="1" dirty="0">
                <a:latin typeface="Bahnschrift Condensed" panose="020B0502040204020203" pitchFamily="34" charset="0"/>
                <a:ea typeface="+mj-ea"/>
                <a:cs typeface="+mj-cs"/>
              </a:rPr>
              <a:t>classifiers</a:t>
            </a:r>
            <a:endParaRPr lang="en-US" sz="2400" kern="1200" dirty="0"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3" name="Picture 2" descr="A graph of different colors&#10;&#10;Description automatically generated">
            <a:extLst>
              <a:ext uri="{FF2B5EF4-FFF2-40B4-BE49-F238E27FC236}">
                <a16:creationId xmlns:a16="http://schemas.microsoft.com/office/drawing/2014/main" id="{2C585422-72D9-0162-104B-80146C07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35C906-87E3-BDAE-73EE-B06E4B1A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43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7E4D7D-3F90-4376-670E-71785908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table of test results&#10;&#10;Description automatically generated">
            <a:extLst>
              <a:ext uri="{FF2B5EF4-FFF2-40B4-BE49-F238E27FC236}">
                <a16:creationId xmlns:a16="http://schemas.microsoft.com/office/drawing/2014/main" id="{44B6E009-3347-4A92-458A-45E5A597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47" y="1430356"/>
            <a:ext cx="4465226" cy="4930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70552-4E10-1CA5-9B6D-CC4C0EA45D50}"/>
              </a:ext>
            </a:extLst>
          </p:cNvPr>
          <p:cNvSpPr txBox="1"/>
          <p:nvPr/>
        </p:nvSpPr>
        <p:spPr>
          <a:xfrm>
            <a:off x="175444" y="732181"/>
            <a:ext cx="7392010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Bahnschrift Condensed"/>
              </a:rPr>
              <a:t>Model performance metrics across DenseNet variants</a:t>
            </a:r>
            <a:r>
              <a:rPr lang="en-US" sz="2800" dirty="0">
                <a:latin typeface="Bahnschrift Condensed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8898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363DE-8F8D-091F-F1BD-A689B70B73E1}"/>
              </a:ext>
            </a:extLst>
          </p:cNvPr>
          <p:cNvSpPr txBox="1"/>
          <p:nvPr/>
        </p:nvSpPr>
        <p:spPr>
          <a:xfrm>
            <a:off x="217714" y="671501"/>
            <a:ext cx="7184572" cy="74483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latin typeface="Bahnschrift Condensed"/>
                <a:ea typeface="+mj-ea"/>
                <a:cs typeface="+mj-cs"/>
              </a:rPr>
              <a:t>DenseNet-201 with SVM : Testing and Validation Performance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89162-FA08-F643-3BF9-0C2D6BDF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60" y="1966713"/>
            <a:ext cx="9419551" cy="4394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940411-BC96-4EEF-8138-EFA83928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48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B0F53A-DF74-BFBD-76E8-02C5F998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 diagram of a test confusion matrix&#10;&#10;Description automatically generated">
            <a:extLst>
              <a:ext uri="{FF2B5EF4-FFF2-40B4-BE49-F238E27FC236}">
                <a16:creationId xmlns:a16="http://schemas.microsoft.com/office/drawing/2014/main" id="{F9C40B4F-6D39-B4DA-E7A1-039625DA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27" y="1403050"/>
            <a:ext cx="7145446" cy="4951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28B67-F633-E050-BDEC-339DDC606426}"/>
              </a:ext>
            </a:extLst>
          </p:cNvPr>
          <p:cNvSpPr txBox="1"/>
          <p:nvPr/>
        </p:nvSpPr>
        <p:spPr>
          <a:xfrm>
            <a:off x="641934" y="630374"/>
            <a:ext cx="6337539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Bahnschrift Condensed"/>
                <a:ea typeface="+mn-lt"/>
                <a:cs typeface="+mn-lt"/>
              </a:rPr>
              <a:t>Test Confusion Matrix for DenseNet-201 with SVM</a:t>
            </a:r>
            <a:endParaRPr lang="en-US" sz="2400" dirty="0">
              <a:latin typeface="Bahnschrif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682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0B9BFD-DFEA-1E76-FD19-43E8579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5346C-2768-95EA-5B2F-E50432BCBF6D}"/>
              </a:ext>
            </a:extLst>
          </p:cNvPr>
          <p:cNvSpPr txBox="1"/>
          <p:nvPr/>
        </p:nvSpPr>
        <p:spPr>
          <a:xfrm>
            <a:off x="352133" y="417342"/>
            <a:ext cx="3351780" cy="1134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8D537-B69F-7533-9271-53E9192DCEFE}"/>
              </a:ext>
            </a:extLst>
          </p:cNvPr>
          <p:cNvSpPr txBox="1"/>
          <p:nvPr/>
        </p:nvSpPr>
        <p:spPr>
          <a:xfrm>
            <a:off x="757263" y="679934"/>
            <a:ext cx="3976858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Bahnschrift Condensed"/>
                <a:ea typeface="Calibri"/>
                <a:cs typeface="Calibri"/>
              </a:rPr>
              <a:t>Conclusion</a:t>
            </a:r>
            <a:endParaRPr lang="en-US" b="1" dirty="0"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0EBF-BF04-FDC2-BA1E-7627FBD43AEA}"/>
              </a:ext>
            </a:extLst>
          </p:cNvPr>
          <p:cNvSpPr txBox="1"/>
          <p:nvPr/>
        </p:nvSpPr>
        <p:spPr>
          <a:xfrm>
            <a:off x="545581" y="1471099"/>
            <a:ext cx="1057310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DenseNet-201 demonstrated superior performance in classifying lung diseases, achieving high accuracy and low test loss.</a:t>
            </a:r>
            <a:endParaRPr lang="en-US" dirty="0">
              <a:latin typeface="Bahnschrift Condensed"/>
            </a:endParaRPr>
          </a:p>
          <a:p>
            <a:endParaRPr lang="en-US" dirty="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Combining DenseNet features with traditional classifiers like SVM, Random Forest, and Gradient Boosting improved diagnostic accuracy and efficiency.</a:t>
            </a:r>
            <a:endParaRPr lang="en-US" dirty="0">
              <a:latin typeface="Bahnschrift Condensed"/>
            </a:endParaRPr>
          </a:p>
          <a:p>
            <a:endParaRPr lang="en-US" dirty="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DenseNet-121 offered a good balance between accuracy and computational efficiency for resource-constrained environments.</a:t>
            </a:r>
            <a:endParaRPr lang="en-US" dirty="0">
              <a:latin typeface="Bahnschrift Condensed"/>
            </a:endParaRPr>
          </a:p>
          <a:p>
            <a:endParaRPr lang="en-US" dirty="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DenseNet-169 showed a tendency toward overfitting, highlighting the need for model selection and tuning.</a:t>
            </a:r>
            <a:endParaRPr lang="en-US" dirty="0">
              <a:latin typeface="Bahnschrift Condensed"/>
            </a:endParaRPr>
          </a:p>
          <a:p>
            <a:endParaRPr lang="en-US" dirty="0">
              <a:latin typeface="Bahnschrift Condense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Future work should explore additional deep learning architectures and hybrid models to further enhance diagnostic performance.</a:t>
            </a:r>
            <a:endParaRPr lang="en-US" dirty="0">
              <a:latin typeface="Bahnschrift Condensed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63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A5731B-CD5A-10C9-2CD5-65A980E3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7D749-41AA-BBCF-C9D5-F5B95BC0B7DF}"/>
              </a:ext>
            </a:extLst>
          </p:cNvPr>
          <p:cNvSpPr txBox="1"/>
          <p:nvPr/>
        </p:nvSpPr>
        <p:spPr>
          <a:xfrm>
            <a:off x="349799" y="253658"/>
            <a:ext cx="11664525" cy="6971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latin typeface="Calibri"/>
              <a:ea typeface="+mn-lt"/>
              <a:cs typeface="+mn-lt"/>
            </a:endParaRPr>
          </a:p>
          <a:p>
            <a:pPr algn="just"/>
            <a:r>
              <a:rPr lang="en-US" sz="1700" dirty="0">
                <a:latin typeface="Times New Roman"/>
                <a:ea typeface="+mn-lt"/>
                <a:cs typeface="+mn-lt"/>
              </a:rPr>
              <a:t>[1] J. Ko, S. Park, and H. G. Woo, "Optimization of vision transformer-based detection of lung diseases from chest X-ray images," BMC Medical Informatics and Decision Making, vol. 24, no. 1, 2024. doi: 10.1186/s12911-024-02591-3.</a:t>
            </a:r>
            <a:endParaRPr lang="en-US" sz="17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sz="17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1700" dirty="0">
                <a:latin typeface="Times New Roman"/>
                <a:ea typeface="Calibri"/>
                <a:cs typeface="Calibri"/>
              </a:rPr>
              <a:t>[2] </a:t>
            </a:r>
            <a:r>
              <a:rPr lang="en-US" sz="1700" dirty="0">
                <a:latin typeface="Times New Roman"/>
                <a:ea typeface="+mn-lt"/>
                <a:cs typeface="+mn-lt"/>
              </a:rPr>
              <a:t>M. H. Al-Sheikh, O. Al Dandan, A. S. Al-Shamayleh, H. A. Jalab, and R. W. Ibrahim, "Multi-class deep learning architecture for classifying lung diseases from chest X-Ray and CT images," Scientific Reports , vol. 13, no. 19373, 2023. doi: 10.1038/s41598-023-46147-3.</a:t>
            </a:r>
            <a:endParaRPr lang="en-US" sz="17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sz="17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1700" dirty="0">
                <a:latin typeface="Times New Roman"/>
                <a:ea typeface="Calibri"/>
                <a:cs typeface="Calibri"/>
              </a:rPr>
              <a:t>[3]</a:t>
            </a:r>
            <a:r>
              <a:rPr lang="en-US" sz="1700" dirty="0">
                <a:latin typeface="Times New Roman"/>
                <a:ea typeface="+mn-lt"/>
                <a:cs typeface="+mn-lt"/>
              </a:rPr>
              <a:t> H. S. Maghdid, A. T. Asaad, K. Z. Ghafoor, A. S. Sadiq, S. Mirjalili, and M. K. Khan, "Diagnosing COVID-19 pneumonia from x-ray and CT images using deep learning and transfer learning algorithms," in </a:t>
            </a:r>
            <a:r>
              <a:rPr lang="en-US" sz="1700" i="1" dirty="0">
                <a:latin typeface="Times New Roman"/>
                <a:ea typeface="+mn-lt"/>
                <a:cs typeface="+mn-lt"/>
              </a:rPr>
              <a:t>Proceedings of Multimodal Image Exploitation and Learning 2021</a:t>
            </a:r>
            <a:r>
              <a:rPr lang="en-US" sz="1700" dirty="0">
                <a:latin typeface="Times New Roman"/>
                <a:ea typeface="+mn-lt"/>
                <a:cs typeface="+mn-lt"/>
              </a:rPr>
              <a:t>, vol. 11734, article 117340E, Apr. 2021. doi: 10.1117/12.2588672.</a:t>
            </a:r>
            <a:endParaRPr lang="en-US" sz="17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sz="1700" b="1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1700" dirty="0">
                <a:latin typeface="Times New Roman"/>
                <a:ea typeface="+mn-lt"/>
                <a:cs typeface="+mn-lt"/>
              </a:rPr>
              <a:t>[4] M. Hariri and E. Avs¸ar, “COVID-19 and pneumonia diagnosis from chest X-ray images using convolutional neural networks,” Network Modeling Analysis in Health Informatics and Bioinformatics, vol. 12, no. 1, Dec. 2023. doi: 10.1007/s13721-023-00413-6</a:t>
            </a:r>
            <a:endParaRPr lang="en-US" sz="17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sz="1700" dirty="0">
              <a:latin typeface="Times New Roman"/>
              <a:ea typeface="+mn-lt"/>
              <a:cs typeface="Calibri"/>
            </a:endParaRPr>
          </a:p>
          <a:p>
            <a:pPr algn="just"/>
            <a:r>
              <a:rPr lang="en-US" sz="1700" dirty="0">
                <a:latin typeface="Times New Roman"/>
                <a:ea typeface="+mn-lt"/>
                <a:cs typeface="Times New Roman"/>
              </a:rPr>
              <a:t>[5] D. Phogat, D. Parasu, A. Prakash, and V. Sowmya, “Selective Kernel Networks for Lung Abnormality Diagnosis Using Chest X-rays,” in Lecture Notes in Networks and Systems, Springer Science and Business Media Deutschland GmbH, 2023, pp. 937–950. doi: 10.1007/978-981- 99-5166-6 63.</a:t>
            </a:r>
            <a:endParaRPr lang="en-US" sz="1700" dirty="0">
              <a:latin typeface="Times New Roman"/>
              <a:ea typeface="Calibri"/>
              <a:cs typeface="Times New Roman"/>
            </a:endParaRPr>
          </a:p>
          <a:p>
            <a:pPr algn="just"/>
            <a:endParaRPr lang="en-US" sz="1700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1700" dirty="0">
                <a:latin typeface="Times New Roman"/>
                <a:ea typeface="+mn-lt"/>
                <a:cs typeface="+mn-lt"/>
              </a:rPr>
              <a:t>[6] H. Malik, T. Anees, A. S. Al-Shamaylehs, S. Z. Alharthi, W. Khalil, and A. Akhunzada, “Deep Learning-Based Classification of Chest Diseases Using X-rays, CT Scans, and Cough Sound Images,” Diagnostics, vol. 13, no. 17, Sep. 2023. doi: 10.3390/diagnostics13172772</a:t>
            </a:r>
            <a:r>
              <a:rPr lang="en-US" sz="1700" b="1" dirty="0">
                <a:ea typeface="+mn-lt"/>
                <a:cs typeface="+mn-lt"/>
              </a:rPr>
              <a:t>.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6CE2-8B7C-9C4C-8F87-148D6B63E502}"/>
              </a:ext>
            </a:extLst>
          </p:cNvPr>
          <p:cNvSpPr txBox="1"/>
          <p:nvPr/>
        </p:nvSpPr>
        <p:spPr>
          <a:xfrm>
            <a:off x="405844" y="674556"/>
            <a:ext cx="2293423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Bahnschrift Condensed"/>
                <a:ea typeface="Calibri"/>
                <a:cs typeface="Calibri"/>
              </a:rPr>
              <a:t>References</a:t>
            </a:r>
            <a:endParaRPr lang="en-US" sz="2400" b="1" dirty="0">
              <a:latin typeface="Bahnschrif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664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44287"/>
            <a:ext cx="1611086" cy="6966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4000" dirty="0">
                <a:latin typeface="Bahnschrift Condensed"/>
              </a:rPr>
              <a:t>Contents: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Bahnschrift Condensed" panose="020B0502040204020203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i="1" dirty="0">
              <a:solidFill>
                <a:srgbClr val="00B0F0"/>
              </a:solidFill>
              <a:latin typeface="Bahnschrift Condensed"/>
              <a:ea typeface="+mj-ea"/>
              <a:cs typeface="+mj-cs"/>
            </a:endParaRPr>
          </a:p>
          <a:p>
            <a:endParaRPr lang="en-US" sz="2400" dirty="0">
              <a:latin typeface="Bahnschrift Condensed" panose="020B0502040204020203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>
              <a:latin typeface="Bahnschrift Condensed" panose="020B0502040204020203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83E49-79CE-4967-3D48-E735327C62CB}"/>
              </a:ext>
            </a:extLst>
          </p:cNvPr>
          <p:cNvSpPr txBox="1"/>
          <p:nvPr/>
        </p:nvSpPr>
        <p:spPr>
          <a:xfrm>
            <a:off x="827314" y="141001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Dataset Overview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Model Parameters  </a:t>
            </a:r>
            <a:endParaRPr lang="en-US" sz="2400" dirty="0">
              <a:latin typeface="Bahnschrift Condensed" panose="020B0502040204020203" pitchFamily="34" charset="0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Research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Densenet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Conclusion </a:t>
            </a:r>
            <a:endParaRPr lang="en-US" sz="2400" dirty="0">
              <a:latin typeface="Bahnschrift Condensed" panose="020B0502040204020203" pitchFamily="34" charset="0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Condensed"/>
                <a:ea typeface="+mj-ea"/>
                <a:cs typeface="+mj-cs"/>
              </a:rPr>
              <a:t>References </a:t>
            </a:r>
            <a:endParaRPr lang="en-US" sz="2400" dirty="0"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042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15F84-F338-4C2C-97F7-1BAEA67E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6CA1F-AACA-4E82-F04F-BD3582EC4C56}"/>
              </a:ext>
            </a:extLst>
          </p:cNvPr>
          <p:cNvSpPr txBox="1"/>
          <p:nvPr/>
        </p:nvSpPr>
        <p:spPr>
          <a:xfrm>
            <a:off x="1456095" y="1946127"/>
            <a:ext cx="3094202" cy="1624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69EF3-4D04-D301-9B57-BC4CD76FB576}"/>
              </a:ext>
            </a:extLst>
          </p:cNvPr>
          <p:cNvSpPr txBox="1"/>
          <p:nvPr/>
        </p:nvSpPr>
        <p:spPr>
          <a:xfrm>
            <a:off x="580861" y="1692015"/>
            <a:ext cx="107371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Lung diseases like bacterial pneumonia, COVID-19, and viral pneumonia affect millions worldwide.</a:t>
            </a:r>
            <a:endParaRPr lang="en-US" dirty="0">
              <a:latin typeface="Bahnschrift Condensed"/>
            </a:endParaRPr>
          </a:p>
          <a:p>
            <a:pPr algn="just"/>
            <a:endParaRPr lang="en-US" dirty="0">
              <a:latin typeface="Bahnschrift Condensed"/>
              <a:ea typeface="+mn-lt"/>
              <a:cs typeface="+mn-lt"/>
            </a:endParaRPr>
          </a:p>
          <a:p>
            <a:pPr algn="just"/>
            <a:endParaRPr lang="en-US" dirty="0">
              <a:latin typeface="Bahnschrift Condensed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Chest X-rays are widely used to detect lung issues, but manual interpretation can be inconsistent and may struggle to distinguish between diseases with similar patterns.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Bahnschrift Condensed"/>
              <a:ea typeface="+mn-lt"/>
              <a:cs typeface="+mn-lt"/>
            </a:endParaRPr>
          </a:p>
          <a:p>
            <a:pPr algn="just"/>
            <a:endParaRPr lang="en-US" dirty="0">
              <a:latin typeface="Bahnschrift Condensed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Bahnschrift Condensed"/>
                <a:ea typeface="+mn-lt"/>
                <a:cs typeface="+mn-lt"/>
              </a:rPr>
              <a:t>Deep learning models, particularly CNN architectures, have proven effective in medical image classification, improving diagnostic accuracy .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58941-D16B-5D14-286A-335EA935E319}"/>
              </a:ext>
            </a:extLst>
          </p:cNvPr>
          <p:cNvSpPr txBox="1"/>
          <p:nvPr/>
        </p:nvSpPr>
        <p:spPr>
          <a:xfrm>
            <a:off x="925286" y="653143"/>
            <a:ext cx="17743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Condensed" panose="020B05020402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6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05078A-7A1F-725A-3224-E4A396D6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FACB3-7C81-8C50-D869-29B71B5C8B32}"/>
              </a:ext>
            </a:extLst>
          </p:cNvPr>
          <p:cNvSpPr txBox="1"/>
          <p:nvPr/>
        </p:nvSpPr>
        <p:spPr>
          <a:xfrm>
            <a:off x="490970" y="2356594"/>
            <a:ext cx="9629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Develop a robust, automated system to accurately classify lung diseases from X-ray images, aiding healthcare professionals in diagnosing conditions like </a:t>
            </a:r>
            <a:r>
              <a:rPr lang="en-IN" b="0" i="1" dirty="0">
                <a:solidFill>
                  <a:srgbClr val="9B1447"/>
                </a:solidFill>
                <a:effectLst/>
                <a:latin typeface="Bahnschrift Condensed" panose="020B0502040204020203" pitchFamily="34" charset="0"/>
              </a:rPr>
              <a:t>bacterial pneumonia, COVID-19, Normal and viral pneumonia</a:t>
            </a:r>
            <a:r>
              <a:rPr lang="en-IN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, thereby improving diagnostic accuracy and efficiency.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98A10-CFBC-CD35-2BFB-212ABA77E5B5}"/>
              </a:ext>
            </a:extLst>
          </p:cNvPr>
          <p:cNvSpPr txBox="1"/>
          <p:nvPr/>
        </p:nvSpPr>
        <p:spPr>
          <a:xfrm>
            <a:off x="488184" y="642862"/>
            <a:ext cx="426027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  <a:ea typeface="+mj-ea"/>
                <a:cs typeface="+mj-cs"/>
              </a:rPr>
              <a:t>Problem</a:t>
            </a:r>
            <a:r>
              <a:rPr lang="en-US" sz="2800" dirty="0">
                <a:latin typeface="Bahnschrift Condensed" panose="020B0502040204020203" pitchFamily="34" charset="0"/>
                <a:ea typeface="+mj-ea"/>
                <a:cs typeface="+mj-cs"/>
              </a:rPr>
              <a:t> </a:t>
            </a:r>
            <a:r>
              <a:rPr lang="en-US" sz="2800" b="1" dirty="0">
                <a:latin typeface="Bahnschrift Condensed" panose="020B0502040204020203" pitchFamily="34" charset="0"/>
                <a:ea typeface="+mj-ea"/>
                <a:cs typeface="+mj-cs"/>
              </a:rPr>
              <a:t>Statement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93DC3-CF81-605A-E3CC-5B6338FBCDFD}"/>
              </a:ext>
            </a:extLst>
          </p:cNvPr>
          <p:cNvSpPr txBox="1"/>
          <p:nvPr/>
        </p:nvSpPr>
        <p:spPr>
          <a:xfrm>
            <a:off x="511751" y="1710035"/>
            <a:ext cx="9723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In 2020, India saw a significant increase in deaths caused by respiratory diseases. This increase reached the highest level in the past ten years. 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CA89-FD71-84AD-9F75-0AF0001A87ED}"/>
              </a:ext>
            </a:extLst>
          </p:cNvPr>
          <p:cNvSpPr txBox="1"/>
          <p:nvPr/>
        </p:nvSpPr>
        <p:spPr>
          <a:xfrm>
            <a:off x="3047134" y="3244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275E257-2D95-80CE-5324-7E08E0C6E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DD8CE-6F50-A533-80EF-47C60C74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696" y="3244550"/>
            <a:ext cx="3798274" cy="30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60D494-915C-C61B-D1F8-22DB8C7E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24D6-5870-8D35-4A99-4CB3F6756E63}"/>
              </a:ext>
            </a:extLst>
          </p:cNvPr>
          <p:cNvSpPr txBox="1"/>
          <p:nvPr/>
        </p:nvSpPr>
        <p:spPr>
          <a:xfrm>
            <a:off x="302047" y="204967"/>
            <a:ext cx="27448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Bahnschrift Condensed"/>
                <a:cs typeface="Calibri"/>
              </a:rPr>
              <a:t>LITERATURE SURVEY</a:t>
            </a:r>
            <a:endParaRPr lang="en-US" sz="2800" b="1" dirty="0">
              <a:latin typeface="Bahnschrift Condensed"/>
            </a:endParaRPr>
          </a:p>
        </p:txBody>
      </p:sp>
      <p:pic>
        <p:nvPicPr>
          <p:cNvPr id="12" name="Picture 11" descr="A table of informational data&#10;&#10;Description automatically generated">
            <a:extLst>
              <a:ext uri="{FF2B5EF4-FFF2-40B4-BE49-F238E27FC236}">
                <a16:creationId xmlns:a16="http://schemas.microsoft.com/office/drawing/2014/main" id="{68BF706B-ACA6-2F49-CF61-FF67A641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1" y="796738"/>
            <a:ext cx="11087100" cy="52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338B94-A522-6093-01FB-718F1B0F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972AA2C3-67B3-3695-E85B-8CCC8BD1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758046"/>
            <a:ext cx="11458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D64AE6-67D8-A29A-E135-764A04BE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7A748-ACD2-9C55-D12D-CEC6D730C45B}"/>
              </a:ext>
            </a:extLst>
          </p:cNvPr>
          <p:cNvSpPr txBox="1"/>
          <p:nvPr/>
        </p:nvSpPr>
        <p:spPr>
          <a:xfrm>
            <a:off x="624308" y="662386"/>
            <a:ext cx="609426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latin typeface="Bahnschrift Condensed"/>
                <a:ea typeface="+mj-ea"/>
                <a:cs typeface="+mj-cs"/>
              </a:rPr>
              <a:t>Dataset Overview </a:t>
            </a:r>
            <a:endParaRPr lang="en-US" sz="2800" b="1" dirty="0"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72406-DF0B-4D2C-732A-837D2E9F0755}"/>
              </a:ext>
            </a:extLst>
          </p:cNvPr>
          <p:cNvSpPr txBox="1"/>
          <p:nvPr/>
        </p:nvSpPr>
        <p:spPr>
          <a:xfrm>
            <a:off x="596446" y="1192627"/>
            <a:ext cx="105398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Source Name:</a:t>
            </a:r>
            <a:r>
              <a:rPr lang="en-IN" b="0" i="0" dirty="0">
                <a:effectLst/>
                <a:latin typeface="Bahnschrift Condensed" panose="020B0502040204020203" pitchFamily="34" charset="0"/>
              </a:rPr>
              <a:t> Kaggle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Dataset Title:</a:t>
            </a:r>
            <a:r>
              <a:rPr lang="en-IN" b="0" i="0" dirty="0">
                <a:effectLst/>
                <a:latin typeface="Bahnschrift Condensed" panose="020B0502040204020203" pitchFamily="34" charset="0"/>
              </a:rPr>
              <a:t> Lung Disease 5-Class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Total Images:</a:t>
            </a:r>
            <a:r>
              <a:rPr lang="en-IN" b="0" i="0" dirty="0">
                <a:effectLst/>
                <a:latin typeface="Bahnschrift Condensed" panose="020B0502040204020203" pitchFamily="34" charset="0"/>
              </a:rPr>
              <a:t> 4202 chest X-ray images</a:t>
            </a:r>
          </a:p>
          <a:p>
            <a:pPr algn="l"/>
            <a:endParaRPr lang="en-IN" b="0" i="0" dirty="0">
              <a:effectLst/>
              <a:latin typeface="Bahnschrift Condensed" panose="020B0502040204020203" pitchFamily="34" charset="0"/>
            </a:endParaRPr>
          </a:p>
          <a:p>
            <a:pPr algn="l"/>
            <a:endParaRPr lang="en-IN" b="0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Classes/Categories:</a:t>
            </a:r>
            <a:endParaRPr lang="en-IN" b="0" i="0" dirty="0">
              <a:effectLst/>
              <a:latin typeface="Bahnschrift Condensed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Bahnschrift Condensed" panose="020B0502040204020203" pitchFamily="34" charset="0"/>
              </a:rPr>
              <a:t>Bacterial Pneumonia: 1026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Bahnschrift Condensed" panose="020B0502040204020203" pitchFamily="34" charset="0"/>
              </a:rPr>
              <a:t>COVID-19: 1054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Bahnschrift Condensed" panose="020B0502040204020203" pitchFamily="34" charset="0"/>
              </a:rPr>
              <a:t>Normal: 1044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Bahnschrift Condensed" panose="020B0502040204020203" pitchFamily="34" charset="0"/>
              </a:rPr>
              <a:t>Viral Pneumonia: 1078 images</a:t>
            </a:r>
          </a:p>
          <a:p>
            <a:pPr lvl="1" algn="l"/>
            <a:endParaRPr lang="en-IN" b="0" i="0" dirty="0">
              <a:effectLst/>
              <a:latin typeface="Bahnschrift Condensed" panose="020B0502040204020203" pitchFamily="34" charset="0"/>
            </a:endParaRPr>
          </a:p>
          <a:p>
            <a:pPr lvl="1" algn="l"/>
            <a:endParaRPr lang="en-IN" b="0" i="0" dirty="0">
              <a:effectLst/>
              <a:latin typeface="Bahnschrift Condensed" panose="020B0502040204020203" pitchFamily="34" charset="0"/>
            </a:endParaRPr>
          </a:p>
          <a:p>
            <a:pPr algn="l"/>
            <a:r>
              <a:rPr lang="en-IN" b="1" i="0" dirty="0">
                <a:effectLst/>
                <a:latin typeface="Bahnschrift Condensed" panose="020B0502040204020203" pitchFamily="34" charset="0"/>
              </a:rPr>
              <a:t>Dataset Splitting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Training Set:</a:t>
            </a:r>
            <a:r>
              <a:rPr lang="en-IN" b="0" i="0" dirty="0">
                <a:effectLst/>
                <a:latin typeface="Bahnschrift Condensed" panose="020B0502040204020203" pitchFamily="34" charset="0"/>
              </a:rPr>
              <a:t> 80% of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Validation Set:</a:t>
            </a:r>
            <a:r>
              <a:rPr lang="en-IN" b="0" i="0" dirty="0">
                <a:effectLst/>
                <a:latin typeface="Bahnschrift Condensed" panose="020B0502040204020203" pitchFamily="34" charset="0"/>
              </a:rPr>
              <a:t> 10% of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Bahnschrift Condensed" panose="020B0502040204020203" pitchFamily="34" charset="0"/>
              </a:rPr>
              <a:t>Testing Set:</a:t>
            </a:r>
            <a:r>
              <a:rPr lang="en-IN" b="0" i="0" dirty="0">
                <a:effectLst/>
                <a:latin typeface="Bahnschrift Condensed" panose="020B0502040204020203" pitchFamily="34" charset="0"/>
              </a:rPr>
              <a:t> 10% of the dataset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3" name="Picture 2" descr="A close-up of x-ray images of a person&amp;#39;s chest&#10;&#10;Description automatically generated">
            <a:extLst>
              <a:ext uri="{FF2B5EF4-FFF2-40B4-BE49-F238E27FC236}">
                <a16:creationId xmlns:a16="http://schemas.microsoft.com/office/drawing/2014/main" id="{1A30ADE8-DBBE-C7EA-C17F-4CDBDE9B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99" y="983484"/>
            <a:ext cx="5534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7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1E904-B4DD-96B3-6C06-CC09F8DB9EFB}"/>
              </a:ext>
            </a:extLst>
          </p:cNvPr>
          <p:cNvSpPr txBox="1"/>
          <p:nvPr/>
        </p:nvSpPr>
        <p:spPr>
          <a:xfrm>
            <a:off x="483087" y="479734"/>
            <a:ext cx="4662530" cy="74483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Bahnschrift Condensed" panose="020B0502040204020203" pitchFamily="34" charset="0"/>
                <a:ea typeface="+mj-ea"/>
                <a:cs typeface="+mj-cs"/>
              </a:rPr>
              <a:t>Model  Parameters </a:t>
            </a:r>
            <a:endParaRPr lang="en-US" sz="2800" dirty="0">
              <a:latin typeface="Bahnschrift Condensed" panose="020B0502040204020203" pitchFamily="34" charset="0"/>
              <a:ea typeface="+mj-ea"/>
              <a:cs typeface="Calibri" panose="020F0502020204030204"/>
            </a:endParaRP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A3836E37-BECF-63DE-031E-AC984263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72" y="1345780"/>
            <a:ext cx="8972446" cy="4394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CCFC05-FE1F-973B-C747-F2218742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6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35DE8-BC42-CC38-C67C-66826D1A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1F36-5198-479E-4269-048AC88F543C}"/>
              </a:ext>
            </a:extLst>
          </p:cNvPr>
          <p:cNvSpPr txBox="1"/>
          <p:nvPr/>
        </p:nvSpPr>
        <p:spPr>
          <a:xfrm>
            <a:off x="617147" y="702519"/>
            <a:ext cx="609426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  <a:ea typeface="+mj-ea"/>
                <a:cs typeface="+mj-cs"/>
              </a:rPr>
              <a:t>Research methods</a:t>
            </a:r>
            <a:endParaRPr lang="en-US" sz="2400" b="1" dirty="0"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A4A44-246C-7AFC-D1E2-A6129F0F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7" y="1319644"/>
            <a:ext cx="9081655" cy="47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34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</TotalTime>
  <Words>782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Condensed</vt:lpstr>
      <vt:lpstr>Calibri</vt:lpstr>
      <vt:lpstr>Grandview Display</vt:lpstr>
      <vt:lpstr>Times New Roman</vt:lpstr>
      <vt:lpstr>DashVTI</vt:lpstr>
      <vt:lpstr>2024 IEEE International Conference on Women in Computing (INCOWOCO) (13-15, November 2024)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Dr.sarika sharma</dc:creator>
  <cp:lastModifiedBy>V DIVYA VIJAYAKUMAR</cp:lastModifiedBy>
  <cp:revision>391</cp:revision>
  <dcterms:created xsi:type="dcterms:W3CDTF">2024-11-08T04:10:11Z</dcterms:created>
  <dcterms:modified xsi:type="dcterms:W3CDTF">2024-11-13T17:35:06Z</dcterms:modified>
</cp:coreProperties>
</file>