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8" r:id="rId5"/>
    <p:sldId id="279" r:id="rId6"/>
    <p:sldId id="280" r:id="rId7"/>
    <p:sldId id="263" r:id="rId8"/>
    <p:sldId id="276" r:id="rId9"/>
    <p:sldId id="275" r:id="rId10"/>
    <p:sldId id="264" r:id="rId11"/>
    <p:sldId id="277" r:id="rId12"/>
    <p:sldId id="265" r:id="rId13"/>
    <p:sldId id="266" r:id="rId14"/>
    <p:sldId id="267" r:id="rId15"/>
    <p:sldId id="271" r:id="rId16"/>
    <p:sldId id="272" r:id="rId17"/>
    <p:sldId id="273" r:id="rId18"/>
    <p:sldId id="274" r:id="rId19"/>
  </p:sldIdLst>
  <p:sldSz cx="18288000" cy="10287000"/>
  <p:notesSz cx="6858000" cy="9144000"/>
  <p:embeddedFontLst>
    <p:embeddedFont>
      <p:font typeface="Lato Bold" panose="020B0604020202020204" charset="0"/>
      <p:regular r:id="rId20"/>
    </p:embeddedFont>
    <p:embeddedFont>
      <p:font typeface="League Spartan" panose="020B0604020202020204" charset="0"/>
      <p:regular r:id="rId21"/>
    </p:embeddedFont>
    <p:embeddedFont>
      <p:font typeface="Montserrat Classic" panose="020B0604020202020204" charset="0"/>
      <p:regular r:id="rId22"/>
    </p:embeddedFont>
    <p:embeddedFont>
      <p:font typeface="Montserrat Classic Bold" panose="020B0604020202020204" charset="0"/>
      <p:regular r:id="rId23"/>
    </p:embeddedFont>
    <p:embeddedFont>
      <p:font typeface="Open Sauce" panose="020B0604020202020204" charset="0"/>
      <p:regular r:id="rId24"/>
    </p:embeddedFont>
    <p:embeddedFont>
      <p:font typeface="Times New Roman Bold" panose="02020803070505020304" pitchFamily="18" charset="0"/>
      <p:regular r:id="rId25"/>
      <p:bold r:id="rId26"/>
    </p:embeddedFont>
    <p:embeddedFont>
      <p:font typeface="Times New Roman Bold Italics" panose="020B0604020202020204" charset="0"/>
      <p:regular r:id="rId27"/>
    </p:embeddedFont>
    <p:embeddedFont>
      <p:font typeface="Times New Roman Italics" panose="020B0604020202020204" charset="0"/>
      <p:regular r:id="rId28"/>
    </p:embeddedFont>
    <p:embeddedFont>
      <p:font typeface="Times New Roman Semi-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8" autoAdjust="0"/>
    <p:restoredTop sz="94622" autoAdjust="0"/>
  </p:normalViewPr>
  <p:slideViewPr>
    <p:cSldViewPr>
      <p:cViewPr varScale="1">
        <p:scale>
          <a:sx n="50" d="100"/>
          <a:sy n="50" d="100"/>
        </p:scale>
        <p:origin x="89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2046640" cy="10287000"/>
            <a:chOff x="0" y="0"/>
            <a:chExt cx="539033" cy="2709333"/>
          </a:xfrm>
        </p:grpSpPr>
        <p:sp>
          <p:nvSpPr>
            <p:cNvPr id="4" name="Freeform 4"/>
            <p:cNvSpPr/>
            <p:nvPr/>
          </p:nvSpPr>
          <p:spPr>
            <a:xfrm>
              <a:off x="0" y="0"/>
              <a:ext cx="539033" cy="2709333"/>
            </a:xfrm>
            <a:custGeom>
              <a:avLst/>
              <a:gdLst/>
              <a:ahLst/>
              <a:cxnLst/>
              <a:rect l="l" t="t" r="r" b="b"/>
              <a:pathLst>
                <a:path w="539033" h="2709333">
                  <a:moveTo>
                    <a:pt x="0" y="0"/>
                  </a:moveTo>
                  <a:lnTo>
                    <a:pt x="539033" y="0"/>
                  </a:lnTo>
                  <a:lnTo>
                    <a:pt x="539033" y="2709333"/>
                  </a:lnTo>
                  <a:lnTo>
                    <a:pt x="0" y="2709333"/>
                  </a:lnTo>
                  <a:close/>
                </a:path>
              </a:pathLst>
            </a:custGeom>
            <a:solidFill>
              <a:srgbClr val="593C8F"/>
            </a:solidFill>
          </p:spPr>
        </p:sp>
        <p:sp>
          <p:nvSpPr>
            <p:cNvPr id="5" name="TextBox 5"/>
            <p:cNvSpPr txBox="1"/>
            <p:nvPr/>
          </p:nvSpPr>
          <p:spPr>
            <a:xfrm>
              <a:off x="0" y="-47625"/>
              <a:ext cx="539033"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724625" y="2597066"/>
            <a:ext cx="12194928" cy="1703975"/>
          </a:xfrm>
          <a:prstGeom prst="rect">
            <a:avLst/>
          </a:prstGeom>
        </p:spPr>
        <p:txBody>
          <a:bodyPr lIns="0" tIns="0" rIns="0" bIns="0" rtlCol="0" anchor="t">
            <a:spAutoFit/>
          </a:bodyPr>
          <a:lstStyle/>
          <a:p>
            <a:pPr>
              <a:lnSpc>
                <a:spcPts val="6880"/>
              </a:lnSpc>
              <a:spcBef>
                <a:spcPct val="0"/>
              </a:spcBef>
            </a:pPr>
            <a:r>
              <a:rPr lang="en-US" sz="4914">
                <a:solidFill>
                  <a:srgbClr val="593C8F"/>
                </a:solidFill>
                <a:latin typeface="Lato Bold"/>
              </a:rPr>
              <a:t>RTOS BASED -SOLDIER TRACKING AND HEALTH MONITORING SYTEM</a:t>
            </a:r>
          </a:p>
        </p:txBody>
      </p:sp>
      <p:sp>
        <p:nvSpPr>
          <p:cNvPr id="7" name="AutoShape 7"/>
          <p:cNvSpPr/>
          <p:nvPr/>
        </p:nvSpPr>
        <p:spPr>
          <a:xfrm flipV="1">
            <a:off x="2724666" y="4332077"/>
            <a:ext cx="9687995" cy="20505"/>
          </a:xfrm>
          <a:prstGeom prst="line">
            <a:avLst/>
          </a:prstGeom>
          <a:ln w="38100" cap="flat">
            <a:solidFill>
              <a:srgbClr val="000000"/>
            </a:solidFill>
            <a:prstDash val="solid"/>
            <a:headEnd type="none" w="sm" len="sm"/>
            <a:tailEnd type="none" w="sm" len="sm"/>
          </a:ln>
        </p:spPr>
      </p:sp>
      <p:sp>
        <p:nvSpPr>
          <p:cNvPr id="8" name="Freeform 8"/>
          <p:cNvSpPr/>
          <p:nvPr/>
        </p:nvSpPr>
        <p:spPr>
          <a:xfrm>
            <a:off x="14252054" y="275988"/>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2192000" y="6057900"/>
            <a:ext cx="3417689" cy="654025"/>
          </a:xfrm>
          <a:prstGeom prst="rect">
            <a:avLst/>
          </a:prstGeom>
        </p:spPr>
        <p:txBody>
          <a:bodyPr lIns="0" tIns="0" rIns="0" bIns="0" rtlCol="0" anchor="t">
            <a:spAutoFit/>
          </a:bodyPr>
          <a:lstStyle/>
          <a:p>
            <a:pPr algn="ctr">
              <a:lnSpc>
                <a:spcPts val="5126"/>
              </a:lnSpc>
              <a:spcBef>
                <a:spcPct val="0"/>
              </a:spcBef>
            </a:pPr>
            <a:r>
              <a:rPr lang="en-US" sz="4271" spc="350" dirty="0">
                <a:solidFill>
                  <a:srgbClr val="593C8F"/>
                </a:solidFill>
                <a:latin typeface="Times New Roman Bold Italics"/>
              </a:rPr>
              <a:t>REVIEW -2</a:t>
            </a:r>
          </a:p>
        </p:txBody>
      </p:sp>
      <p:sp>
        <p:nvSpPr>
          <p:cNvPr id="10" name="TextBox 10"/>
          <p:cNvSpPr txBox="1"/>
          <p:nvPr/>
        </p:nvSpPr>
        <p:spPr>
          <a:xfrm>
            <a:off x="4067324" y="7965394"/>
            <a:ext cx="10462022" cy="1581150"/>
          </a:xfrm>
          <a:prstGeom prst="rect">
            <a:avLst/>
          </a:prstGeom>
        </p:spPr>
        <p:txBody>
          <a:bodyPr lIns="0" tIns="0" rIns="0" bIns="0" rtlCol="0" anchor="t">
            <a:spAutoFit/>
          </a:bodyPr>
          <a:lstStyle/>
          <a:p>
            <a:pPr algn="just">
              <a:lnSpc>
                <a:spcPts val="4046"/>
              </a:lnSpc>
              <a:spcBef>
                <a:spcPct val="0"/>
              </a:spcBef>
            </a:pPr>
            <a:r>
              <a:rPr lang="en-US" sz="3371" spc="276">
                <a:solidFill>
                  <a:srgbClr val="000000"/>
                </a:solidFill>
                <a:latin typeface="Times New Roman Italics"/>
              </a:rPr>
              <a:t>SUVETHA. SP - CH.EN.U4CCE22041</a:t>
            </a:r>
          </a:p>
          <a:p>
            <a:pPr algn="just">
              <a:lnSpc>
                <a:spcPts val="4046"/>
              </a:lnSpc>
              <a:spcBef>
                <a:spcPct val="0"/>
              </a:spcBef>
            </a:pPr>
            <a:r>
              <a:rPr lang="en-US" sz="3371" spc="276">
                <a:solidFill>
                  <a:srgbClr val="000000"/>
                </a:solidFill>
                <a:latin typeface="Times New Roman Italics"/>
              </a:rPr>
              <a:t>V DIVYA - CH.EN.U4CCE22045</a:t>
            </a:r>
          </a:p>
          <a:p>
            <a:pPr algn="just">
              <a:lnSpc>
                <a:spcPts val="4046"/>
              </a:lnSpc>
              <a:spcBef>
                <a:spcPct val="0"/>
              </a:spcBef>
            </a:pPr>
            <a:r>
              <a:rPr lang="en-US" sz="3371" spc="276">
                <a:solidFill>
                  <a:srgbClr val="000000"/>
                </a:solidFill>
                <a:latin typeface="Times New Roman Italics"/>
              </a:rPr>
              <a:t>NEESHNA LAKSHMI H - CH.EN.U4CCE22049</a:t>
            </a:r>
          </a:p>
        </p:txBody>
      </p:sp>
      <p:sp>
        <p:nvSpPr>
          <p:cNvPr id="11" name="TextBox 11"/>
          <p:cNvSpPr txBox="1"/>
          <p:nvPr/>
        </p:nvSpPr>
        <p:spPr>
          <a:xfrm>
            <a:off x="3637189" y="4977817"/>
            <a:ext cx="7383229" cy="1367424"/>
          </a:xfrm>
          <a:prstGeom prst="rect">
            <a:avLst/>
          </a:prstGeom>
        </p:spPr>
        <p:txBody>
          <a:bodyPr lIns="0" tIns="0" rIns="0" bIns="0" rtlCol="0" anchor="t">
            <a:spAutoFit/>
          </a:bodyPr>
          <a:lstStyle/>
          <a:p>
            <a:pPr>
              <a:lnSpc>
                <a:spcPts val="5480"/>
              </a:lnSpc>
            </a:pPr>
            <a:r>
              <a:rPr lang="en-US" sz="3914">
                <a:solidFill>
                  <a:srgbClr val="593C8F"/>
                </a:solidFill>
                <a:latin typeface="Lato Bold"/>
              </a:rPr>
              <a:t>EMBEDDED COMPUTING LAB</a:t>
            </a:r>
          </a:p>
          <a:p>
            <a:pPr algn="ctr">
              <a:lnSpc>
                <a:spcPts val="5480"/>
              </a:lnSpc>
              <a:spcBef>
                <a:spcPct val="0"/>
              </a:spcBef>
            </a:pPr>
            <a:r>
              <a:rPr lang="en-US" sz="3914">
                <a:solidFill>
                  <a:srgbClr val="593C8F"/>
                </a:solidFill>
                <a:latin typeface="Lato Bold"/>
              </a:rPr>
              <a:t>19CCE283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94821"/>
            <a:ext cx="8566237"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OVERALL BLOCK DIAGRAM</a:t>
            </a:r>
          </a:p>
        </p:txBody>
      </p:sp>
      <p:sp>
        <p:nvSpPr>
          <p:cNvPr id="4" name="AutoShape 4"/>
          <p:cNvSpPr/>
          <p:nvPr/>
        </p:nvSpPr>
        <p:spPr>
          <a:xfrm flipV="1">
            <a:off x="1029771" y="2233059"/>
            <a:ext cx="3254698"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pic>
        <p:nvPicPr>
          <p:cNvPr id="9" name="Picture 8">
            <a:extLst>
              <a:ext uri="{FF2B5EF4-FFF2-40B4-BE49-F238E27FC236}">
                <a16:creationId xmlns:a16="http://schemas.microsoft.com/office/drawing/2014/main" id="{4B884C0C-E875-84A9-13AA-68E3E8B280DF}"/>
              </a:ext>
            </a:extLst>
          </p:cNvPr>
          <p:cNvPicPr>
            <a:picLocks noChangeAspect="1"/>
          </p:cNvPicPr>
          <p:nvPr/>
        </p:nvPicPr>
        <p:blipFill>
          <a:blip r:embed="rId3"/>
          <a:stretch>
            <a:fillRect/>
          </a:stretch>
        </p:blipFill>
        <p:spPr>
          <a:xfrm>
            <a:off x="3429000" y="3086100"/>
            <a:ext cx="9448800" cy="5791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4187609" y="1535905"/>
            <a:ext cx="9561761" cy="738238"/>
          </a:xfrm>
          <a:prstGeom prst="rect">
            <a:avLst/>
          </a:prstGeom>
        </p:spPr>
        <p:txBody>
          <a:bodyPr lIns="0" tIns="0" rIns="0" bIns="0" rtlCol="0" anchor="t">
            <a:spAutoFit/>
          </a:bodyPr>
          <a:lstStyle/>
          <a:p>
            <a:pPr>
              <a:lnSpc>
                <a:spcPts val="6018"/>
              </a:lnSpc>
              <a:spcBef>
                <a:spcPct val="0"/>
              </a:spcBef>
            </a:pPr>
            <a:r>
              <a:rPr lang="en-US" sz="4298">
                <a:solidFill>
                  <a:srgbClr val="593C8F"/>
                </a:solidFill>
                <a:latin typeface="League Spartan"/>
              </a:rPr>
              <a:t>BLOCK DIAGRAM EXPLANATION</a:t>
            </a:r>
          </a:p>
        </p:txBody>
      </p:sp>
      <p:sp>
        <p:nvSpPr>
          <p:cNvPr id="4" name="AutoShape 4"/>
          <p:cNvSpPr/>
          <p:nvPr/>
        </p:nvSpPr>
        <p:spPr>
          <a:xfrm>
            <a:off x="4187609" y="2542074"/>
            <a:ext cx="2618740"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599350" y="3103549"/>
            <a:ext cx="13659950" cy="4577600"/>
          </a:xfrm>
          <a:prstGeom prst="rect">
            <a:avLst/>
          </a:prstGeom>
        </p:spPr>
        <p:txBody>
          <a:bodyPr lIns="0" tIns="0" rIns="0" bIns="0" rtlCol="0" anchor="t">
            <a:spAutoFit/>
          </a:bodyPr>
          <a:lstStyle/>
          <a:p>
            <a:pPr marL="755642" lvl="1" indent="-377821" algn="just">
              <a:lnSpc>
                <a:spcPts val="4549"/>
              </a:lnSpc>
              <a:buFont typeface="Arial"/>
              <a:buChar char="•"/>
            </a:pPr>
            <a:r>
              <a:rPr lang="en-US" sz="3499" dirty="0">
                <a:solidFill>
                  <a:srgbClr val="000000"/>
                </a:solidFill>
                <a:latin typeface="Times New Roman"/>
              </a:rPr>
              <a:t>A pulse sensor  to detect and monitor the soldier's heart rate.</a:t>
            </a:r>
          </a:p>
          <a:p>
            <a:pPr marL="755642" lvl="1" indent="-377821" algn="just">
              <a:lnSpc>
                <a:spcPts val="4549"/>
              </a:lnSpc>
              <a:buFont typeface="Arial"/>
              <a:buChar char="•"/>
            </a:pPr>
            <a:r>
              <a:rPr lang="en-US" sz="3499" dirty="0">
                <a:solidFill>
                  <a:srgbClr val="000000"/>
                </a:solidFill>
                <a:latin typeface="Times New Roman"/>
              </a:rPr>
              <a:t>A temperature sensor (LM35 sensor) is used  to measure and monitor the soldier's body temperature.</a:t>
            </a:r>
          </a:p>
          <a:p>
            <a:pPr marL="755642" lvl="1" indent="-377821" algn="just">
              <a:lnSpc>
                <a:spcPts val="4549"/>
              </a:lnSpc>
              <a:buFont typeface="Arial"/>
              <a:buChar char="•"/>
            </a:pPr>
            <a:r>
              <a:rPr lang="en-US" sz="3499" dirty="0">
                <a:solidFill>
                  <a:srgbClr val="000000"/>
                </a:solidFill>
                <a:latin typeface="Times New Roman"/>
              </a:rPr>
              <a:t>A GPS module is used  to continuously track and monitor the live location of the soldier.</a:t>
            </a:r>
          </a:p>
          <a:p>
            <a:pPr marL="755642" lvl="1" indent="-377821" algn="just">
              <a:lnSpc>
                <a:spcPts val="4549"/>
              </a:lnSpc>
              <a:buFont typeface="Arial"/>
              <a:buChar char="•"/>
            </a:pPr>
            <a:r>
              <a:rPr lang="en-US" sz="3499" dirty="0">
                <a:solidFill>
                  <a:srgbClr val="000000"/>
                </a:solidFill>
                <a:latin typeface="Times New Roman"/>
              </a:rPr>
              <a:t>The buzzer is used as an audible alert system to notify the soldier or  nearby person’s regarding the critical condition of the soldier, such as abnormal heart rate or body temperature.</a:t>
            </a:r>
          </a:p>
        </p:txBody>
      </p:sp>
      <p:grpSp>
        <p:nvGrpSpPr>
          <p:cNvPr id="9" name="Group 9"/>
          <p:cNvGrpSpPr>
            <a:grpSpLocks noChangeAspect="1"/>
          </p:cNvGrpSpPr>
          <p:nvPr/>
        </p:nvGrpSpPr>
        <p:grpSpPr>
          <a:xfrm>
            <a:off x="16710559" y="34937"/>
            <a:ext cx="1489764" cy="1489764"/>
            <a:chOff x="0" y="0"/>
            <a:chExt cx="34823400" cy="34823400"/>
          </a:xfrm>
        </p:grpSpPr>
        <p:sp>
          <p:nvSpPr>
            <p:cNvPr id="10" name="Freeform 10"/>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sp>
          <p:nvSpPr>
            <p:cNvPr id="11" name="Freeform 11"/>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6710559" y="34937"/>
            <a:ext cx="1489764" cy="1489764"/>
            <a:chOff x="0" y="0"/>
            <a:chExt cx="34823400" cy="34823400"/>
          </a:xfrm>
        </p:grpSpPr>
        <p:sp>
          <p:nvSpPr>
            <p:cNvPr id="7" name="Freeform 7"/>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sp>
          <p:nvSpPr>
            <p:cNvPr id="8" name="Freeform 8"/>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grpSp>
      <p:sp>
        <p:nvSpPr>
          <p:cNvPr id="9" name="Freeform 9"/>
          <p:cNvSpPr/>
          <p:nvPr/>
        </p:nvSpPr>
        <p:spPr>
          <a:xfrm>
            <a:off x="3774573" y="1940709"/>
            <a:ext cx="13200465" cy="7317591"/>
          </a:xfrm>
          <a:custGeom>
            <a:avLst/>
            <a:gdLst/>
            <a:ahLst/>
            <a:cxnLst/>
            <a:rect l="l" t="t" r="r" b="b"/>
            <a:pathLst>
              <a:path w="13200465" h="7317591">
                <a:moveTo>
                  <a:pt x="0" y="0"/>
                </a:moveTo>
                <a:lnTo>
                  <a:pt x="13200465" y="0"/>
                </a:lnTo>
                <a:lnTo>
                  <a:pt x="13200465" y="7317591"/>
                </a:lnTo>
                <a:lnTo>
                  <a:pt x="0" y="7317591"/>
                </a:lnTo>
                <a:lnTo>
                  <a:pt x="0" y="0"/>
                </a:lnTo>
                <a:close/>
              </a:path>
            </a:pathLst>
          </a:custGeom>
          <a:blipFill>
            <a:blip r:embed="rId5"/>
            <a:stretch>
              <a:fillRect l="-388" t="-2372" r="-606" b="-109"/>
            </a:stretch>
          </a:blipFill>
        </p:spPr>
      </p:sp>
      <p:sp>
        <p:nvSpPr>
          <p:cNvPr id="10" name="TextBox 9">
            <a:extLst>
              <a:ext uri="{FF2B5EF4-FFF2-40B4-BE49-F238E27FC236}">
                <a16:creationId xmlns:a16="http://schemas.microsoft.com/office/drawing/2014/main" id="{114E9A00-3653-D907-6ECA-440FC1108681}"/>
              </a:ext>
            </a:extLst>
          </p:cNvPr>
          <p:cNvSpPr txBox="1"/>
          <p:nvPr/>
        </p:nvSpPr>
        <p:spPr>
          <a:xfrm>
            <a:off x="3505200" y="495300"/>
            <a:ext cx="525780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Output:</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6710559" y="34937"/>
            <a:ext cx="1489764" cy="1489764"/>
            <a:chOff x="0" y="0"/>
            <a:chExt cx="34823400" cy="34823400"/>
          </a:xfrm>
        </p:grpSpPr>
        <p:sp>
          <p:nvSpPr>
            <p:cNvPr id="7" name="Freeform 7"/>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sp>
          <p:nvSpPr>
            <p:cNvPr id="8" name="Freeform 8"/>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grpSp>
      <p:sp>
        <p:nvSpPr>
          <p:cNvPr id="9" name="Freeform 9"/>
          <p:cNvSpPr/>
          <p:nvPr/>
        </p:nvSpPr>
        <p:spPr>
          <a:xfrm>
            <a:off x="3876348" y="2092729"/>
            <a:ext cx="13579094" cy="7425855"/>
          </a:xfrm>
          <a:custGeom>
            <a:avLst/>
            <a:gdLst/>
            <a:ahLst/>
            <a:cxnLst/>
            <a:rect l="l" t="t" r="r" b="b"/>
            <a:pathLst>
              <a:path w="13579094" h="7425855">
                <a:moveTo>
                  <a:pt x="0" y="0"/>
                </a:moveTo>
                <a:lnTo>
                  <a:pt x="13579094" y="0"/>
                </a:lnTo>
                <a:lnTo>
                  <a:pt x="13579094" y="7425856"/>
                </a:lnTo>
                <a:lnTo>
                  <a:pt x="0" y="7425856"/>
                </a:lnTo>
                <a:lnTo>
                  <a:pt x="0" y="0"/>
                </a:lnTo>
                <a:close/>
              </a:path>
            </a:pathLst>
          </a:custGeom>
          <a:blipFill>
            <a:blip r:embed="rId5"/>
            <a:stretch>
              <a:fillRect t="-2860"/>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16710559" y="34937"/>
            <a:ext cx="1489764" cy="1489764"/>
            <a:chOff x="0" y="0"/>
            <a:chExt cx="34823400" cy="34823400"/>
          </a:xfrm>
        </p:grpSpPr>
        <p:sp>
          <p:nvSpPr>
            <p:cNvPr id="7" name="Freeform 7"/>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sp>
          <p:nvSpPr>
            <p:cNvPr id="8" name="Freeform 8"/>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grpSp>
      <p:sp>
        <p:nvSpPr>
          <p:cNvPr id="9" name="Freeform 9"/>
          <p:cNvSpPr/>
          <p:nvPr/>
        </p:nvSpPr>
        <p:spPr>
          <a:xfrm>
            <a:off x="3662505" y="1524701"/>
            <a:ext cx="12471650" cy="7015303"/>
          </a:xfrm>
          <a:custGeom>
            <a:avLst/>
            <a:gdLst/>
            <a:ahLst/>
            <a:cxnLst/>
            <a:rect l="l" t="t" r="r" b="b"/>
            <a:pathLst>
              <a:path w="12471650" h="7015303">
                <a:moveTo>
                  <a:pt x="0" y="0"/>
                </a:moveTo>
                <a:lnTo>
                  <a:pt x="12471650" y="0"/>
                </a:lnTo>
                <a:lnTo>
                  <a:pt x="12471650" y="7015303"/>
                </a:lnTo>
                <a:lnTo>
                  <a:pt x="0" y="7015303"/>
                </a:lnTo>
                <a:lnTo>
                  <a:pt x="0" y="0"/>
                </a:lnTo>
                <a:close/>
              </a:path>
            </a:pathLst>
          </a:custGeom>
          <a:blipFill>
            <a:blip r:embed="rId5"/>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240521" y="2301126"/>
            <a:ext cx="15806958" cy="6130249"/>
          </a:xfrm>
          <a:prstGeom prst="rect">
            <a:avLst/>
          </a:prstGeom>
        </p:spPr>
        <p:txBody>
          <a:bodyPr lIns="0" tIns="0" rIns="0" bIns="0" rtlCol="0" anchor="t">
            <a:spAutoFit/>
          </a:bodyPr>
          <a:lstStyle/>
          <a:p>
            <a:pPr marL="680432" lvl="1" indent="-340216" algn="just">
              <a:lnSpc>
                <a:spcPts val="4412"/>
              </a:lnSpc>
              <a:buFont typeface="Arial"/>
              <a:buChar char="•"/>
            </a:pPr>
            <a:r>
              <a:rPr lang="en-US" sz="3151">
                <a:solidFill>
                  <a:srgbClr val="000000"/>
                </a:solidFill>
                <a:latin typeface="Times New Roman"/>
              </a:rPr>
              <a:t>The Soldier Tracking and Health Monitoring System is empowered by RTOS capabilities, ensuring real-time monitoring of soldier health and location tracking.</a:t>
            </a:r>
          </a:p>
          <a:p>
            <a:pPr marL="680432" lvl="1" indent="-340216" algn="just">
              <a:lnSpc>
                <a:spcPts val="4412"/>
              </a:lnSpc>
              <a:buFont typeface="Arial"/>
              <a:buChar char="•"/>
            </a:pPr>
            <a:r>
              <a:rPr lang="en-US" sz="3151">
                <a:solidFill>
                  <a:srgbClr val="000000"/>
                </a:solidFill>
                <a:latin typeface="Times New Roman"/>
              </a:rPr>
              <a:t> Integration of real-time health monitoring and precise location tracking substantially enhances the safety and security of soldiers.</a:t>
            </a:r>
          </a:p>
          <a:p>
            <a:pPr marL="680432" lvl="1" indent="-340216" algn="just">
              <a:lnSpc>
                <a:spcPts val="4412"/>
              </a:lnSpc>
              <a:buFont typeface="Arial"/>
              <a:buChar char="•"/>
            </a:pPr>
            <a:r>
              <a:rPr lang="en-US" sz="3151">
                <a:solidFill>
                  <a:srgbClr val="000000"/>
                </a:solidFill>
                <a:latin typeface="Times New Roman"/>
              </a:rPr>
              <a:t>The GPS module plays a vital role in accurately tracking soldiers' movements, providing crucial data for informed decision-making during military operations.</a:t>
            </a:r>
          </a:p>
          <a:p>
            <a:pPr marL="680432" lvl="1" indent="-340216" algn="just">
              <a:lnSpc>
                <a:spcPts val="4412"/>
              </a:lnSpc>
              <a:buFont typeface="Arial"/>
              <a:buChar char="•"/>
            </a:pPr>
            <a:r>
              <a:rPr lang="en-US" sz="3151">
                <a:solidFill>
                  <a:srgbClr val="000000"/>
                </a:solidFill>
                <a:latin typeface="Times New Roman"/>
              </a:rPr>
              <a:t>The system is described as responsive and sophisticated, capable of swiftly reacting to changes in soldiers' health status or movements.</a:t>
            </a:r>
          </a:p>
          <a:p>
            <a:pPr marL="680432" lvl="1" indent="-340216" algn="just">
              <a:lnSpc>
                <a:spcPts val="4412"/>
              </a:lnSpc>
              <a:buFont typeface="Arial"/>
              <a:buChar char="•"/>
            </a:pPr>
            <a:r>
              <a:rPr lang="en-US" sz="3151">
                <a:solidFill>
                  <a:srgbClr val="000000"/>
                </a:solidFill>
                <a:latin typeface="Times New Roman"/>
              </a:rPr>
              <a:t> Beyond enhancing soldier safety, the system proves invaluable in critical military operations and emergency responses.</a:t>
            </a:r>
          </a:p>
          <a:p>
            <a:pPr algn="just">
              <a:lnSpc>
                <a:spcPts val="4412"/>
              </a:lnSpc>
            </a:pPr>
            <a:endParaRPr lang="en-US" sz="3151">
              <a:solidFill>
                <a:srgbClr val="000000"/>
              </a:solidFill>
              <a:latin typeface="Times New Roman"/>
            </a:endParaRPr>
          </a:p>
        </p:txBody>
      </p:sp>
      <p:grpSp>
        <p:nvGrpSpPr>
          <p:cNvPr id="5" name="Group 5"/>
          <p:cNvGrpSpPr/>
          <p:nvPr/>
        </p:nvGrpSpPr>
        <p:grpSpPr>
          <a:xfrm>
            <a:off x="6211281" y="449848"/>
            <a:ext cx="5865439" cy="1176754"/>
            <a:chOff x="0" y="0"/>
            <a:chExt cx="2247303" cy="450865"/>
          </a:xfrm>
        </p:grpSpPr>
        <p:sp>
          <p:nvSpPr>
            <p:cNvPr id="6" name="Freeform 6"/>
            <p:cNvSpPr/>
            <p:nvPr/>
          </p:nvSpPr>
          <p:spPr>
            <a:xfrm>
              <a:off x="0" y="0"/>
              <a:ext cx="2247303" cy="450865"/>
            </a:xfrm>
            <a:custGeom>
              <a:avLst/>
              <a:gdLst/>
              <a:ahLst/>
              <a:cxnLst/>
              <a:rect l="l" t="t" r="r" b="b"/>
              <a:pathLst>
                <a:path w="2247303" h="450865">
                  <a:moveTo>
                    <a:pt x="0" y="0"/>
                  </a:moveTo>
                  <a:lnTo>
                    <a:pt x="2247303" y="0"/>
                  </a:lnTo>
                  <a:lnTo>
                    <a:pt x="2247303" y="450865"/>
                  </a:lnTo>
                  <a:lnTo>
                    <a:pt x="0" y="450865"/>
                  </a:lnTo>
                  <a:close/>
                </a:path>
              </a:pathLst>
            </a:custGeom>
            <a:solidFill>
              <a:srgbClr val="593C8F"/>
            </a:solidFill>
          </p:spPr>
        </p:sp>
        <p:sp>
          <p:nvSpPr>
            <p:cNvPr id="7" name="TextBox 7"/>
            <p:cNvSpPr txBox="1"/>
            <p:nvPr/>
          </p:nvSpPr>
          <p:spPr>
            <a:xfrm>
              <a:off x="0" y="-57150"/>
              <a:ext cx="2247303" cy="508015"/>
            </a:xfrm>
            <a:prstGeom prst="rect">
              <a:avLst/>
            </a:prstGeom>
          </p:spPr>
          <p:txBody>
            <a:bodyPr lIns="50800" tIns="50800" rIns="50800" bIns="50800" rtlCol="0" anchor="ctr"/>
            <a:lstStyle/>
            <a:p>
              <a:pPr algn="ctr">
                <a:lnSpc>
                  <a:spcPts val="7539"/>
                </a:lnSpc>
              </a:pPr>
              <a:r>
                <a:rPr lang="en-US" sz="5799">
                  <a:solidFill>
                    <a:srgbClr val="FDFBFB"/>
                  </a:solidFill>
                  <a:latin typeface="Montserrat Classic Bold"/>
                </a:rPr>
                <a:t>CONCLUSION</a:t>
              </a:r>
            </a:p>
          </p:txBody>
        </p:sp>
      </p:grpSp>
      <p:grpSp>
        <p:nvGrpSpPr>
          <p:cNvPr id="8" name="Group 8"/>
          <p:cNvGrpSpPr>
            <a:grpSpLocks noChangeAspect="1"/>
          </p:cNvGrpSpPr>
          <p:nvPr/>
        </p:nvGrpSpPr>
        <p:grpSpPr>
          <a:xfrm>
            <a:off x="16710559" y="34937"/>
            <a:ext cx="1489764" cy="1489764"/>
            <a:chOff x="0" y="0"/>
            <a:chExt cx="34823400" cy="34823400"/>
          </a:xfrm>
        </p:grpSpPr>
        <p:sp>
          <p:nvSpPr>
            <p:cNvPr id="9" name="Freeform 9"/>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10" name="Freeform 1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6211281" y="449848"/>
            <a:ext cx="5865439" cy="1176754"/>
            <a:chOff x="0" y="0"/>
            <a:chExt cx="2247303" cy="450865"/>
          </a:xfrm>
        </p:grpSpPr>
        <p:sp>
          <p:nvSpPr>
            <p:cNvPr id="5" name="Freeform 5"/>
            <p:cNvSpPr/>
            <p:nvPr/>
          </p:nvSpPr>
          <p:spPr>
            <a:xfrm>
              <a:off x="0" y="0"/>
              <a:ext cx="2247303" cy="450865"/>
            </a:xfrm>
            <a:custGeom>
              <a:avLst/>
              <a:gdLst/>
              <a:ahLst/>
              <a:cxnLst/>
              <a:rect l="l" t="t" r="r" b="b"/>
              <a:pathLst>
                <a:path w="2247303" h="450865">
                  <a:moveTo>
                    <a:pt x="0" y="0"/>
                  </a:moveTo>
                  <a:lnTo>
                    <a:pt x="2247303" y="0"/>
                  </a:lnTo>
                  <a:lnTo>
                    <a:pt x="2247303" y="450865"/>
                  </a:lnTo>
                  <a:lnTo>
                    <a:pt x="0" y="450865"/>
                  </a:lnTo>
                  <a:close/>
                </a:path>
              </a:pathLst>
            </a:custGeom>
            <a:solidFill>
              <a:srgbClr val="593C8F"/>
            </a:solidFill>
          </p:spPr>
        </p:sp>
        <p:sp>
          <p:nvSpPr>
            <p:cNvPr id="6" name="TextBox 6"/>
            <p:cNvSpPr txBox="1"/>
            <p:nvPr/>
          </p:nvSpPr>
          <p:spPr>
            <a:xfrm>
              <a:off x="0" y="-57150"/>
              <a:ext cx="2247303" cy="508015"/>
            </a:xfrm>
            <a:prstGeom prst="rect">
              <a:avLst/>
            </a:prstGeom>
          </p:spPr>
          <p:txBody>
            <a:bodyPr lIns="50800" tIns="50800" rIns="50800" bIns="50800" rtlCol="0" anchor="ctr"/>
            <a:lstStyle/>
            <a:p>
              <a:pPr algn="ctr">
                <a:lnSpc>
                  <a:spcPts val="7539"/>
                </a:lnSpc>
              </a:pPr>
              <a:r>
                <a:rPr lang="en-US" sz="5799">
                  <a:solidFill>
                    <a:srgbClr val="FDFBFB"/>
                  </a:solidFill>
                  <a:latin typeface="Montserrat Classic Bold"/>
                </a:rPr>
                <a:t>REFRENCES</a:t>
              </a:r>
            </a:p>
          </p:txBody>
        </p:sp>
      </p:grpSp>
      <p:grpSp>
        <p:nvGrpSpPr>
          <p:cNvPr id="7" name="Group 7"/>
          <p:cNvGrpSpPr>
            <a:grpSpLocks noChangeAspect="1"/>
          </p:cNvGrpSpPr>
          <p:nvPr/>
        </p:nvGrpSpPr>
        <p:grpSpPr>
          <a:xfrm>
            <a:off x="16710559" y="34937"/>
            <a:ext cx="1489764" cy="1489764"/>
            <a:chOff x="0" y="0"/>
            <a:chExt cx="34823400" cy="34823400"/>
          </a:xfrm>
        </p:grpSpPr>
        <p:sp>
          <p:nvSpPr>
            <p:cNvPr id="8" name="Freeform 8"/>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9" name="Freeform 9"/>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
        <p:nvSpPr>
          <p:cNvPr id="10" name="TextBox 10"/>
          <p:cNvSpPr txBox="1"/>
          <p:nvPr/>
        </p:nvSpPr>
        <p:spPr>
          <a:xfrm>
            <a:off x="1895380" y="1840223"/>
            <a:ext cx="14497240" cy="7071105"/>
          </a:xfrm>
          <a:prstGeom prst="rect">
            <a:avLst/>
          </a:prstGeom>
        </p:spPr>
        <p:txBody>
          <a:bodyPr lIns="0" tIns="0" rIns="0" bIns="0" rtlCol="0" anchor="t">
            <a:spAutoFit/>
          </a:bodyPr>
          <a:lstStyle/>
          <a:p>
            <a:pPr algn="just">
              <a:lnSpc>
                <a:spcPts val="4010"/>
              </a:lnSpc>
            </a:pPr>
            <a:r>
              <a:rPr lang="en-US" sz="2864">
                <a:solidFill>
                  <a:srgbClr val="000000"/>
                </a:solidFill>
                <a:latin typeface="Times New Roman"/>
              </a:rPr>
              <a:t>[4] A. Padikar, C. C. K., E. Chaithra, C. Chethan, and D. N. Puneeth Kumar,"Health Monitoring and Soldier Tracking System using IoT," in NCETESFT - 2020 Conference Proceedings, Sri Siddhartha Institute of Technology, Tumakuru, India, 2020.</a:t>
            </a:r>
          </a:p>
          <a:p>
            <a:pPr algn="just">
              <a:lnSpc>
                <a:spcPts val="4010"/>
              </a:lnSpc>
            </a:pPr>
            <a:r>
              <a:rPr lang="en-US" sz="2864">
                <a:solidFill>
                  <a:srgbClr val="000000"/>
                </a:solidFill>
                <a:latin typeface="Times New Roman"/>
              </a:rPr>
              <a:t> </a:t>
            </a:r>
          </a:p>
          <a:p>
            <a:pPr algn="just">
              <a:lnSpc>
                <a:spcPts val="4010"/>
              </a:lnSpc>
            </a:pPr>
            <a:endParaRPr lang="en-US" sz="2864">
              <a:solidFill>
                <a:srgbClr val="000000"/>
              </a:solidFill>
              <a:latin typeface="Times New Roman"/>
            </a:endParaRPr>
          </a:p>
          <a:p>
            <a:pPr algn="just">
              <a:lnSpc>
                <a:spcPts val="4010"/>
              </a:lnSpc>
            </a:pPr>
            <a:r>
              <a:rPr lang="en-US" sz="2864">
                <a:solidFill>
                  <a:srgbClr val="000000"/>
                </a:solidFill>
                <a:latin typeface="Times New Roman"/>
              </a:rPr>
              <a:t>[5] E. Shalini, S. Priya, S. Sabitha, S. R. Shalini, and C. Shanmugam, "Soldiers Health Monitoring and Tracking System," International Journal of Research in Engineering, Science and Management, vol. 4, no. 7, pp. 194-196, July 2021. </a:t>
            </a:r>
          </a:p>
          <a:p>
            <a:pPr algn="just">
              <a:lnSpc>
                <a:spcPts val="4010"/>
              </a:lnSpc>
            </a:pPr>
            <a:endParaRPr lang="en-US" sz="2864">
              <a:solidFill>
                <a:srgbClr val="000000"/>
              </a:solidFill>
              <a:latin typeface="Times New Roman"/>
            </a:endParaRPr>
          </a:p>
          <a:p>
            <a:pPr algn="just">
              <a:lnSpc>
                <a:spcPts val="4010"/>
              </a:lnSpc>
            </a:pPr>
            <a:endParaRPr lang="en-US" sz="2864">
              <a:solidFill>
                <a:srgbClr val="000000"/>
              </a:solidFill>
              <a:latin typeface="Times New Roman"/>
            </a:endParaRPr>
          </a:p>
          <a:p>
            <a:pPr algn="just">
              <a:lnSpc>
                <a:spcPts val="4010"/>
              </a:lnSpc>
            </a:pPr>
            <a:r>
              <a:rPr lang="en-US" sz="2864">
                <a:solidFill>
                  <a:srgbClr val="000000"/>
                </a:solidFill>
                <a:latin typeface="Times New Roman"/>
              </a:rPr>
              <a:t>[6] P. Kulkarni and T. Kulkarni, "Secure Health Monitoring of Soldiers with Tracking System using IoT: A Survey," Int. J. Trend Sci. Res. Dev., vol. 3, no. 4, pp. 693, May-Jun 2019. www.ijtsrd.com. e-ISSN: 2456-6470.</a:t>
            </a:r>
          </a:p>
          <a:p>
            <a:pPr algn="just">
              <a:lnSpc>
                <a:spcPts val="4010"/>
              </a:lnSpc>
            </a:pPr>
            <a:endParaRPr lang="en-US" sz="2864">
              <a:solidFill>
                <a:srgbClr val="000000"/>
              </a:solidFill>
              <a:latin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48775"/>
            <a:ext cx="16230600" cy="9525"/>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grpSp>
        <p:nvGrpSpPr>
          <p:cNvPr id="4" name="Group 4"/>
          <p:cNvGrpSpPr/>
          <p:nvPr/>
        </p:nvGrpSpPr>
        <p:grpSpPr>
          <a:xfrm>
            <a:off x="5038143" y="3474998"/>
            <a:ext cx="8211713" cy="3337004"/>
            <a:chOff x="0" y="0"/>
            <a:chExt cx="2162756" cy="878882"/>
          </a:xfrm>
        </p:grpSpPr>
        <p:sp>
          <p:nvSpPr>
            <p:cNvPr id="5" name="Freeform 5"/>
            <p:cNvSpPr/>
            <p:nvPr/>
          </p:nvSpPr>
          <p:spPr>
            <a:xfrm>
              <a:off x="0" y="0"/>
              <a:ext cx="2162756" cy="878882"/>
            </a:xfrm>
            <a:custGeom>
              <a:avLst/>
              <a:gdLst/>
              <a:ahLst/>
              <a:cxnLst/>
              <a:rect l="l" t="t" r="r" b="b"/>
              <a:pathLst>
                <a:path w="2162756" h="878882">
                  <a:moveTo>
                    <a:pt x="1081378" y="0"/>
                  </a:moveTo>
                  <a:cubicBezTo>
                    <a:pt x="484149" y="0"/>
                    <a:pt x="0" y="196744"/>
                    <a:pt x="0" y="439441"/>
                  </a:cubicBezTo>
                  <a:cubicBezTo>
                    <a:pt x="0" y="682137"/>
                    <a:pt x="484149" y="878882"/>
                    <a:pt x="1081378" y="878882"/>
                  </a:cubicBezTo>
                  <a:cubicBezTo>
                    <a:pt x="1678606" y="878882"/>
                    <a:pt x="2162756" y="682137"/>
                    <a:pt x="2162756" y="439441"/>
                  </a:cubicBezTo>
                  <a:cubicBezTo>
                    <a:pt x="2162756" y="196744"/>
                    <a:pt x="1678606" y="0"/>
                    <a:pt x="1081378" y="0"/>
                  </a:cubicBezTo>
                  <a:close/>
                </a:path>
              </a:pathLst>
            </a:custGeom>
            <a:solidFill>
              <a:srgbClr val="593C8F"/>
            </a:solidFill>
          </p:spPr>
        </p:sp>
        <p:sp>
          <p:nvSpPr>
            <p:cNvPr id="6" name="TextBox 6"/>
            <p:cNvSpPr txBox="1"/>
            <p:nvPr/>
          </p:nvSpPr>
          <p:spPr>
            <a:xfrm>
              <a:off x="202758" y="44295"/>
              <a:ext cx="1757239" cy="752191"/>
            </a:xfrm>
            <a:prstGeom prst="rect">
              <a:avLst/>
            </a:prstGeom>
          </p:spPr>
          <p:txBody>
            <a:bodyPr lIns="50800" tIns="50800" rIns="50800" bIns="50800" rtlCol="0" anchor="ctr"/>
            <a:lstStyle/>
            <a:p>
              <a:pPr algn="ctr">
                <a:lnSpc>
                  <a:spcPts val="2800"/>
                </a:lnSpc>
              </a:pPr>
              <a:endParaRPr/>
            </a:p>
          </p:txBody>
        </p:sp>
      </p:grpSp>
      <p:sp>
        <p:nvSpPr>
          <p:cNvPr id="7" name="TextBox 7"/>
          <p:cNvSpPr txBox="1"/>
          <p:nvPr/>
        </p:nvSpPr>
        <p:spPr>
          <a:xfrm>
            <a:off x="6217837" y="4369768"/>
            <a:ext cx="5852326" cy="1385539"/>
          </a:xfrm>
          <a:prstGeom prst="rect">
            <a:avLst/>
          </a:prstGeom>
        </p:spPr>
        <p:txBody>
          <a:bodyPr lIns="0" tIns="0" rIns="0" bIns="0" rtlCol="0" anchor="t">
            <a:spAutoFit/>
          </a:bodyPr>
          <a:lstStyle/>
          <a:p>
            <a:pPr>
              <a:lnSpc>
                <a:spcPts val="11306"/>
              </a:lnSpc>
            </a:pPr>
            <a:r>
              <a:rPr lang="en-US" sz="8076">
                <a:solidFill>
                  <a:srgbClr val="FFFFFF"/>
                </a:solidFill>
                <a:latin typeface="Montserrat Classic"/>
              </a:rPr>
              <a:t>Thank You!</a:t>
            </a:r>
          </a:p>
        </p:txBody>
      </p:sp>
      <p:grpSp>
        <p:nvGrpSpPr>
          <p:cNvPr id="8" name="Group 8"/>
          <p:cNvGrpSpPr>
            <a:grpSpLocks noChangeAspect="1"/>
          </p:cNvGrpSpPr>
          <p:nvPr/>
        </p:nvGrpSpPr>
        <p:grpSpPr>
          <a:xfrm>
            <a:off x="16710559" y="34937"/>
            <a:ext cx="1489764" cy="1489764"/>
            <a:chOff x="0" y="0"/>
            <a:chExt cx="34823400" cy="34823400"/>
          </a:xfrm>
        </p:grpSpPr>
        <p:sp>
          <p:nvSpPr>
            <p:cNvPr id="9" name="Freeform 9"/>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10" name="Freeform 1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1452342" y="1982197"/>
            <a:ext cx="15806958" cy="6895103"/>
          </a:xfrm>
          <a:prstGeom prst="rect">
            <a:avLst/>
          </a:prstGeom>
        </p:spPr>
        <p:txBody>
          <a:bodyPr lIns="0" tIns="0" rIns="0" bIns="0" rtlCol="0" anchor="t">
            <a:spAutoFit/>
          </a:bodyPr>
          <a:lstStyle/>
          <a:p>
            <a:pPr algn="just">
              <a:lnSpc>
                <a:spcPts val="4225"/>
              </a:lnSpc>
            </a:pPr>
            <a:r>
              <a:rPr lang="en-US" sz="3018">
                <a:solidFill>
                  <a:srgbClr val="000000"/>
                </a:solidFill>
                <a:latin typeface="Times New Roman"/>
              </a:rPr>
              <a:t>[1] W. Swedan, H. Al_Issa, A. Aloqoul, H. Alkofahi, and R. Obeidat, "An Interactive Graphical User Interface Module for Soldier Health and Position Tracking System," in International Journal of Electronics and Telecommunications, vol. 68, no. 3, pp. 571-575, 2022. DOI: 10.24425/ijet.2022.141276.</a:t>
            </a:r>
          </a:p>
          <a:p>
            <a:pPr algn="just">
              <a:lnSpc>
                <a:spcPts val="4225"/>
              </a:lnSpc>
            </a:pPr>
            <a:endParaRPr lang="en-US" sz="3018">
              <a:solidFill>
                <a:srgbClr val="000000"/>
              </a:solidFill>
              <a:latin typeface="Times New Roman"/>
            </a:endParaRPr>
          </a:p>
          <a:p>
            <a:pPr algn="just">
              <a:lnSpc>
                <a:spcPts val="4225"/>
              </a:lnSpc>
            </a:pPr>
            <a:r>
              <a:rPr lang="en-US" sz="3018">
                <a:solidFill>
                  <a:srgbClr val="000000"/>
                </a:solidFill>
                <a:latin typeface="Times New Roman"/>
              </a:rPr>
              <a:t>[2] A. V. Patil, V. P. Doiphode, S. S. Bhosle, S. V. Ghadge, and A. M. Kumbhar, "Soldier Health Monitoring and Tracking System Using IoT and AES," Journal of Emerging Technologies and Innovative Research (JETIR), vol. 8, no. 6, pp. 460, 2021.</a:t>
            </a:r>
          </a:p>
          <a:p>
            <a:pPr algn="just">
              <a:lnSpc>
                <a:spcPts val="4225"/>
              </a:lnSpc>
            </a:pPr>
            <a:endParaRPr lang="en-US" sz="3018">
              <a:solidFill>
                <a:srgbClr val="000000"/>
              </a:solidFill>
              <a:latin typeface="Times New Roman"/>
            </a:endParaRPr>
          </a:p>
          <a:p>
            <a:pPr algn="just">
              <a:lnSpc>
                <a:spcPts val="4225"/>
              </a:lnSpc>
            </a:pPr>
            <a:r>
              <a:rPr lang="en-US" sz="3018">
                <a:solidFill>
                  <a:srgbClr val="000000"/>
                </a:solidFill>
                <a:latin typeface="Times New Roman"/>
              </a:rPr>
              <a:t>[3] D. J, R. J, S. Raj, and Dr. P. B. D, "Soldier Health and Position Tracking System using GPS and GSM Modem," International Journal of Engineering Research &amp; Technology (IJERT), Special Issue - 2018.</a:t>
            </a:r>
          </a:p>
          <a:p>
            <a:pPr algn="just">
              <a:lnSpc>
                <a:spcPts val="4225"/>
              </a:lnSpc>
            </a:pPr>
            <a:endParaRPr lang="en-US" sz="3018">
              <a:solidFill>
                <a:srgbClr val="000000"/>
              </a:solidFill>
              <a:latin typeface="Times New Roman"/>
            </a:endParaRPr>
          </a:p>
        </p:txBody>
      </p:sp>
      <p:grpSp>
        <p:nvGrpSpPr>
          <p:cNvPr id="5" name="Group 5"/>
          <p:cNvGrpSpPr/>
          <p:nvPr/>
        </p:nvGrpSpPr>
        <p:grpSpPr>
          <a:xfrm>
            <a:off x="6211281" y="449848"/>
            <a:ext cx="5865439" cy="1176754"/>
            <a:chOff x="0" y="0"/>
            <a:chExt cx="2247303" cy="450865"/>
          </a:xfrm>
        </p:grpSpPr>
        <p:sp>
          <p:nvSpPr>
            <p:cNvPr id="6" name="Freeform 6"/>
            <p:cNvSpPr/>
            <p:nvPr/>
          </p:nvSpPr>
          <p:spPr>
            <a:xfrm>
              <a:off x="0" y="0"/>
              <a:ext cx="2247303" cy="450865"/>
            </a:xfrm>
            <a:custGeom>
              <a:avLst/>
              <a:gdLst/>
              <a:ahLst/>
              <a:cxnLst/>
              <a:rect l="l" t="t" r="r" b="b"/>
              <a:pathLst>
                <a:path w="2247303" h="450865">
                  <a:moveTo>
                    <a:pt x="0" y="0"/>
                  </a:moveTo>
                  <a:lnTo>
                    <a:pt x="2247303" y="0"/>
                  </a:lnTo>
                  <a:lnTo>
                    <a:pt x="2247303" y="450865"/>
                  </a:lnTo>
                  <a:lnTo>
                    <a:pt x="0" y="450865"/>
                  </a:lnTo>
                  <a:close/>
                </a:path>
              </a:pathLst>
            </a:custGeom>
            <a:solidFill>
              <a:srgbClr val="593C8F"/>
            </a:solidFill>
          </p:spPr>
        </p:sp>
        <p:sp>
          <p:nvSpPr>
            <p:cNvPr id="7" name="TextBox 7"/>
            <p:cNvSpPr txBox="1"/>
            <p:nvPr/>
          </p:nvSpPr>
          <p:spPr>
            <a:xfrm>
              <a:off x="0" y="-57150"/>
              <a:ext cx="2247303" cy="508015"/>
            </a:xfrm>
            <a:prstGeom prst="rect">
              <a:avLst/>
            </a:prstGeom>
          </p:spPr>
          <p:txBody>
            <a:bodyPr lIns="50800" tIns="50800" rIns="50800" bIns="50800" rtlCol="0" anchor="ctr"/>
            <a:lstStyle/>
            <a:p>
              <a:pPr algn="ctr">
                <a:lnSpc>
                  <a:spcPts val="7539"/>
                </a:lnSpc>
              </a:pPr>
              <a:r>
                <a:rPr lang="en-US" sz="5799">
                  <a:solidFill>
                    <a:srgbClr val="FDFBFB"/>
                  </a:solidFill>
                  <a:latin typeface="Montserrat Classic Bold"/>
                </a:rPr>
                <a:t>REFRENCES</a:t>
              </a:r>
            </a:p>
          </p:txBody>
        </p:sp>
      </p:grpSp>
      <p:grpSp>
        <p:nvGrpSpPr>
          <p:cNvPr id="8" name="Group 8"/>
          <p:cNvGrpSpPr>
            <a:grpSpLocks noChangeAspect="1"/>
          </p:cNvGrpSpPr>
          <p:nvPr/>
        </p:nvGrpSpPr>
        <p:grpSpPr>
          <a:xfrm>
            <a:off x="16710559" y="34937"/>
            <a:ext cx="1489764" cy="1489764"/>
            <a:chOff x="0" y="0"/>
            <a:chExt cx="34823400" cy="34823400"/>
          </a:xfrm>
        </p:grpSpPr>
        <p:sp>
          <p:nvSpPr>
            <p:cNvPr id="9" name="Freeform 9"/>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10" name="Freeform 1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2" name="Group 2"/>
          <p:cNvGrpSpPr/>
          <p:nvPr/>
        </p:nvGrpSpPr>
        <p:grpSpPr>
          <a:xfrm>
            <a:off x="5726432" y="3150400"/>
            <a:ext cx="1377748" cy="6107900"/>
            <a:chOff x="0" y="0"/>
            <a:chExt cx="362864" cy="1608665"/>
          </a:xfrm>
        </p:grpSpPr>
        <p:sp>
          <p:nvSpPr>
            <p:cNvPr id="3" name="Freeform 3"/>
            <p:cNvSpPr/>
            <p:nvPr/>
          </p:nvSpPr>
          <p:spPr>
            <a:xfrm>
              <a:off x="0" y="0"/>
              <a:ext cx="362864" cy="1608665"/>
            </a:xfrm>
            <a:custGeom>
              <a:avLst/>
              <a:gdLst/>
              <a:ahLst/>
              <a:cxnLst/>
              <a:rect l="l" t="t" r="r" b="b"/>
              <a:pathLst>
                <a:path w="362864" h="1608665">
                  <a:moveTo>
                    <a:pt x="0" y="0"/>
                  </a:moveTo>
                  <a:lnTo>
                    <a:pt x="362864" y="0"/>
                  </a:lnTo>
                  <a:lnTo>
                    <a:pt x="362864" y="1608665"/>
                  </a:lnTo>
                  <a:lnTo>
                    <a:pt x="0" y="1608665"/>
                  </a:lnTo>
                  <a:close/>
                </a:path>
              </a:pathLst>
            </a:custGeom>
            <a:solidFill>
              <a:srgbClr val="593C8F"/>
            </a:solidFill>
            <a:ln cap="sq">
              <a:noFill/>
              <a:prstDash val="solid"/>
              <a:miter/>
            </a:ln>
          </p:spPr>
        </p:sp>
        <p:sp>
          <p:nvSpPr>
            <p:cNvPr id="4" name="TextBox 4"/>
            <p:cNvSpPr txBox="1"/>
            <p:nvPr/>
          </p:nvSpPr>
          <p:spPr>
            <a:xfrm>
              <a:off x="0" y="-28575"/>
              <a:ext cx="362864" cy="1637240"/>
            </a:xfrm>
            <a:prstGeom prst="rect">
              <a:avLst/>
            </a:prstGeom>
          </p:spPr>
          <p:txBody>
            <a:bodyPr lIns="50800" tIns="50800" rIns="50800" bIns="50800" rtlCol="0" anchor="ctr"/>
            <a:lstStyle/>
            <a:p>
              <a:pPr marL="0" lvl="0" indent="0" algn="ctr">
                <a:lnSpc>
                  <a:spcPts val="3249"/>
                </a:lnSpc>
                <a:spcBef>
                  <a:spcPct val="0"/>
                </a:spcBef>
              </a:pPr>
              <a:endParaRPr/>
            </a:p>
          </p:txBody>
        </p:sp>
      </p:grpSp>
      <p:grpSp>
        <p:nvGrpSpPr>
          <p:cNvPr id="5" name="Group 5"/>
          <p:cNvGrpSpPr/>
          <p:nvPr/>
        </p:nvGrpSpPr>
        <p:grpSpPr>
          <a:xfrm>
            <a:off x="-1543050" y="-558218"/>
            <a:ext cx="3086100" cy="11299900"/>
            <a:chOff x="0" y="0"/>
            <a:chExt cx="812800" cy="2976105"/>
          </a:xfrm>
        </p:grpSpPr>
        <p:sp>
          <p:nvSpPr>
            <p:cNvPr id="6" name="Freeform 6"/>
            <p:cNvSpPr/>
            <p:nvPr/>
          </p:nvSpPr>
          <p:spPr>
            <a:xfrm>
              <a:off x="0" y="0"/>
              <a:ext cx="812800" cy="2976105"/>
            </a:xfrm>
            <a:custGeom>
              <a:avLst/>
              <a:gdLst/>
              <a:ahLst/>
              <a:cxnLst/>
              <a:rect l="l" t="t" r="r" b="b"/>
              <a:pathLst>
                <a:path w="812800" h="2976105">
                  <a:moveTo>
                    <a:pt x="0" y="0"/>
                  </a:moveTo>
                  <a:lnTo>
                    <a:pt x="812800" y="0"/>
                  </a:lnTo>
                  <a:lnTo>
                    <a:pt x="812800" y="2976105"/>
                  </a:lnTo>
                  <a:lnTo>
                    <a:pt x="0" y="2976105"/>
                  </a:lnTo>
                  <a:close/>
                </a:path>
              </a:pathLst>
            </a:custGeom>
            <a:solidFill>
              <a:srgbClr val="593C8F"/>
            </a:solidFill>
          </p:spPr>
        </p:sp>
        <p:sp>
          <p:nvSpPr>
            <p:cNvPr id="7" name="TextBox 7"/>
            <p:cNvSpPr txBox="1"/>
            <p:nvPr/>
          </p:nvSpPr>
          <p:spPr>
            <a:xfrm>
              <a:off x="0" y="-19050"/>
              <a:ext cx="812800" cy="2995155"/>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5698915" y="8697813"/>
            <a:ext cx="3806571" cy="2083232"/>
          </a:xfrm>
          <a:custGeom>
            <a:avLst/>
            <a:gdLst/>
            <a:ahLst/>
            <a:cxnLst/>
            <a:rect l="l" t="t" r="r" b="b"/>
            <a:pathLst>
              <a:path w="3806571" h="2083232">
                <a:moveTo>
                  <a:pt x="0" y="0"/>
                </a:moveTo>
                <a:lnTo>
                  <a:pt x="3806570" y="0"/>
                </a:lnTo>
                <a:lnTo>
                  <a:pt x="3806570" y="2083232"/>
                </a:lnTo>
                <a:lnTo>
                  <a:pt x="0" y="20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6313004" y="714375"/>
            <a:ext cx="5661991" cy="1630638"/>
          </a:xfrm>
          <a:prstGeom prst="rect">
            <a:avLst/>
          </a:prstGeom>
        </p:spPr>
        <p:txBody>
          <a:bodyPr lIns="0" tIns="0" rIns="0" bIns="0" rtlCol="0" anchor="t">
            <a:spAutoFit/>
          </a:bodyPr>
          <a:lstStyle/>
          <a:p>
            <a:pPr>
              <a:lnSpc>
                <a:spcPts val="11962"/>
              </a:lnSpc>
            </a:pPr>
            <a:r>
              <a:rPr lang="en-US" sz="8668" spc="849">
                <a:solidFill>
                  <a:srgbClr val="593C8F"/>
                </a:solidFill>
                <a:latin typeface="Times New Roman"/>
              </a:rPr>
              <a:t>Contents</a:t>
            </a:r>
          </a:p>
        </p:txBody>
      </p:sp>
      <p:sp>
        <p:nvSpPr>
          <p:cNvPr id="10" name="TextBox 10"/>
          <p:cNvSpPr txBox="1"/>
          <p:nvPr/>
        </p:nvSpPr>
        <p:spPr>
          <a:xfrm>
            <a:off x="5935022" y="3416737"/>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01</a:t>
            </a:r>
          </a:p>
        </p:txBody>
      </p:sp>
      <p:sp>
        <p:nvSpPr>
          <p:cNvPr id="11" name="TextBox 11"/>
          <p:cNvSpPr txBox="1"/>
          <p:nvPr/>
        </p:nvSpPr>
        <p:spPr>
          <a:xfrm>
            <a:off x="5935022" y="4213857"/>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02</a:t>
            </a:r>
          </a:p>
        </p:txBody>
      </p:sp>
      <p:sp>
        <p:nvSpPr>
          <p:cNvPr id="12" name="TextBox 12"/>
          <p:cNvSpPr txBox="1"/>
          <p:nvPr/>
        </p:nvSpPr>
        <p:spPr>
          <a:xfrm>
            <a:off x="5935022" y="5095014"/>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03</a:t>
            </a:r>
          </a:p>
        </p:txBody>
      </p:sp>
      <p:sp>
        <p:nvSpPr>
          <p:cNvPr id="13" name="TextBox 13"/>
          <p:cNvSpPr txBox="1"/>
          <p:nvPr/>
        </p:nvSpPr>
        <p:spPr>
          <a:xfrm>
            <a:off x="5935022" y="5892133"/>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04</a:t>
            </a:r>
          </a:p>
        </p:txBody>
      </p:sp>
      <p:sp>
        <p:nvSpPr>
          <p:cNvPr id="14" name="TextBox 14"/>
          <p:cNvSpPr txBox="1"/>
          <p:nvPr/>
        </p:nvSpPr>
        <p:spPr>
          <a:xfrm>
            <a:off x="5954305" y="6684510"/>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05</a:t>
            </a:r>
          </a:p>
        </p:txBody>
      </p:sp>
      <p:sp>
        <p:nvSpPr>
          <p:cNvPr id="15" name="TextBox 15"/>
          <p:cNvSpPr txBox="1"/>
          <p:nvPr/>
        </p:nvSpPr>
        <p:spPr>
          <a:xfrm>
            <a:off x="5954305" y="7515474"/>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06</a:t>
            </a:r>
          </a:p>
        </p:txBody>
      </p:sp>
      <p:sp>
        <p:nvSpPr>
          <p:cNvPr id="16" name="TextBox 16"/>
          <p:cNvSpPr txBox="1"/>
          <p:nvPr/>
        </p:nvSpPr>
        <p:spPr>
          <a:xfrm>
            <a:off x="5954305" y="8365767"/>
            <a:ext cx="922002" cy="714375"/>
          </a:xfrm>
          <a:prstGeom prst="rect">
            <a:avLst/>
          </a:prstGeom>
        </p:spPr>
        <p:txBody>
          <a:bodyPr lIns="0" tIns="0" rIns="0" bIns="0" rtlCol="0" anchor="t">
            <a:spAutoFit/>
          </a:bodyPr>
          <a:lstStyle/>
          <a:p>
            <a:pPr algn="ctr">
              <a:lnSpc>
                <a:spcPts val="5126"/>
              </a:lnSpc>
            </a:pPr>
            <a:r>
              <a:rPr lang="en-US" sz="4271" spc="350">
                <a:solidFill>
                  <a:srgbClr val="FFFFFF"/>
                </a:solidFill>
                <a:latin typeface="Codec Pro ExtraBold Italics"/>
              </a:rPr>
              <a:t>07</a:t>
            </a:r>
          </a:p>
        </p:txBody>
      </p:sp>
      <p:sp>
        <p:nvSpPr>
          <p:cNvPr id="17" name="TextBox 17"/>
          <p:cNvSpPr txBox="1"/>
          <p:nvPr/>
        </p:nvSpPr>
        <p:spPr>
          <a:xfrm>
            <a:off x="7288759" y="3572315"/>
            <a:ext cx="5696492" cy="468841"/>
          </a:xfrm>
          <a:prstGeom prst="rect">
            <a:avLst/>
          </a:prstGeom>
        </p:spPr>
        <p:txBody>
          <a:bodyPr lIns="0" tIns="0" rIns="0" bIns="0" rtlCol="0" anchor="t">
            <a:spAutoFit/>
          </a:bodyPr>
          <a:lstStyle/>
          <a:p>
            <a:pPr>
              <a:lnSpc>
                <a:spcPts val="3897"/>
              </a:lnSpc>
            </a:pPr>
            <a:r>
              <a:rPr lang="en-US" sz="2824" spc="276">
                <a:solidFill>
                  <a:srgbClr val="231F20"/>
                </a:solidFill>
                <a:latin typeface="Open Sauce"/>
              </a:rPr>
              <a:t>INTRODUCTION </a:t>
            </a:r>
          </a:p>
        </p:txBody>
      </p:sp>
      <p:sp>
        <p:nvSpPr>
          <p:cNvPr id="18" name="TextBox 18"/>
          <p:cNvSpPr txBox="1"/>
          <p:nvPr/>
        </p:nvSpPr>
        <p:spPr>
          <a:xfrm>
            <a:off x="7288759" y="4376058"/>
            <a:ext cx="5977972" cy="452076"/>
          </a:xfrm>
          <a:prstGeom prst="rect">
            <a:avLst/>
          </a:prstGeom>
        </p:spPr>
        <p:txBody>
          <a:bodyPr lIns="0" tIns="0" rIns="0" bIns="0" rtlCol="0" anchor="t">
            <a:spAutoFit/>
          </a:bodyPr>
          <a:lstStyle/>
          <a:p>
            <a:pPr>
              <a:lnSpc>
                <a:spcPts val="3759"/>
              </a:lnSpc>
            </a:pPr>
            <a:r>
              <a:rPr lang="en-US" sz="2724" spc="266">
                <a:solidFill>
                  <a:srgbClr val="231F20"/>
                </a:solidFill>
                <a:latin typeface="Open Sauce"/>
              </a:rPr>
              <a:t>LITERATURE SURVEY </a:t>
            </a:r>
          </a:p>
        </p:txBody>
      </p:sp>
      <p:sp>
        <p:nvSpPr>
          <p:cNvPr id="19" name="TextBox 19"/>
          <p:cNvSpPr txBox="1"/>
          <p:nvPr/>
        </p:nvSpPr>
        <p:spPr>
          <a:xfrm>
            <a:off x="7288759" y="6029559"/>
            <a:ext cx="5696492" cy="452076"/>
          </a:xfrm>
          <a:prstGeom prst="rect">
            <a:avLst/>
          </a:prstGeom>
        </p:spPr>
        <p:txBody>
          <a:bodyPr lIns="0" tIns="0" rIns="0" bIns="0" rtlCol="0" anchor="t">
            <a:spAutoFit/>
          </a:bodyPr>
          <a:lstStyle/>
          <a:p>
            <a:pPr marL="0" lvl="0" indent="0" algn="l">
              <a:lnSpc>
                <a:spcPts val="3759"/>
              </a:lnSpc>
              <a:spcBef>
                <a:spcPct val="0"/>
              </a:spcBef>
            </a:pPr>
            <a:r>
              <a:rPr lang="en-US" sz="2724" spc="266">
                <a:solidFill>
                  <a:srgbClr val="231F20"/>
                </a:solidFill>
                <a:latin typeface="Open Sauce"/>
              </a:rPr>
              <a:t>BLOCK DIAGRAM </a:t>
            </a:r>
          </a:p>
        </p:txBody>
      </p:sp>
      <p:sp>
        <p:nvSpPr>
          <p:cNvPr id="20" name="TextBox 20"/>
          <p:cNvSpPr txBox="1"/>
          <p:nvPr/>
        </p:nvSpPr>
        <p:spPr>
          <a:xfrm>
            <a:off x="7288759" y="5357312"/>
            <a:ext cx="5977972" cy="452076"/>
          </a:xfrm>
          <a:prstGeom prst="rect">
            <a:avLst/>
          </a:prstGeom>
        </p:spPr>
        <p:txBody>
          <a:bodyPr lIns="0" tIns="0" rIns="0" bIns="0" rtlCol="0" anchor="t">
            <a:spAutoFit/>
          </a:bodyPr>
          <a:lstStyle/>
          <a:p>
            <a:pPr marL="0" lvl="0" indent="0" algn="l">
              <a:lnSpc>
                <a:spcPts val="3759"/>
              </a:lnSpc>
              <a:spcBef>
                <a:spcPct val="0"/>
              </a:spcBef>
            </a:pPr>
            <a:r>
              <a:rPr lang="en-US" sz="2724" spc="266">
                <a:solidFill>
                  <a:srgbClr val="231F20"/>
                </a:solidFill>
                <a:latin typeface="Open Sauce"/>
              </a:rPr>
              <a:t>COMPONENTS </a:t>
            </a:r>
          </a:p>
        </p:txBody>
      </p:sp>
      <p:sp>
        <p:nvSpPr>
          <p:cNvPr id="21" name="TextBox 21"/>
          <p:cNvSpPr txBox="1"/>
          <p:nvPr/>
        </p:nvSpPr>
        <p:spPr>
          <a:xfrm>
            <a:off x="7288759" y="6891210"/>
            <a:ext cx="5977972" cy="435312"/>
          </a:xfrm>
          <a:prstGeom prst="rect">
            <a:avLst/>
          </a:prstGeom>
        </p:spPr>
        <p:txBody>
          <a:bodyPr lIns="0" tIns="0" rIns="0" bIns="0" rtlCol="0" anchor="t">
            <a:spAutoFit/>
          </a:bodyPr>
          <a:lstStyle/>
          <a:p>
            <a:pPr marL="0" lvl="0" indent="0" algn="l">
              <a:lnSpc>
                <a:spcPts val="3621"/>
              </a:lnSpc>
              <a:spcBef>
                <a:spcPct val="0"/>
              </a:spcBef>
            </a:pPr>
            <a:r>
              <a:rPr lang="en-US" sz="2624" spc="257">
                <a:solidFill>
                  <a:srgbClr val="231F20"/>
                </a:solidFill>
                <a:latin typeface="Open Sauce"/>
              </a:rPr>
              <a:t>HARDWARE OUTPUTS </a:t>
            </a:r>
          </a:p>
        </p:txBody>
      </p:sp>
      <p:sp>
        <p:nvSpPr>
          <p:cNvPr id="22" name="TextBox 22"/>
          <p:cNvSpPr txBox="1"/>
          <p:nvPr/>
        </p:nvSpPr>
        <p:spPr>
          <a:xfrm>
            <a:off x="7288759" y="7683587"/>
            <a:ext cx="5696492" cy="435312"/>
          </a:xfrm>
          <a:prstGeom prst="rect">
            <a:avLst/>
          </a:prstGeom>
        </p:spPr>
        <p:txBody>
          <a:bodyPr lIns="0" tIns="0" rIns="0" bIns="0" rtlCol="0" anchor="t">
            <a:spAutoFit/>
          </a:bodyPr>
          <a:lstStyle/>
          <a:p>
            <a:pPr marL="0" lvl="0" indent="0" algn="l">
              <a:lnSpc>
                <a:spcPts val="3621"/>
              </a:lnSpc>
              <a:spcBef>
                <a:spcPct val="0"/>
              </a:spcBef>
            </a:pPr>
            <a:r>
              <a:rPr lang="en-US" sz="2624" spc="257">
                <a:solidFill>
                  <a:srgbClr val="231F20"/>
                </a:solidFill>
                <a:latin typeface="Open Sauce"/>
              </a:rPr>
              <a:t>SOFTWARE OUTPUTS </a:t>
            </a:r>
          </a:p>
        </p:txBody>
      </p:sp>
      <p:sp>
        <p:nvSpPr>
          <p:cNvPr id="23" name="TextBox 23"/>
          <p:cNvSpPr txBox="1"/>
          <p:nvPr/>
        </p:nvSpPr>
        <p:spPr>
          <a:xfrm>
            <a:off x="7288759" y="8527968"/>
            <a:ext cx="5977972"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Open Sauce"/>
              </a:rPr>
              <a:t>CONCLUSION </a:t>
            </a:r>
          </a:p>
        </p:txBody>
      </p:sp>
      <p:grpSp>
        <p:nvGrpSpPr>
          <p:cNvPr id="24" name="Group 24"/>
          <p:cNvGrpSpPr>
            <a:grpSpLocks noChangeAspect="1"/>
          </p:cNvGrpSpPr>
          <p:nvPr/>
        </p:nvGrpSpPr>
        <p:grpSpPr>
          <a:xfrm>
            <a:off x="16710559" y="34937"/>
            <a:ext cx="1489764" cy="1489764"/>
            <a:chOff x="0" y="0"/>
            <a:chExt cx="34823400" cy="34823400"/>
          </a:xfrm>
        </p:grpSpPr>
        <p:sp>
          <p:nvSpPr>
            <p:cNvPr id="25" name="Freeform 25"/>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sp>
          <p:nvSpPr>
            <p:cNvPr id="26" name="Freeform 2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5"/>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843492" y="9248775"/>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38225"/>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843492" y="2403825"/>
            <a:ext cx="16601016" cy="349250"/>
          </a:xfrm>
          <a:prstGeom prst="rect">
            <a:avLst/>
          </a:prstGeom>
        </p:spPr>
        <p:txBody>
          <a:bodyPr lIns="0" tIns="0" rIns="0" bIns="0" rtlCol="0" anchor="t">
            <a:spAutoFit/>
          </a:bodyPr>
          <a:lstStyle/>
          <a:p>
            <a:pPr algn="just">
              <a:lnSpc>
                <a:spcPts val="2800"/>
              </a:lnSpc>
              <a:spcBef>
                <a:spcPct val="0"/>
              </a:spcBef>
            </a:pPr>
            <a:endParaRPr/>
          </a:p>
        </p:txBody>
      </p:sp>
      <p:grpSp>
        <p:nvGrpSpPr>
          <p:cNvPr id="5" name="Group 5"/>
          <p:cNvGrpSpPr/>
          <p:nvPr/>
        </p:nvGrpSpPr>
        <p:grpSpPr>
          <a:xfrm>
            <a:off x="2824388" y="3079584"/>
            <a:ext cx="12639224" cy="4127832"/>
            <a:chOff x="0" y="0"/>
            <a:chExt cx="4842634" cy="1581551"/>
          </a:xfrm>
        </p:grpSpPr>
        <p:sp>
          <p:nvSpPr>
            <p:cNvPr id="6" name="Freeform 6"/>
            <p:cNvSpPr/>
            <p:nvPr/>
          </p:nvSpPr>
          <p:spPr>
            <a:xfrm>
              <a:off x="0" y="0"/>
              <a:ext cx="4842634" cy="1581551"/>
            </a:xfrm>
            <a:custGeom>
              <a:avLst/>
              <a:gdLst/>
              <a:ahLst/>
              <a:cxnLst/>
              <a:rect l="l" t="t" r="r" b="b"/>
              <a:pathLst>
                <a:path w="4842634" h="1581551">
                  <a:moveTo>
                    <a:pt x="0" y="0"/>
                  </a:moveTo>
                  <a:lnTo>
                    <a:pt x="4842634" y="0"/>
                  </a:lnTo>
                  <a:lnTo>
                    <a:pt x="4842634" y="1581551"/>
                  </a:lnTo>
                  <a:lnTo>
                    <a:pt x="0" y="1581551"/>
                  </a:lnTo>
                  <a:close/>
                </a:path>
              </a:pathLst>
            </a:custGeom>
            <a:solidFill>
              <a:srgbClr val="593C8F"/>
            </a:solidFill>
          </p:spPr>
        </p:sp>
        <p:sp>
          <p:nvSpPr>
            <p:cNvPr id="7" name="TextBox 7"/>
            <p:cNvSpPr txBox="1"/>
            <p:nvPr/>
          </p:nvSpPr>
          <p:spPr>
            <a:xfrm>
              <a:off x="0" y="-47625"/>
              <a:ext cx="4842634" cy="1629176"/>
            </a:xfrm>
            <a:prstGeom prst="rect">
              <a:avLst/>
            </a:prstGeom>
          </p:spPr>
          <p:txBody>
            <a:bodyPr lIns="50800" tIns="50800" rIns="50800" bIns="50800" rtlCol="0" anchor="ctr"/>
            <a:lstStyle/>
            <a:p>
              <a:pPr algn="ctr">
                <a:lnSpc>
                  <a:spcPts val="6759"/>
                </a:lnSpc>
              </a:pPr>
              <a:r>
                <a:rPr lang="en-US" sz="5199">
                  <a:solidFill>
                    <a:srgbClr val="FDFDFD"/>
                  </a:solidFill>
                  <a:latin typeface="Montserrat Classic Bold"/>
                </a:rPr>
                <a:t>LITERATURE SURVEY </a:t>
              </a:r>
            </a:p>
          </p:txBody>
        </p:sp>
      </p:grpSp>
      <p:grpSp>
        <p:nvGrpSpPr>
          <p:cNvPr id="8" name="Group 8"/>
          <p:cNvGrpSpPr>
            <a:grpSpLocks noChangeAspect="1"/>
          </p:cNvGrpSpPr>
          <p:nvPr/>
        </p:nvGrpSpPr>
        <p:grpSpPr>
          <a:xfrm>
            <a:off x="16710559" y="34937"/>
            <a:ext cx="1489764" cy="1489764"/>
            <a:chOff x="0" y="0"/>
            <a:chExt cx="34823400" cy="34823400"/>
          </a:xfrm>
        </p:grpSpPr>
        <p:sp>
          <p:nvSpPr>
            <p:cNvPr id="9" name="Freeform 9"/>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10" name="Freeform 1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8528345" y="5869168"/>
            <a:ext cx="863819" cy="946415"/>
          </a:xfrm>
          <a:custGeom>
            <a:avLst/>
            <a:gdLst/>
            <a:ahLst/>
            <a:cxnLst/>
            <a:rect l="l" t="t" r="r" b="b"/>
            <a:pathLst>
              <a:path w="863819" h="946415">
                <a:moveTo>
                  <a:pt x="0" y="0"/>
                </a:moveTo>
                <a:lnTo>
                  <a:pt x="863819" y="0"/>
                </a:lnTo>
                <a:lnTo>
                  <a:pt x="863819" y="946416"/>
                </a:lnTo>
                <a:lnTo>
                  <a:pt x="0" y="9464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422834" y="1304298"/>
          <a:ext cx="16676553" cy="8135795"/>
        </p:xfrm>
        <a:graphic>
          <a:graphicData uri="http://schemas.openxmlformats.org/drawingml/2006/table">
            <a:tbl>
              <a:tblPr/>
              <a:tblGrid>
                <a:gridCol w="2223483">
                  <a:extLst>
                    <a:ext uri="{9D8B030D-6E8A-4147-A177-3AD203B41FA5}">
                      <a16:colId xmlns:a16="http://schemas.microsoft.com/office/drawing/2014/main" val="20000"/>
                    </a:ext>
                  </a:extLst>
                </a:gridCol>
                <a:gridCol w="14453070">
                  <a:extLst>
                    <a:ext uri="{9D8B030D-6E8A-4147-A177-3AD203B41FA5}">
                      <a16:colId xmlns:a16="http://schemas.microsoft.com/office/drawing/2014/main" val="20001"/>
                    </a:ext>
                  </a:extLst>
                </a:gridCol>
              </a:tblGrid>
              <a:tr h="1581848">
                <a:tc>
                  <a:txBody>
                    <a:bodyPr/>
                    <a:lstStyle/>
                    <a:p>
                      <a:pPr algn="ctr">
                        <a:lnSpc>
                          <a:spcPts val="3272"/>
                        </a:lnSpc>
                        <a:defRPr/>
                      </a:pPr>
                      <a:r>
                        <a:rPr lang="en-US" sz="2337">
                          <a:solidFill>
                            <a:srgbClr val="000000"/>
                          </a:solidFill>
                          <a:latin typeface="Montserrat Classic Bold"/>
                        </a:rPr>
                        <a:t>NAME OF THE PAPER</a:t>
                      </a:r>
                      <a:endParaRPr lang="en-US" sz="1100"/>
                    </a:p>
                  </a:txBody>
                  <a:tcPr marL="171292" marR="171292" marT="171292" marB="171292" anchor="ctr">
                    <a:lnL w="32754" cap="flat" cmpd="sng" algn="ctr">
                      <a:solidFill>
                        <a:srgbClr val="000000"/>
                      </a:solidFill>
                      <a:prstDash val="solid"/>
                      <a:round/>
                      <a:headEnd type="none" w="med" len="med"/>
                      <a:tailEnd type="none" w="med" len="med"/>
                    </a:lnL>
                    <a:lnR w="32754" cap="flat" cmpd="sng" algn="ctr">
                      <a:solidFill>
                        <a:srgbClr val="000000"/>
                      </a:solidFill>
                      <a:prstDash val="solid"/>
                      <a:round/>
                      <a:headEnd type="none" w="med" len="med"/>
                      <a:tailEnd type="none" w="med" len="med"/>
                    </a:lnR>
                    <a:lnT w="32754" cap="flat" cmpd="sng" algn="ctr">
                      <a:solidFill>
                        <a:srgbClr val="000000"/>
                      </a:solidFill>
                      <a:prstDash val="solid"/>
                      <a:round/>
                      <a:headEnd type="none" w="med" len="med"/>
                      <a:tailEnd type="none" w="med" len="med"/>
                    </a:lnT>
                    <a:lnB w="32754" cap="flat" cmpd="sng" algn="ctr">
                      <a:solidFill>
                        <a:srgbClr val="000000"/>
                      </a:solidFill>
                      <a:prstDash val="solid"/>
                      <a:round/>
                      <a:headEnd type="none" w="med" len="med"/>
                      <a:tailEnd type="none" w="med" len="med"/>
                    </a:lnB>
                  </a:tcPr>
                </a:tc>
                <a:tc>
                  <a:txBody>
                    <a:bodyPr/>
                    <a:lstStyle/>
                    <a:p>
                      <a:pPr algn="just">
                        <a:lnSpc>
                          <a:spcPts val="3288"/>
                        </a:lnSpc>
                        <a:defRPr/>
                      </a:pPr>
                      <a:r>
                        <a:rPr lang="en-US" sz="2349">
                          <a:solidFill>
                            <a:srgbClr val="000000"/>
                          </a:solidFill>
                          <a:latin typeface="Times New Roman"/>
                        </a:rPr>
                        <a:t>W. Swedan, H. Al_Issa, A. Aloqoul, H. Alkofahi, and R. Obeidat, </a:t>
                      </a:r>
                      <a:r>
                        <a:rPr lang="en-US" sz="2349">
                          <a:solidFill>
                            <a:srgbClr val="000000"/>
                          </a:solidFill>
                          <a:latin typeface="Times New Roman Bold"/>
                        </a:rPr>
                        <a:t>"An Interactive Graphical User Interface Module for Soldier Health and Position Tracking System,"</a:t>
                      </a:r>
                      <a:r>
                        <a:rPr lang="en-US" sz="2349">
                          <a:solidFill>
                            <a:srgbClr val="000000"/>
                          </a:solidFill>
                          <a:latin typeface="Times New Roman"/>
                        </a:rPr>
                        <a:t> in International Journal of Electronics and Telecommunications, vol. 68, no. 3, pp. 571-575, 2022. DOI: 10.24425/ijet.2022.141276.</a:t>
                      </a:r>
                      <a:endParaRPr lang="en-US" sz="1100"/>
                    </a:p>
                  </a:txBody>
                  <a:tcPr marL="171292" marR="171292" marT="171292" marB="171292" anchor="ctr">
                    <a:lnL w="32754" cap="flat" cmpd="sng" algn="ctr">
                      <a:solidFill>
                        <a:srgbClr val="000000"/>
                      </a:solidFill>
                      <a:prstDash val="solid"/>
                      <a:round/>
                      <a:headEnd type="none" w="med" len="med"/>
                      <a:tailEnd type="none" w="med" len="med"/>
                    </a:lnL>
                    <a:lnR w="32754" cap="flat" cmpd="sng" algn="ctr">
                      <a:solidFill>
                        <a:srgbClr val="000000"/>
                      </a:solidFill>
                      <a:prstDash val="solid"/>
                      <a:round/>
                      <a:headEnd type="none" w="med" len="med"/>
                      <a:tailEnd type="none" w="med" len="med"/>
                    </a:lnR>
                    <a:lnT w="32754" cap="flat" cmpd="sng" algn="ctr">
                      <a:solidFill>
                        <a:srgbClr val="000000"/>
                      </a:solidFill>
                      <a:prstDash val="solid"/>
                      <a:round/>
                      <a:headEnd type="none" w="med" len="med"/>
                      <a:tailEnd type="none" w="med" len="med"/>
                    </a:lnT>
                    <a:lnB w="3275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53947">
                <a:tc>
                  <a:txBody>
                    <a:bodyPr/>
                    <a:lstStyle/>
                    <a:p>
                      <a:pPr algn="ctr">
                        <a:lnSpc>
                          <a:spcPts val="3272"/>
                        </a:lnSpc>
                        <a:defRPr/>
                      </a:pPr>
                      <a:r>
                        <a:rPr lang="en-US" sz="2337">
                          <a:solidFill>
                            <a:srgbClr val="000000"/>
                          </a:solidFill>
                          <a:latin typeface="Montserrat Classic Bold"/>
                        </a:rPr>
                        <a:t>SUMMARY</a:t>
                      </a:r>
                      <a:endParaRPr lang="en-US" sz="1100"/>
                    </a:p>
                  </a:txBody>
                  <a:tcPr marL="171292" marR="171292" marT="171292" marB="171292" anchor="ctr">
                    <a:lnL w="32754" cap="flat" cmpd="sng" algn="ctr">
                      <a:solidFill>
                        <a:srgbClr val="000000"/>
                      </a:solidFill>
                      <a:prstDash val="solid"/>
                      <a:round/>
                      <a:headEnd type="none" w="med" len="med"/>
                      <a:tailEnd type="none" w="med" len="med"/>
                    </a:lnL>
                    <a:lnR w="32754" cap="flat" cmpd="sng" algn="ctr">
                      <a:solidFill>
                        <a:srgbClr val="000000"/>
                      </a:solidFill>
                      <a:prstDash val="solid"/>
                      <a:round/>
                      <a:headEnd type="none" w="med" len="med"/>
                      <a:tailEnd type="none" w="med" len="med"/>
                    </a:lnR>
                    <a:lnT w="32754" cap="flat" cmpd="sng" algn="ctr">
                      <a:solidFill>
                        <a:srgbClr val="000000"/>
                      </a:solidFill>
                      <a:prstDash val="solid"/>
                      <a:round/>
                      <a:headEnd type="none" w="med" len="med"/>
                      <a:tailEnd type="none" w="med" len="med"/>
                    </a:lnT>
                    <a:lnB w="32754" cap="flat" cmpd="sng" algn="ctr">
                      <a:solidFill>
                        <a:srgbClr val="000000"/>
                      </a:solidFill>
                      <a:prstDash val="solid"/>
                      <a:round/>
                      <a:headEnd type="none" w="med" len="med"/>
                      <a:tailEnd type="none" w="med" len="med"/>
                    </a:lnB>
                  </a:tcPr>
                </a:tc>
                <a:tc>
                  <a:txBody>
                    <a:bodyPr/>
                    <a:lstStyle/>
                    <a:p>
                      <a:pPr marL="494388" lvl="1" indent="-247194" algn="just">
                        <a:lnSpc>
                          <a:spcPts val="3205"/>
                        </a:lnSpc>
                        <a:buFont typeface="Arial"/>
                        <a:buChar char="•"/>
                        <a:defRPr/>
                      </a:pPr>
                      <a:r>
                        <a:rPr lang="en-US" sz="2289">
                          <a:solidFill>
                            <a:srgbClr val="000000"/>
                          </a:solidFill>
                          <a:latin typeface="Times New Roman"/>
                        </a:rPr>
                        <a:t>Integrated Soldier Health Monitoring and Position Tracking</a:t>
                      </a:r>
                      <a:r>
                        <a:rPr lang="en-US" sz="2289">
                          <a:solidFill>
                            <a:srgbClr val="000000"/>
                          </a:solidFill>
                          <a:latin typeface="Times New Roman Bold"/>
                        </a:rPr>
                        <a:t>:</a:t>
                      </a:r>
                      <a:r>
                        <a:rPr lang="en-US" sz="2289">
                          <a:solidFill>
                            <a:srgbClr val="000000"/>
                          </a:solidFill>
                          <a:latin typeface="Times New Roman"/>
                        </a:rPr>
                        <a:t> This research introduces the IGUIM, a system that combines advanced components like a GPS module, A6 GSM/GPRS Module, and various sensors. It enables precise monitoring of soldier health and accurate tracking of their positions in real-time.</a:t>
                      </a:r>
                      <a:endParaRPr lang="en-US" sz="1100"/>
                    </a:p>
                    <a:p>
                      <a:pPr algn="just">
                        <a:lnSpc>
                          <a:spcPts val="3205"/>
                        </a:lnSpc>
                      </a:pPr>
                      <a:endParaRPr lang="en-US" sz="1100"/>
                    </a:p>
                    <a:p>
                      <a:pPr marL="494388" lvl="1" indent="-247194" algn="just">
                        <a:lnSpc>
                          <a:spcPts val="3205"/>
                        </a:lnSpc>
                        <a:buFont typeface="Arial"/>
                        <a:buChar char="•"/>
                      </a:pPr>
                      <a:r>
                        <a:rPr lang="en-US" sz="2289">
                          <a:solidFill>
                            <a:srgbClr val="000000"/>
                          </a:solidFill>
                          <a:latin typeface="Times New Roman"/>
                        </a:rPr>
                        <a:t>Unified Soldier and Monitoring Unit (SMU/MSU): The study presents a novel unit merging the Soldier Mobile Unit (SMU) and Monitoring Station Unit (MSU). This unit serves as both a frontline device and central hub, facilitating communication, emergency responses, and real-time data collection.</a:t>
                      </a:r>
                    </a:p>
                    <a:p>
                      <a:pPr algn="just">
                        <a:lnSpc>
                          <a:spcPts val="3205"/>
                        </a:lnSpc>
                      </a:pPr>
                      <a:endParaRPr lang="en-US" sz="2289">
                        <a:solidFill>
                          <a:srgbClr val="000000"/>
                        </a:solidFill>
                        <a:latin typeface="Times New Roman"/>
                      </a:endParaRPr>
                    </a:p>
                    <a:p>
                      <a:pPr marL="494388" lvl="1" indent="-247194" algn="just">
                        <a:lnSpc>
                          <a:spcPts val="3205"/>
                        </a:lnSpc>
                        <a:buFont typeface="Arial"/>
                        <a:buChar char="•"/>
                      </a:pPr>
                      <a:r>
                        <a:rPr lang="en-US" sz="2289">
                          <a:solidFill>
                            <a:srgbClr val="000000"/>
                          </a:solidFill>
                          <a:latin typeface="Times New Roman"/>
                        </a:rPr>
                        <a:t>LabVIEW-Programmed IGUIM: The paper discusses the development of a user-friendly visual interface using LabVIEW, providing effective management of communication links and displaying critical real-time soldier data.</a:t>
                      </a:r>
                    </a:p>
                    <a:p>
                      <a:pPr algn="just">
                        <a:lnSpc>
                          <a:spcPts val="3205"/>
                        </a:lnSpc>
                      </a:pPr>
                      <a:endParaRPr lang="en-US" sz="2289">
                        <a:solidFill>
                          <a:srgbClr val="000000"/>
                        </a:solidFill>
                        <a:latin typeface="Times New Roman"/>
                      </a:endParaRPr>
                    </a:p>
                    <a:p>
                      <a:pPr marL="494388" lvl="1" indent="-247194" algn="just">
                        <a:lnSpc>
                          <a:spcPts val="3205"/>
                        </a:lnSpc>
                        <a:buFont typeface="Arial"/>
                        <a:buChar char="•"/>
                      </a:pPr>
                      <a:r>
                        <a:rPr lang="en-US" sz="2289">
                          <a:solidFill>
                            <a:srgbClr val="000000"/>
                          </a:solidFill>
                          <a:latin typeface="Times New Roman"/>
                        </a:rPr>
                        <a:t>Swift Emergency Response System: In emergency scenarios, soldiers can swiftly communicate critical data to the army base by pressing a designated button on the SMU/MSU. This feature underscores the system's reliability and effectiveness, particularly in combat situations.</a:t>
                      </a:r>
                    </a:p>
                  </a:txBody>
                  <a:tcPr marL="171292" marR="171292" marT="171292" marB="171292" anchor="ctr">
                    <a:lnL w="32754" cap="flat" cmpd="sng" algn="ctr">
                      <a:solidFill>
                        <a:srgbClr val="000000"/>
                      </a:solidFill>
                      <a:prstDash val="solid"/>
                      <a:round/>
                      <a:headEnd type="none" w="med" len="med"/>
                      <a:tailEnd type="none" w="med" len="med"/>
                    </a:lnL>
                    <a:lnR w="32754" cap="flat" cmpd="sng" algn="ctr">
                      <a:solidFill>
                        <a:srgbClr val="000000"/>
                      </a:solidFill>
                      <a:prstDash val="solid"/>
                      <a:round/>
                      <a:headEnd type="none" w="med" len="med"/>
                      <a:tailEnd type="none" w="med" len="med"/>
                    </a:lnR>
                    <a:lnT w="32754" cap="flat" cmpd="sng" algn="ctr">
                      <a:solidFill>
                        <a:srgbClr val="000000"/>
                      </a:solidFill>
                      <a:prstDash val="solid"/>
                      <a:round/>
                      <a:headEnd type="none" w="med" len="med"/>
                      <a:tailEnd type="none" w="med" len="med"/>
                    </a:lnT>
                    <a:lnB w="3275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a:grpSpLocks noChangeAspect="1"/>
          </p:cNvGrpSpPr>
          <p:nvPr/>
        </p:nvGrpSpPr>
        <p:grpSpPr>
          <a:xfrm>
            <a:off x="16930963" y="34937"/>
            <a:ext cx="1269361" cy="1269361"/>
            <a:chOff x="0" y="0"/>
            <a:chExt cx="34823400" cy="34823400"/>
          </a:xfrm>
        </p:grpSpPr>
        <p:sp>
          <p:nvSpPr>
            <p:cNvPr id="5" name="Freeform 5"/>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sp>
          <p:nvSpPr>
            <p:cNvPr id="6" name="Freeform 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5"/>
              <a:stretch>
                <a:fillRect/>
              </a:stretch>
            </a:bli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8669765" y="5631980"/>
            <a:ext cx="912289" cy="999519"/>
          </a:xfrm>
          <a:custGeom>
            <a:avLst/>
            <a:gdLst/>
            <a:ahLst/>
            <a:cxnLst/>
            <a:rect l="l" t="t" r="r" b="b"/>
            <a:pathLst>
              <a:path w="912289" h="999519">
                <a:moveTo>
                  <a:pt x="0" y="0"/>
                </a:moveTo>
                <a:lnTo>
                  <a:pt x="912289" y="0"/>
                </a:lnTo>
                <a:lnTo>
                  <a:pt x="912289" y="999519"/>
                </a:lnTo>
                <a:lnTo>
                  <a:pt x="0" y="9995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556006" y="1414644"/>
          <a:ext cx="17139807" cy="8486057"/>
        </p:xfrm>
        <a:graphic>
          <a:graphicData uri="http://schemas.openxmlformats.org/drawingml/2006/table">
            <a:tbl>
              <a:tblPr/>
              <a:tblGrid>
                <a:gridCol w="2859280">
                  <a:extLst>
                    <a:ext uri="{9D8B030D-6E8A-4147-A177-3AD203B41FA5}">
                      <a16:colId xmlns:a16="http://schemas.microsoft.com/office/drawing/2014/main" val="20000"/>
                    </a:ext>
                  </a:extLst>
                </a:gridCol>
                <a:gridCol w="14280527">
                  <a:extLst>
                    <a:ext uri="{9D8B030D-6E8A-4147-A177-3AD203B41FA5}">
                      <a16:colId xmlns:a16="http://schemas.microsoft.com/office/drawing/2014/main" val="20001"/>
                    </a:ext>
                  </a:extLst>
                </a:gridCol>
              </a:tblGrid>
              <a:tr h="2316126">
                <a:tc>
                  <a:txBody>
                    <a:bodyPr/>
                    <a:lstStyle/>
                    <a:p>
                      <a:pPr algn="ctr">
                        <a:lnSpc>
                          <a:spcPts val="3456"/>
                        </a:lnSpc>
                        <a:defRPr/>
                      </a:pPr>
                      <a:r>
                        <a:rPr lang="en-US" sz="2469">
                          <a:solidFill>
                            <a:srgbClr val="000000"/>
                          </a:solidFill>
                          <a:latin typeface="Montserrat Classic Bold"/>
                        </a:rPr>
                        <a:t>NAME OF THE PAPER</a:t>
                      </a:r>
                      <a:endParaRPr lang="en-US" sz="1100"/>
                    </a:p>
                  </a:txBody>
                  <a:tcPr marL="180904" marR="180904" marT="180904" marB="180904" anchor="ctr">
                    <a:lnL w="36181" cap="flat" cmpd="sng" algn="ctr">
                      <a:solidFill>
                        <a:srgbClr val="000000"/>
                      </a:solidFill>
                      <a:prstDash val="solid"/>
                      <a:round/>
                      <a:headEnd type="none" w="med" len="med"/>
                      <a:tailEnd type="none" w="med" len="med"/>
                    </a:lnL>
                    <a:lnR w="36181" cap="flat" cmpd="sng" algn="ctr">
                      <a:solidFill>
                        <a:srgbClr val="000000"/>
                      </a:solidFill>
                      <a:prstDash val="solid"/>
                      <a:round/>
                      <a:headEnd type="none" w="med" len="med"/>
                      <a:tailEnd type="none" w="med" len="med"/>
                    </a:lnR>
                    <a:lnT w="36181" cap="flat" cmpd="sng" algn="ctr">
                      <a:solidFill>
                        <a:srgbClr val="000000"/>
                      </a:solidFill>
                      <a:prstDash val="solid"/>
                      <a:round/>
                      <a:headEnd type="none" w="med" len="med"/>
                      <a:tailEnd type="none" w="med" len="med"/>
                    </a:lnT>
                    <a:lnB w="36181" cap="flat" cmpd="sng" algn="ctr">
                      <a:solidFill>
                        <a:srgbClr val="000000"/>
                      </a:solidFill>
                      <a:prstDash val="solid"/>
                      <a:round/>
                      <a:headEnd type="none" w="med" len="med"/>
                      <a:tailEnd type="none" w="med" len="med"/>
                    </a:lnB>
                  </a:tcPr>
                </a:tc>
                <a:tc>
                  <a:txBody>
                    <a:bodyPr/>
                    <a:lstStyle/>
                    <a:p>
                      <a:pPr algn="just">
                        <a:lnSpc>
                          <a:spcPts val="3456"/>
                        </a:lnSpc>
                        <a:defRPr/>
                      </a:pPr>
                      <a:r>
                        <a:rPr lang="en-US" sz="2469">
                          <a:solidFill>
                            <a:srgbClr val="000000"/>
                          </a:solidFill>
                          <a:latin typeface="Times New Roman"/>
                        </a:rPr>
                        <a:t>A. V. Patil, V. P. Doiphode, S. S. Bhosle, S. V. Ghadge, and A. M. Kumbhar, "</a:t>
                      </a:r>
                      <a:r>
                        <a:rPr lang="en-US" sz="2469">
                          <a:solidFill>
                            <a:srgbClr val="000000"/>
                          </a:solidFill>
                          <a:latin typeface="Times New Roman Bold"/>
                        </a:rPr>
                        <a:t>Soldier Health Monitoring and Tracking System Using IoT and AES</a:t>
                      </a:r>
                      <a:r>
                        <a:rPr lang="en-US" sz="2469">
                          <a:solidFill>
                            <a:srgbClr val="000000"/>
                          </a:solidFill>
                          <a:latin typeface="Times New Roman"/>
                        </a:rPr>
                        <a:t>," Journal of Emerging Technologies and Innovative Research (JETIR), vol. 8, no. 6, pp. 460, 2021.</a:t>
                      </a:r>
                      <a:endParaRPr lang="en-US" sz="1100"/>
                    </a:p>
                  </a:txBody>
                  <a:tcPr marL="180904" marR="180904" marT="180904" marB="180904" anchor="ctr">
                    <a:lnL w="36181" cap="flat" cmpd="sng" algn="ctr">
                      <a:solidFill>
                        <a:srgbClr val="000000"/>
                      </a:solidFill>
                      <a:prstDash val="solid"/>
                      <a:round/>
                      <a:headEnd type="none" w="med" len="med"/>
                      <a:tailEnd type="none" w="med" len="med"/>
                    </a:lnL>
                    <a:lnR w="36181" cap="flat" cmpd="sng" algn="ctr">
                      <a:solidFill>
                        <a:srgbClr val="000000"/>
                      </a:solidFill>
                      <a:prstDash val="solid"/>
                      <a:round/>
                      <a:headEnd type="none" w="med" len="med"/>
                      <a:tailEnd type="none" w="med" len="med"/>
                    </a:lnR>
                    <a:lnT w="36181" cap="flat" cmpd="sng" algn="ctr">
                      <a:solidFill>
                        <a:srgbClr val="000000"/>
                      </a:solidFill>
                      <a:prstDash val="solid"/>
                      <a:round/>
                      <a:headEnd type="none" w="med" len="med"/>
                      <a:tailEnd type="none" w="med" len="med"/>
                    </a:lnT>
                    <a:lnB w="3618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69931">
                <a:tc>
                  <a:txBody>
                    <a:bodyPr/>
                    <a:lstStyle/>
                    <a:p>
                      <a:pPr algn="ctr">
                        <a:lnSpc>
                          <a:spcPts val="3456"/>
                        </a:lnSpc>
                        <a:defRPr/>
                      </a:pPr>
                      <a:r>
                        <a:rPr lang="en-US" sz="2469">
                          <a:solidFill>
                            <a:srgbClr val="000000"/>
                          </a:solidFill>
                          <a:latin typeface="Montserrat Classic Bold"/>
                        </a:rPr>
                        <a:t>SUMMARY</a:t>
                      </a:r>
                      <a:endParaRPr lang="en-US" sz="1100"/>
                    </a:p>
                  </a:txBody>
                  <a:tcPr marL="180904" marR="180904" marT="180904" marB="180904" anchor="ctr">
                    <a:lnL w="36181" cap="flat" cmpd="sng" algn="ctr">
                      <a:solidFill>
                        <a:srgbClr val="000000"/>
                      </a:solidFill>
                      <a:prstDash val="solid"/>
                      <a:round/>
                      <a:headEnd type="none" w="med" len="med"/>
                      <a:tailEnd type="none" w="med" len="med"/>
                    </a:lnL>
                    <a:lnR w="36181" cap="flat" cmpd="sng" algn="ctr">
                      <a:solidFill>
                        <a:srgbClr val="000000"/>
                      </a:solidFill>
                      <a:prstDash val="solid"/>
                      <a:round/>
                      <a:headEnd type="none" w="med" len="med"/>
                      <a:tailEnd type="none" w="med" len="med"/>
                    </a:lnR>
                    <a:lnT w="36181" cap="flat" cmpd="sng" algn="ctr">
                      <a:solidFill>
                        <a:srgbClr val="000000"/>
                      </a:solidFill>
                      <a:prstDash val="solid"/>
                      <a:round/>
                      <a:headEnd type="none" w="med" len="med"/>
                      <a:tailEnd type="none" w="med" len="med"/>
                    </a:lnT>
                    <a:lnB w="36181" cap="flat" cmpd="sng" algn="ctr">
                      <a:solidFill>
                        <a:srgbClr val="000000"/>
                      </a:solidFill>
                      <a:prstDash val="solid"/>
                      <a:round/>
                      <a:headEnd type="none" w="med" len="med"/>
                      <a:tailEnd type="none" w="med" len="med"/>
                    </a:lnB>
                  </a:tcPr>
                </a:tc>
                <a:tc>
                  <a:txBody>
                    <a:bodyPr/>
                    <a:lstStyle/>
                    <a:p>
                      <a:pPr marL="533059" lvl="1" indent="-266529" algn="just">
                        <a:lnSpc>
                          <a:spcPts val="3456"/>
                        </a:lnSpc>
                        <a:buFont typeface="Arial"/>
                        <a:buChar char="•"/>
                        <a:defRPr/>
                      </a:pPr>
                      <a:r>
                        <a:rPr lang="en-US" sz="2469">
                          <a:solidFill>
                            <a:srgbClr val="000000"/>
                          </a:solidFill>
                          <a:latin typeface="Times New Roman"/>
                        </a:rPr>
                        <a:t>The primary goal is to ensure the continuous monitoring of soldier health and real-time tracking of their locations.</a:t>
                      </a:r>
                      <a:endParaRPr lang="en-US" sz="1100"/>
                    </a:p>
                    <a:p>
                      <a:pPr algn="just">
                        <a:lnSpc>
                          <a:spcPts val="3456"/>
                        </a:lnSpc>
                      </a:pPr>
                      <a:endParaRPr lang="en-US" sz="1100"/>
                    </a:p>
                    <a:p>
                      <a:pPr marL="533059" lvl="1" indent="-266529" algn="just">
                        <a:lnSpc>
                          <a:spcPts val="3456"/>
                        </a:lnSpc>
                        <a:buFont typeface="Arial"/>
                        <a:buChar char="•"/>
                      </a:pPr>
                      <a:r>
                        <a:rPr lang="en-US" sz="2469">
                          <a:solidFill>
                            <a:srgbClr val="000000"/>
                          </a:solidFill>
                          <a:latin typeface="Times New Roman"/>
                        </a:rPr>
                        <a:t>The model tackles the challenges like increased costs and maintenance by using budget-friendly components like biosensors, GPS NEO-6M, and the ESP8266 Wi-Fi module.</a:t>
                      </a:r>
                    </a:p>
                    <a:p>
                      <a:pPr algn="just">
                        <a:lnSpc>
                          <a:spcPts val="3456"/>
                        </a:lnSpc>
                      </a:pPr>
                      <a:endParaRPr lang="en-US" sz="2469">
                        <a:solidFill>
                          <a:srgbClr val="000000"/>
                        </a:solidFill>
                        <a:latin typeface="Times New Roman"/>
                      </a:endParaRPr>
                    </a:p>
                    <a:p>
                      <a:pPr marL="533059" lvl="1" indent="-266529" algn="just">
                        <a:lnSpc>
                          <a:spcPts val="3456"/>
                        </a:lnSpc>
                        <a:buFont typeface="Arial"/>
                        <a:buChar char="•"/>
                      </a:pPr>
                      <a:r>
                        <a:rPr lang="en-US" sz="2469">
                          <a:solidFill>
                            <a:srgbClr val="000000"/>
                          </a:solidFill>
                          <a:latin typeface="Times New Roman"/>
                        </a:rPr>
                        <a:t>The paper idenifies the challenges posed by extreme climatic conditions and presents the development of a smart army jacket to address health risks associated with temperature extremes. The smart jacket is designed to monitor health parameters and send emergency notifications via SMS.</a:t>
                      </a:r>
                    </a:p>
                    <a:p>
                      <a:pPr algn="just">
                        <a:lnSpc>
                          <a:spcPts val="3456"/>
                        </a:lnSpc>
                      </a:pPr>
                      <a:r>
                        <a:rPr lang="en-US" sz="2469">
                          <a:solidFill>
                            <a:srgbClr val="000000"/>
                          </a:solidFill>
                          <a:latin typeface="Times New Roman"/>
                        </a:rPr>
                        <a:t> </a:t>
                      </a:r>
                    </a:p>
                    <a:p>
                      <a:pPr marL="533059" lvl="1" indent="-266529" algn="just">
                        <a:lnSpc>
                          <a:spcPts val="3456"/>
                        </a:lnSpc>
                        <a:buFont typeface="Arial"/>
                        <a:buChar char="•"/>
                      </a:pPr>
                      <a:r>
                        <a:rPr lang="en-US" sz="2469">
                          <a:solidFill>
                            <a:srgbClr val="000000"/>
                          </a:solidFill>
                          <a:latin typeface="Times New Roman"/>
                        </a:rPr>
                        <a:t>AES(Advanced Encryption Standard) is integrated into the data transmission process to safeguard sensitive information like health records and location data, ensuring confidentiality and integrity.</a:t>
                      </a:r>
                    </a:p>
                  </a:txBody>
                  <a:tcPr marL="180904" marR="180904" marT="180904" marB="180904" anchor="ctr">
                    <a:lnL w="36181" cap="flat" cmpd="sng" algn="ctr">
                      <a:solidFill>
                        <a:srgbClr val="000000"/>
                      </a:solidFill>
                      <a:prstDash val="solid"/>
                      <a:round/>
                      <a:headEnd type="none" w="med" len="med"/>
                      <a:tailEnd type="none" w="med" len="med"/>
                    </a:lnL>
                    <a:lnR w="36181" cap="flat" cmpd="sng" algn="ctr">
                      <a:solidFill>
                        <a:srgbClr val="000000"/>
                      </a:solidFill>
                      <a:prstDash val="solid"/>
                      <a:round/>
                      <a:headEnd type="none" w="med" len="med"/>
                      <a:tailEnd type="none" w="med" len="med"/>
                    </a:lnR>
                    <a:lnT w="36181" cap="flat" cmpd="sng" algn="ctr">
                      <a:solidFill>
                        <a:srgbClr val="000000"/>
                      </a:solidFill>
                      <a:prstDash val="solid"/>
                      <a:round/>
                      <a:headEnd type="none" w="med" len="med"/>
                      <a:tailEnd type="none" w="med" len="med"/>
                    </a:lnT>
                    <a:lnB w="3618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a:grpSpLocks noChangeAspect="1"/>
          </p:cNvGrpSpPr>
          <p:nvPr/>
        </p:nvGrpSpPr>
        <p:grpSpPr>
          <a:xfrm>
            <a:off x="16820616" y="34937"/>
            <a:ext cx="1379708" cy="1379708"/>
            <a:chOff x="0" y="0"/>
            <a:chExt cx="34823400" cy="34823400"/>
          </a:xfrm>
        </p:grpSpPr>
        <p:sp>
          <p:nvSpPr>
            <p:cNvPr id="5" name="Freeform 5"/>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sp>
          <p:nvSpPr>
            <p:cNvPr id="6" name="Freeform 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5"/>
              <a:stretch>
                <a:fillRect/>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8363931" y="6137412"/>
            <a:ext cx="922697" cy="1010923"/>
          </a:xfrm>
          <a:custGeom>
            <a:avLst/>
            <a:gdLst/>
            <a:ahLst/>
            <a:cxnLst/>
            <a:rect l="l" t="t" r="r" b="b"/>
            <a:pathLst>
              <a:path w="922697" h="1010923">
                <a:moveTo>
                  <a:pt x="0" y="0"/>
                </a:moveTo>
                <a:lnTo>
                  <a:pt x="922697" y="0"/>
                </a:lnTo>
                <a:lnTo>
                  <a:pt x="922697" y="1010924"/>
                </a:lnTo>
                <a:lnTo>
                  <a:pt x="0" y="1010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634448" y="1296560"/>
          <a:ext cx="17019104" cy="8867230"/>
        </p:xfrm>
        <a:graphic>
          <a:graphicData uri="http://schemas.openxmlformats.org/drawingml/2006/table">
            <a:tbl>
              <a:tblPr/>
              <a:tblGrid>
                <a:gridCol w="2801965">
                  <a:extLst>
                    <a:ext uri="{9D8B030D-6E8A-4147-A177-3AD203B41FA5}">
                      <a16:colId xmlns:a16="http://schemas.microsoft.com/office/drawing/2014/main" val="20000"/>
                    </a:ext>
                  </a:extLst>
                </a:gridCol>
                <a:gridCol w="14217139">
                  <a:extLst>
                    <a:ext uri="{9D8B030D-6E8A-4147-A177-3AD203B41FA5}">
                      <a16:colId xmlns:a16="http://schemas.microsoft.com/office/drawing/2014/main" val="20001"/>
                    </a:ext>
                  </a:extLst>
                </a:gridCol>
              </a:tblGrid>
              <a:tr h="1893765">
                <a:tc>
                  <a:txBody>
                    <a:bodyPr/>
                    <a:lstStyle/>
                    <a:p>
                      <a:pPr algn="ctr">
                        <a:lnSpc>
                          <a:spcPts val="3496"/>
                        </a:lnSpc>
                        <a:defRPr/>
                      </a:pPr>
                      <a:r>
                        <a:rPr lang="en-US" sz="2497">
                          <a:solidFill>
                            <a:srgbClr val="000000"/>
                          </a:solidFill>
                          <a:latin typeface="Montserrat Classic Bold"/>
                        </a:rPr>
                        <a:t>NAME OF THE PAPER</a:t>
                      </a:r>
                      <a:endParaRPr lang="en-US" sz="1100"/>
                    </a:p>
                  </a:txBody>
                  <a:tcPr marL="182968" marR="182968" marT="182968" marB="182968" anchor="ctr">
                    <a:lnL w="36594" cap="flat" cmpd="sng" algn="ctr">
                      <a:solidFill>
                        <a:srgbClr val="000000"/>
                      </a:solidFill>
                      <a:prstDash val="solid"/>
                      <a:round/>
                      <a:headEnd type="none" w="med" len="med"/>
                      <a:tailEnd type="none" w="med" len="med"/>
                    </a:lnL>
                    <a:lnR w="36594" cap="flat" cmpd="sng" algn="ctr">
                      <a:solidFill>
                        <a:srgbClr val="000000"/>
                      </a:solidFill>
                      <a:prstDash val="solid"/>
                      <a:round/>
                      <a:headEnd type="none" w="med" len="med"/>
                      <a:tailEnd type="none" w="med" len="med"/>
                    </a:lnR>
                    <a:lnT w="36594" cap="flat" cmpd="sng" algn="ctr">
                      <a:solidFill>
                        <a:srgbClr val="000000"/>
                      </a:solidFill>
                      <a:prstDash val="solid"/>
                      <a:round/>
                      <a:headEnd type="none" w="med" len="med"/>
                      <a:tailEnd type="none" w="med" len="med"/>
                    </a:lnT>
                    <a:lnB w="36594" cap="flat" cmpd="sng" algn="ctr">
                      <a:solidFill>
                        <a:srgbClr val="000000"/>
                      </a:solidFill>
                      <a:prstDash val="solid"/>
                      <a:round/>
                      <a:headEnd type="none" w="med" len="med"/>
                      <a:tailEnd type="none" w="med" len="med"/>
                    </a:lnB>
                  </a:tcPr>
                </a:tc>
                <a:tc>
                  <a:txBody>
                    <a:bodyPr/>
                    <a:lstStyle/>
                    <a:p>
                      <a:pPr algn="just">
                        <a:lnSpc>
                          <a:spcPts val="3764"/>
                        </a:lnSpc>
                        <a:defRPr/>
                      </a:pPr>
                      <a:r>
                        <a:rPr lang="en-US" sz="2689">
                          <a:solidFill>
                            <a:srgbClr val="000000"/>
                          </a:solidFill>
                          <a:latin typeface="Times New Roman"/>
                        </a:rPr>
                        <a:t>D. J, R. J, S. Raj, and Dr. P. B. D, "</a:t>
                      </a:r>
                      <a:r>
                        <a:rPr lang="en-US" sz="2689">
                          <a:solidFill>
                            <a:srgbClr val="000000"/>
                          </a:solidFill>
                          <a:latin typeface="Times New Roman Bold"/>
                        </a:rPr>
                        <a:t>Soldier Health and Position Tracking System using GPS and GSM Modem,"</a:t>
                      </a:r>
                      <a:r>
                        <a:rPr lang="en-US" sz="2689">
                          <a:solidFill>
                            <a:srgbClr val="000000"/>
                          </a:solidFill>
                          <a:latin typeface="Times New Roman"/>
                        </a:rPr>
                        <a:t> International Journal of Engineering Research &amp; Technology (IJERT), Special Issue - 2018.</a:t>
                      </a:r>
                      <a:endParaRPr lang="en-US" sz="1100"/>
                    </a:p>
                  </a:txBody>
                  <a:tcPr marL="182968" marR="182968" marT="182968" marB="182968" anchor="ctr">
                    <a:lnL w="36594" cap="flat" cmpd="sng" algn="ctr">
                      <a:solidFill>
                        <a:srgbClr val="000000"/>
                      </a:solidFill>
                      <a:prstDash val="solid"/>
                      <a:round/>
                      <a:headEnd type="none" w="med" len="med"/>
                      <a:tailEnd type="none" w="med" len="med"/>
                    </a:lnL>
                    <a:lnR w="36594" cap="flat" cmpd="sng" algn="ctr">
                      <a:solidFill>
                        <a:srgbClr val="000000"/>
                      </a:solidFill>
                      <a:prstDash val="solid"/>
                      <a:round/>
                      <a:headEnd type="none" w="med" len="med"/>
                      <a:tailEnd type="none" w="med" len="med"/>
                    </a:lnR>
                    <a:lnT w="36594" cap="flat" cmpd="sng" algn="ctr">
                      <a:solidFill>
                        <a:srgbClr val="000000"/>
                      </a:solidFill>
                      <a:prstDash val="solid"/>
                      <a:round/>
                      <a:headEnd type="none" w="med" len="med"/>
                      <a:tailEnd type="none" w="med" len="med"/>
                    </a:lnT>
                    <a:lnB w="3659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73465">
                <a:tc>
                  <a:txBody>
                    <a:bodyPr/>
                    <a:lstStyle/>
                    <a:p>
                      <a:pPr algn="ctr">
                        <a:lnSpc>
                          <a:spcPts val="3496"/>
                        </a:lnSpc>
                        <a:defRPr/>
                      </a:pPr>
                      <a:r>
                        <a:rPr lang="en-US" sz="2497">
                          <a:solidFill>
                            <a:srgbClr val="000000"/>
                          </a:solidFill>
                          <a:latin typeface="Montserrat Classic Bold"/>
                        </a:rPr>
                        <a:t>SUMMARY</a:t>
                      </a:r>
                      <a:endParaRPr lang="en-US" sz="1100"/>
                    </a:p>
                  </a:txBody>
                  <a:tcPr marL="182968" marR="182968" marT="182968" marB="182968" anchor="ctr">
                    <a:lnL w="36594" cap="flat" cmpd="sng" algn="ctr">
                      <a:solidFill>
                        <a:srgbClr val="000000"/>
                      </a:solidFill>
                      <a:prstDash val="solid"/>
                      <a:round/>
                      <a:headEnd type="none" w="med" len="med"/>
                      <a:tailEnd type="none" w="med" len="med"/>
                    </a:lnL>
                    <a:lnR w="36594" cap="flat" cmpd="sng" algn="ctr">
                      <a:solidFill>
                        <a:srgbClr val="000000"/>
                      </a:solidFill>
                      <a:prstDash val="solid"/>
                      <a:round/>
                      <a:headEnd type="none" w="med" len="med"/>
                      <a:tailEnd type="none" w="med" len="med"/>
                    </a:lnR>
                    <a:lnT w="36594" cap="flat" cmpd="sng" algn="ctr">
                      <a:solidFill>
                        <a:srgbClr val="000000"/>
                      </a:solidFill>
                      <a:prstDash val="solid"/>
                      <a:round/>
                      <a:headEnd type="none" w="med" len="med"/>
                      <a:tailEnd type="none" w="med" len="med"/>
                    </a:lnT>
                    <a:lnB w="36594" cap="flat" cmpd="sng" algn="ctr">
                      <a:solidFill>
                        <a:srgbClr val="000000"/>
                      </a:solidFill>
                      <a:prstDash val="solid"/>
                      <a:round/>
                      <a:headEnd type="none" w="med" len="med"/>
                      <a:tailEnd type="none" w="med" len="med"/>
                    </a:lnB>
                  </a:tcPr>
                </a:tc>
                <a:tc>
                  <a:txBody>
                    <a:bodyPr/>
                    <a:lstStyle/>
                    <a:p>
                      <a:pPr marL="600494" lvl="1" indent="-300247" algn="just">
                        <a:lnSpc>
                          <a:spcPts val="3893"/>
                        </a:lnSpc>
                        <a:buFont typeface="Arial"/>
                        <a:buChar char="•"/>
                        <a:defRPr/>
                      </a:pPr>
                      <a:r>
                        <a:rPr lang="en-US" sz="2781">
                          <a:solidFill>
                            <a:srgbClr val="000000"/>
                          </a:solidFill>
                          <a:latin typeface="Times New Roman"/>
                        </a:rPr>
                        <a:t>This paper utilizes GPS and GSM technology for monitoring soldiers' health and precise location </a:t>
                      </a:r>
                      <a:endParaRPr lang="en-US" sz="1100"/>
                    </a:p>
                    <a:p>
                      <a:pPr marL="600494" lvl="1" indent="-300247" algn="just">
                        <a:lnSpc>
                          <a:spcPts val="3893"/>
                        </a:lnSpc>
                        <a:buFont typeface="Arial"/>
                        <a:buChar char="•"/>
                      </a:pPr>
                      <a:r>
                        <a:rPr lang="en-US" sz="2781">
                          <a:solidFill>
                            <a:srgbClr val="000000"/>
                          </a:solidFill>
                          <a:latin typeface="Times New Roman"/>
                        </a:rPr>
                        <a:t> The system incorporates various sensors such as a pulse sensor (SEN-11574) to measure heart rate , a temperature sensor, and an oxygen level sensor to monitor environmental conditions . These sensors are part of a wireless body area sensor network (WBANS) , which enables the continuous monitoring of vital signs and environmental parameters. </a:t>
                      </a:r>
                    </a:p>
                    <a:p>
                      <a:pPr marL="600494" lvl="1" indent="-300247" algn="just">
                        <a:lnSpc>
                          <a:spcPts val="3893"/>
                        </a:lnSpc>
                        <a:buFont typeface="Arial"/>
                        <a:buChar char="•"/>
                      </a:pPr>
                      <a:r>
                        <a:rPr lang="en-US" sz="2781">
                          <a:solidFill>
                            <a:srgbClr val="000000"/>
                          </a:solidFill>
                          <a:latin typeface="Times New Roman"/>
                        </a:rPr>
                        <a:t>The GP-20U7 GPS receiver enables precise location tracking, while the GSM modem establishes communication for real-time data transmission. </a:t>
                      </a:r>
                    </a:p>
                    <a:p>
                      <a:pPr marL="600494" lvl="1" indent="-300247" algn="just">
                        <a:lnSpc>
                          <a:spcPts val="3893"/>
                        </a:lnSpc>
                        <a:buFont typeface="Arial"/>
                        <a:buChar char="•"/>
                      </a:pPr>
                      <a:r>
                        <a:rPr lang="en-US" sz="2781">
                          <a:solidFill>
                            <a:srgbClr val="000000"/>
                          </a:solidFill>
                          <a:latin typeface="Times New Roman"/>
                        </a:rPr>
                        <a:t>In the event of abnormalities in health readings, the GSM module establishes communication between soldiers and the base unit, enabling the transmission of current location and health status for prompt intervention. </a:t>
                      </a:r>
                    </a:p>
                    <a:p>
                      <a:pPr algn="just">
                        <a:lnSpc>
                          <a:spcPts val="3356"/>
                        </a:lnSpc>
                      </a:pPr>
                      <a:endParaRPr lang="en-US" sz="2781">
                        <a:solidFill>
                          <a:srgbClr val="000000"/>
                        </a:solidFill>
                        <a:latin typeface="Times New Roman"/>
                      </a:endParaRPr>
                    </a:p>
                  </a:txBody>
                  <a:tcPr marL="182968" marR="182968" marT="182968" marB="182968" anchor="ctr">
                    <a:lnL w="36594" cap="flat" cmpd="sng" algn="ctr">
                      <a:solidFill>
                        <a:srgbClr val="000000"/>
                      </a:solidFill>
                      <a:prstDash val="solid"/>
                      <a:round/>
                      <a:headEnd type="none" w="med" len="med"/>
                      <a:tailEnd type="none" w="med" len="med"/>
                    </a:lnL>
                    <a:lnR w="36594" cap="flat" cmpd="sng" algn="ctr">
                      <a:solidFill>
                        <a:srgbClr val="000000"/>
                      </a:solidFill>
                      <a:prstDash val="solid"/>
                      <a:round/>
                      <a:headEnd type="none" w="med" len="med"/>
                      <a:tailEnd type="none" w="med" len="med"/>
                    </a:lnR>
                    <a:lnT w="36594" cap="flat" cmpd="sng" algn="ctr">
                      <a:solidFill>
                        <a:srgbClr val="000000"/>
                      </a:solidFill>
                      <a:prstDash val="solid"/>
                      <a:round/>
                      <a:headEnd type="none" w="med" len="med"/>
                      <a:tailEnd type="none" w="med" len="med"/>
                    </a:lnT>
                    <a:lnB w="3659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a:grpSpLocks noChangeAspect="1"/>
          </p:cNvGrpSpPr>
          <p:nvPr/>
        </p:nvGrpSpPr>
        <p:grpSpPr>
          <a:xfrm>
            <a:off x="16938700" y="34937"/>
            <a:ext cx="1261624" cy="1261624"/>
            <a:chOff x="0" y="0"/>
            <a:chExt cx="34823400" cy="34823400"/>
          </a:xfrm>
        </p:grpSpPr>
        <p:sp>
          <p:nvSpPr>
            <p:cNvPr id="5" name="Freeform 5"/>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4"/>
              <a:stretch>
                <a:fillRect/>
              </a:stretch>
            </a:blipFill>
          </p:spPr>
        </p:sp>
        <p:sp>
          <p:nvSpPr>
            <p:cNvPr id="6" name="Freeform 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5"/>
              <a:stretch>
                <a:fillRect/>
              </a:stretch>
            </a:blip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3" name="AutoShape 3"/>
          <p:cNvSpPr/>
          <p:nvPr/>
        </p:nvSpPr>
        <p:spPr>
          <a:xfrm>
            <a:off x="1028700" y="1028700"/>
            <a:ext cx="16230600" cy="0"/>
          </a:xfrm>
          <a:prstGeom prst="line">
            <a:avLst/>
          </a:prstGeom>
          <a:ln w="19050" cap="flat">
            <a:solidFill>
              <a:srgbClr val="000000"/>
            </a:solidFill>
            <a:prstDash val="solid"/>
            <a:headEnd type="none" w="sm" len="sm"/>
            <a:tailEnd type="none" w="sm" len="sm"/>
          </a:ln>
        </p:spPr>
      </p:sp>
      <p:sp>
        <p:nvSpPr>
          <p:cNvPr id="4" name="TextBox 4"/>
          <p:cNvSpPr txBox="1"/>
          <p:nvPr/>
        </p:nvSpPr>
        <p:spPr>
          <a:xfrm>
            <a:off x="2707672" y="1545279"/>
            <a:ext cx="12872655" cy="729578"/>
          </a:xfrm>
          <a:prstGeom prst="rect">
            <a:avLst/>
          </a:prstGeom>
        </p:spPr>
        <p:txBody>
          <a:bodyPr lIns="0" tIns="0" rIns="0" bIns="0" rtlCol="0" anchor="t">
            <a:spAutoFit/>
          </a:bodyPr>
          <a:lstStyle/>
          <a:p>
            <a:pPr>
              <a:lnSpc>
                <a:spcPts val="5987"/>
              </a:lnSpc>
            </a:pPr>
            <a:r>
              <a:rPr lang="en-US" sz="4276">
                <a:solidFill>
                  <a:srgbClr val="231F20"/>
                </a:solidFill>
                <a:latin typeface="League Spartan"/>
              </a:rPr>
              <a:t>HARDWARE AND SOFTWARE REQUIREMENTS</a:t>
            </a:r>
          </a:p>
        </p:txBody>
      </p:sp>
      <p:grpSp>
        <p:nvGrpSpPr>
          <p:cNvPr id="5" name="Group 5"/>
          <p:cNvGrpSpPr/>
          <p:nvPr/>
        </p:nvGrpSpPr>
        <p:grpSpPr>
          <a:xfrm>
            <a:off x="2520602" y="2858111"/>
            <a:ext cx="6095213" cy="5618502"/>
            <a:chOff x="0" y="0"/>
            <a:chExt cx="2335340" cy="2152691"/>
          </a:xfrm>
        </p:grpSpPr>
        <p:sp>
          <p:nvSpPr>
            <p:cNvPr id="6" name="Freeform 6"/>
            <p:cNvSpPr/>
            <p:nvPr/>
          </p:nvSpPr>
          <p:spPr>
            <a:xfrm>
              <a:off x="0" y="0"/>
              <a:ext cx="2335340" cy="2152691"/>
            </a:xfrm>
            <a:custGeom>
              <a:avLst/>
              <a:gdLst/>
              <a:ahLst/>
              <a:cxnLst/>
              <a:rect l="l" t="t" r="r" b="b"/>
              <a:pathLst>
                <a:path w="2335340" h="2152691">
                  <a:moveTo>
                    <a:pt x="0" y="0"/>
                  </a:moveTo>
                  <a:lnTo>
                    <a:pt x="2335340" y="0"/>
                  </a:lnTo>
                  <a:lnTo>
                    <a:pt x="2335340" y="2152691"/>
                  </a:lnTo>
                  <a:lnTo>
                    <a:pt x="0" y="2152691"/>
                  </a:lnTo>
                  <a:close/>
                </a:path>
              </a:pathLst>
            </a:custGeom>
            <a:solidFill>
              <a:srgbClr val="593C8F"/>
            </a:solidFill>
          </p:spPr>
        </p:sp>
        <p:sp>
          <p:nvSpPr>
            <p:cNvPr id="7" name="TextBox 7"/>
            <p:cNvSpPr txBox="1"/>
            <p:nvPr/>
          </p:nvSpPr>
          <p:spPr>
            <a:xfrm>
              <a:off x="0" y="-104775"/>
              <a:ext cx="2335340" cy="2257466"/>
            </a:xfrm>
            <a:prstGeom prst="rect">
              <a:avLst/>
            </a:prstGeom>
          </p:spPr>
          <p:txBody>
            <a:bodyPr lIns="50800" tIns="50800" rIns="50800" bIns="50800" rtlCol="0" anchor="ctr"/>
            <a:lstStyle/>
            <a:p>
              <a:pPr algn="ctr">
                <a:lnSpc>
                  <a:spcPts val="4419"/>
                </a:lnSpc>
              </a:pPr>
              <a:r>
                <a:rPr lang="en-US" sz="3399" dirty="0">
                  <a:solidFill>
                    <a:srgbClr val="FFFFFF"/>
                  </a:solidFill>
                  <a:latin typeface="Times New Roman Semi-Bold"/>
                </a:rPr>
                <a:t>Hardware Components</a:t>
              </a:r>
            </a:p>
            <a:p>
              <a:pPr algn="ctr">
                <a:lnSpc>
                  <a:spcPts val="4029"/>
                </a:lnSpc>
              </a:pPr>
              <a:endParaRPr lang="en-US" sz="3399" dirty="0">
                <a:solidFill>
                  <a:srgbClr val="FFFFFF"/>
                </a:solidFill>
                <a:latin typeface="Times New Roman Semi-Bold"/>
              </a:endParaRPr>
            </a:p>
            <a:p>
              <a:pPr marL="669285" lvl="1" indent="-334642">
                <a:lnSpc>
                  <a:spcPts val="4029"/>
                </a:lnSpc>
                <a:buFont typeface="Arial"/>
                <a:buChar char="•"/>
              </a:pPr>
              <a:r>
                <a:rPr lang="en-US" sz="3099" dirty="0">
                  <a:solidFill>
                    <a:srgbClr val="FFFFFF"/>
                  </a:solidFill>
                  <a:latin typeface="Times New Roman"/>
                </a:rPr>
                <a:t>Arduino Mega </a:t>
              </a:r>
            </a:p>
            <a:p>
              <a:pPr marL="669285" lvl="1" indent="-334642">
                <a:lnSpc>
                  <a:spcPts val="4029"/>
                </a:lnSpc>
                <a:buFont typeface="Arial"/>
                <a:buChar char="•"/>
              </a:pPr>
              <a:r>
                <a:rPr lang="en-US" sz="3099" dirty="0">
                  <a:solidFill>
                    <a:srgbClr val="FFFFFF"/>
                  </a:solidFill>
                  <a:latin typeface="Times New Roman"/>
                </a:rPr>
                <a:t>Pulse Sensor</a:t>
              </a:r>
            </a:p>
            <a:p>
              <a:pPr marL="669285" lvl="1" indent="-334642">
                <a:lnSpc>
                  <a:spcPts val="4029"/>
                </a:lnSpc>
                <a:buFont typeface="Arial"/>
                <a:buChar char="•"/>
              </a:pPr>
              <a:r>
                <a:rPr lang="en-US" sz="3099" dirty="0">
                  <a:solidFill>
                    <a:srgbClr val="FFFFFF"/>
                  </a:solidFill>
                  <a:latin typeface="Times New Roman"/>
                </a:rPr>
                <a:t>Temperature Sensor (LM35)</a:t>
              </a:r>
            </a:p>
            <a:p>
              <a:pPr marL="669285" lvl="1" indent="-334642">
                <a:lnSpc>
                  <a:spcPts val="4029"/>
                </a:lnSpc>
                <a:buFont typeface="Arial"/>
                <a:buChar char="•"/>
              </a:pPr>
              <a:r>
                <a:rPr lang="en-US" sz="3099" dirty="0">
                  <a:solidFill>
                    <a:srgbClr val="FFFFFF"/>
                  </a:solidFill>
                  <a:latin typeface="Times New Roman"/>
                </a:rPr>
                <a:t>GPS Neo 6 M</a:t>
              </a:r>
            </a:p>
            <a:p>
              <a:pPr marL="669285" lvl="1" indent="-334642">
                <a:lnSpc>
                  <a:spcPts val="4029"/>
                </a:lnSpc>
                <a:buFont typeface="Arial"/>
                <a:buChar char="•"/>
              </a:pPr>
              <a:r>
                <a:rPr lang="en-US" sz="3099" dirty="0">
                  <a:solidFill>
                    <a:srgbClr val="FFFFFF"/>
                  </a:solidFill>
                  <a:latin typeface="Times New Roman"/>
                </a:rPr>
                <a:t>Buzzer</a:t>
              </a:r>
            </a:p>
            <a:p>
              <a:pPr marL="669285" lvl="1" indent="-334642">
                <a:lnSpc>
                  <a:spcPts val="4029"/>
                </a:lnSpc>
                <a:buFont typeface="Arial"/>
                <a:buChar char="•"/>
              </a:pPr>
              <a:r>
                <a:rPr lang="en-US" sz="3099" dirty="0">
                  <a:solidFill>
                    <a:srgbClr val="FFFFFF"/>
                  </a:solidFill>
                  <a:latin typeface="Times New Roman"/>
                </a:rPr>
                <a:t>Jumper wires</a:t>
              </a:r>
            </a:p>
            <a:p>
              <a:pPr marL="669285" lvl="1" indent="-334642">
                <a:lnSpc>
                  <a:spcPts val="4029"/>
                </a:lnSpc>
                <a:buFont typeface="Arial"/>
                <a:buChar char="•"/>
              </a:pPr>
              <a:r>
                <a:rPr lang="en-US" sz="3099" dirty="0">
                  <a:solidFill>
                    <a:srgbClr val="FFFFFF"/>
                  </a:solidFill>
                  <a:latin typeface="Times New Roman"/>
                </a:rPr>
                <a:t>Battery(12V)</a:t>
              </a:r>
            </a:p>
          </p:txBody>
        </p:sp>
      </p:grpSp>
      <p:grpSp>
        <p:nvGrpSpPr>
          <p:cNvPr id="8" name="Group 8"/>
          <p:cNvGrpSpPr>
            <a:grpSpLocks noChangeAspect="1"/>
          </p:cNvGrpSpPr>
          <p:nvPr/>
        </p:nvGrpSpPr>
        <p:grpSpPr>
          <a:xfrm>
            <a:off x="16932336" y="34937"/>
            <a:ext cx="1267988" cy="1267988"/>
            <a:chOff x="0" y="0"/>
            <a:chExt cx="34823400" cy="34823400"/>
          </a:xfrm>
        </p:grpSpPr>
        <p:sp>
          <p:nvSpPr>
            <p:cNvPr id="9" name="Freeform 9"/>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10" name="Freeform 10"/>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grpSp>
        <p:nvGrpSpPr>
          <p:cNvPr id="11" name="Group 11"/>
          <p:cNvGrpSpPr/>
          <p:nvPr/>
        </p:nvGrpSpPr>
        <p:grpSpPr>
          <a:xfrm>
            <a:off x="10010074" y="2858111"/>
            <a:ext cx="5756505" cy="5618502"/>
            <a:chOff x="0" y="0"/>
            <a:chExt cx="2205566" cy="2152691"/>
          </a:xfrm>
        </p:grpSpPr>
        <p:sp>
          <p:nvSpPr>
            <p:cNvPr id="12" name="Freeform 12"/>
            <p:cNvSpPr/>
            <p:nvPr/>
          </p:nvSpPr>
          <p:spPr>
            <a:xfrm>
              <a:off x="0" y="0"/>
              <a:ext cx="2205566" cy="2152691"/>
            </a:xfrm>
            <a:custGeom>
              <a:avLst/>
              <a:gdLst/>
              <a:ahLst/>
              <a:cxnLst/>
              <a:rect l="l" t="t" r="r" b="b"/>
              <a:pathLst>
                <a:path w="2205566" h="2152691">
                  <a:moveTo>
                    <a:pt x="0" y="0"/>
                  </a:moveTo>
                  <a:lnTo>
                    <a:pt x="2205566" y="0"/>
                  </a:lnTo>
                  <a:lnTo>
                    <a:pt x="2205566" y="2152691"/>
                  </a:lnTo>
                  <a:lnTo>
                    <a:pt x="0" y="2152691"/>
                  </a:lnTo>
                  <a:close/>
                </a:path>
              </a:pathLst>
            </a:custGeom>
            <a:solidFill>
              <a:srgbClr val="593C8F"/>
            </a:solidFill>
          </p:spPr>
        </p:sp>
        <p:sp>
          <p:nvSpPr>
            <p:cNvPr id="13" name="TextBox 13"/>
            <p:cNvSpPr txBox="1"/>
            <p:nvPr/>
          </p:nvSpPr>
          <p:spPr>
            <a:xfrm>
              <a:off x="0" y="-104775"/>
              <a:ext cx="2205566" cy="2257466"/>
            </a:xfrm>
            <a:prstGeom prst="rect">
              <a:avLst/>
            </a:prstGeom>
          </p:spPr>
          <p:txBody>
            <a:bodyPr lIns="50800" tIns="50800" rIns="50800" bIns="50800" rtlCol="0" anchor="ctr"/>
            <a:lstStyle/>
            <a:p>
              <a:pPr algn="ctr">
                <a:lnSpc>
                  <a:spcPts val="4419"/>
                </a:lnSpc>
              </a:pPr>
              <a:r>
                <a:rPr lang="en-US" sz="3399">
                  <a:solidFill>
                    <a:srgbClr val="FFFFFF"/>
                  </a:solidFill>
                  <a:latin typeface="Times New Roman Semi-Bold"/>
                </a:rPr>
                <a:t>Software Components</a:t>
              </a:r>
            </a:p>
            <a:p>
              <a:pPr algn="ctr">
                <a:lnSpc>
                  <a:spcPts val="4419"/>
                </a:lnSpc>
              </a:pPr>
              <a:endParaRPr lang="en-US" sz="3399">
                <a:solidFill>
                  <a:srgbClr val="FFFFFF"/>
                </a:solidFill>
                <a:latin typeface="Times New Roman Semi-Bold"/>
              </a:endParaRPr>
            </a:p>
            <a:p>
              <a:pPr marL="734053" lvl="1" indent="-367026">
                <a:lnSpc>
                  <a:spcPts val="4419"/>
                </a:lnSpc>
                <a:buFont typeface="Arial"/>
                <a:buChar char="•"/>
              </a:pPr>
              <a:r>
                <a:rPr lang="en-US" sz="3399">
                  <a:solidFill>
                    <a:srgbClr val="FFFFFF"/>
                  </a:solidFill>
                  <a:latin typeface="Times New Roman"/>
                </a:rPr>
                <a:t>Arduino IDE</a:t>
              </a:r>
            </a:p>
            <a:p>
              <a:pPr marL="734053" lvl="1" indent="-367026">
                <a:lnSpc>
                  <a:spcPts val="4419"/>
                </a:lnSpc>
                <a:buFont typeface="Arial"/>
                <a:buChar char="•"/>
              </a:pPr>
              <a:r>
                <a:rPr lang="en-US" sz="3399">
                  <a:solidFill>
                    <a:srgbClr val="FFFFFF"/>
                  </a:solidFill>
                  <a:latin typeface="Times New Roman"/>
                </a:rPr>
                <a:t>Proteus Simulation</a:t>
              </a:r>
            </a:p>
            <a:p>
              <a:pPr marL="734053" lvl="1" indent="-367026">
                <a:lnSpc>
                  <a:spcPts val="4419"/>
                </a:lnSpc>
                <a:buFont typeface="Arial"/>
                <a:buChar char="•"/>
              </a:pPr>
              <a:r>
                <a:rPr lang="en-US" sz="3399">
                  <a:solidFill>
                    <a:srgbClr val="FFFFFF"/>
                  </a:solidFill>
                  <a:latin typeface="Times New Roman"/>
                </a:rPr>
                <a:t>FreeRTOS</a:t>
              </a:r>
            </a:p>
            <a:p>
              <a:pPr algn="ctr">
                <a:lnSpc>
                  <a:spcPts val="4419"/>
                </a:lnSpc>
              </a:pPr>
              <a:endParaRPr lang="en-US" sz="3399">
                <a:solidFill>
                  <a:srgbClr val="FFFFFF"/>
                </a:solidFill>
                <a:latin typeface="Times New Roman"/>
              </a:endParaRPr>
            </a:p>
            <a:p>
              <a:pPr algn="ctr">
                <a:lnSpc>
                  <a:spcPts val="4419"/>
                </a:lnSpc>
              </a:pPr>
              <a:endParaRPr lang="en-US" sz="3399">
                <a:solidFill>
                  <a:srgbClr val="FFFFFF"/>
                </a:solidFill>
                <a:latin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377341"/>
          <a:ext cx="16634934" cy="8268081"/>
        </p:xfrm>
        <a:graphic>
          <a:graphicData uri="http://schemas.openxmlformats.org/drawingml/2006/table">
            <a:tbl>
              <a:tblPr/>
              <a:tblGrid>
                <a:gridCol w="8114836">
                  <a:extLst>
                    <a:ext uri="{9D8B030D-6E8A-4147-A177-3AD203B41FA5}">
                      <a16:colId xmlns:a16="http://schemas.microsoft.com/office/drawing/2014/main" val="20000"/>
                    </a:ext>
                  </a:extLst>
                </a:gridCol>
                <a:gridCol w="8520098">
                  <a:extLst>
                    <a:ext uri="{9D8B030D-6E8A-4147-A177-3AD203B41FA5}">
                      <a16:colId xmlns:a16="http://schemas.microsoft.com/office/drawing/2014/main" val="20001"/>
                    </a:ext>
                  </a:extLst>
                </a:gridCol>
              </a:tblGrid>
              <a:tr h="1789421">
                <a:tc>
                  <a:txBody>
                    <a:bodyPr/>
                    <a:lstStyle/>
                    <a:p>
                      <a:pPr algn="ctr">
                        <a:lnSpc>
                          <a:spcPts val="3499"/>
                        </a:lnSpc>
                        <a:defRPr/>
                      </a:pPr>
                      <a:endParaRPr lang="en-US" sz="1100"/>
                    </a:p>
                    <a:p>
                      <a:pPr algn="ctr">
                        <a:lnSpc>
                          <a:spcPts val="3499"/>
                        </a:lnSpc>
                      </a:pPr>
                      <a:r>
                        <a:rPr lang="en-US" sz="2499">
                          <a:solidFill>
                            <a:srgbClr val="000000"/>
                          </a:solidFill>
                          <a:latin typeface="Times New Roman Bold"/>
                        </a:rPr>
                        <a:t>  Arduino</a:t>
                      </a:r>
                    </a:p>
                    <a:p>
                      <a:pPr algn="ctr">
                        <a:lnSpc>
                          <a:spcPts val="3499"/>
                        </a:lnSpc>
                      </a:pPr>
                      <a:r>
                        <a:rPr lang="en-US" sz="2499">
                          <a:solidFill>
                            <a:srgbClr val="000000"/>
                          </a:solidFill>
                          <a:latin typeface="Times New Roman Bold"/>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endParaRPr lang="en-US" sz="1100"/>
                    </a:p>
                    <a:p>
                      <a:pPr algn="ctr">
                        <a:lnSpc>
                          <a:spcPts val="3499"/>
                        </a:lnSpc>
                      </a:pPr>
                      <a:r>
                        <a:rPr lang="en-US" sz="2499">
                          <a:solidFill>
                            <a:srgbClr val="000000"/>
                          </a:solidFill>
                          <a:latin typeface="Times New Roman Bold"/>
                        </a:rPr>
                        <a:t>  RTOS</a:t>
                      </a:r>
                    </a:p>
                    <a:p>
                      <a:pPr algn="ctr">
                        <a:lnSpc>
                          <a:spcPts val="3499"/>
                        </a:lnSpc>
                      </a:pPr>
                      <a:r>
                        <a:rPr lang="en-US" sz="2499">
                          <a:solidFill>
                            <a:srgbClr val="000000"/>
                          </a:solidFill>
                          <a:latin typeface="Times New Roman Bold"/>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28648">
                <a:tc>
                  <a:txBody>
                    <a:bodyPr/>
                    <a:lstStyle/>
                    <a:p>
                      <a:pPr algn="just">
                        <a:lnSpc>
                          <a:spcPts val="3079"/>
                        </a:lnSpc>
                        <a:defRPr/>
                      </a:pPr>
                      <a:endParaRPr lang="en-US" sz="1100"/>
                    </a:p>
                    <a:p>
                      <a:pPr algn="just">
                        <a:lnSpc>
                          <a:spcPts val="3079"/>
                        </a:lnSpc>
                      </a:pPr>
                      <a:r>
                        <a:rPr lang="en-US" sz="2199">
                          <a:solidFill>
                            <a:srgbClr val="000000"/>
                          </a:solidFill>
                          <a:latin typeface="Times New Roman"/>
                        </a:rPr>
                        <a:t>  Code runs sequentially, line by line.</a:t>
                      </a:r>
                    </a:p>
                    <a:p>
                      <a:pPr algn="just">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Times New Roman"/>
                        </a:rPr>
                        <a:t>  We can create multiple tasks, and each task runs independently. This allows for concurrent execution.</a:t>
                      </a:r>
                    </a:p>
                    <a:p>
                      <a:pPr>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9031">
                <a:tc>
                  <a:txBody>
                    <a:bodyPr/>
                    <a:lstStyle/>
                    <a:p>
                      <a:pPr algn="just">
                        <a:lnSpc>
                          <a:spcPts val="3079"/>
                        </a:lnSpc>
                        <a:defRPr/>
                      </a:pPr>
                      <a:r>
                        <a:rPr lang="en-US" sz="2199">
                          <a:solidFill>
                            <a:srgbClr val="000000"/>
                          </a:solidFill>
                          <a:latin typeface="Times New Roman"/>
                        </a:rPr>
                        <a:t>The main code is placed within the loop() function. The loop() function runs continuously for  executing code sequentially.</a:t>
                      </a:r>
                      <a:endParaRPr lang="en-US" sz="1100"/>
                    </a:p>
                    <a:p>
                      <a:pPr algn="just">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079"/>
                        </a:lnSpc>
                        <a:defRPr/>
                      </a:pPr>
                      <a:r>
                        <a:rPr lang="en-US" sz="2199">
                          <a:solidFill>
                            <a:srgbClr val="000000"/>
                          </a:solidFill>
                          <a:latin typeface="Times New Roman"/>
                        </a:rPr>
                        <a:t>In RTOS, tasks are created using xTaskCreate() and scheduled by the RTOS scheduler. </a:t>
                      </a:r>
                      <a:endParaRPr lang="en-US" sz="1100"/>
                    </a:p>
                    <a:p>
                      <a:pPr>
                        <a:lnSpc>
                          <a:spcPts val="3079"/>
                        </a:lnSpc>
                      </a:pPr>
                      <a:r>
                        <a:rPr lang="en-US" sz="2199">
                          <a:solidFill>
                            <a:srgbClr val="000000"/>
                          </a:solidFill>
                          <a:latin typeface="Times New Roman"/>
                        </a:rPr>
                        <a:t>  </a:t>
                      </a:r>
                    </a:p>
                    <a:p>
                      <a:pPr>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420981">
                <a:tc>
                  <a:txBody>
                    <a:bodyPr/>
                    <a:lstStyle/>
                    <a:p>
                      <a:pPr algn="l">
                        <a:lnSpc>
                          <a:spcPts val="3079"/>
                        </a:lnSpc>
                        <a:defRPr/>
                      </a:pPr>
                      <a:endParaRPr lang="en-US" sz="1100"/>
                    </a:p>
                    <a:p>
                      <a:pPr>
                        <a:lnSpc>
                          <a:spcPts val="3079"/>
                        </a:lnSpc>
                      </a:pPr>
                      <a:r>
                        <a:rPr lang="en-US" sz="2199">
                          <a:solidFill>
                            <a:srgbClr val="000000"/>
                          </a:solidFill>
                          <a:latin typeface="Times New Roman"/>
                        </a:rPr>
                        <a:t>  Delay functions are commonly used in the code.</a:t>
                      </a:r>
                    </a:p>
                    <a:p>
                      <a:pPr>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3079"/>
                        </a:lnSpc>
                        <a:defRPr/>
                      </a:pPr>
                      <a:endParaRPr lang="en-US" sz="1100"/>
                    </a:p>
                    <a:p>
                      <a:pPr>
                        <a:lnSpc>
                          <a:spcPts val="3079"/>
                        </a:lnSpc>
                      </a:pPr>
                      <a:r>
                        <a:rPr lang="en-US" sz="2199">
                          <a:solidFill>
                            <a:srgbClr val="000000"/>
                          </a:solidFill>
                          <a:latin typeface="Times New Roman"/>
                        </a:rPr>
                        <a:t>In RTOS, blocking functions are avoided to allow other tasks to run. Tasks should be designed to be non-blocking.</a:t>
                      </a:r>
                    </a:p>
                    <a:p>
                      <a:pPr>
                        <a:lnSpc>
                          <a:spcPts val="3079"/>
                        </a:lnSpc>
                      </a:pPr>
                      <a:r>
                        <a:rPr lang="en-US" sz="2199">
                          <a:solidFill>
                            <a:srgbClr val="000000"/>
                          </a:solidFill>
                          <a:latin typeface="Times New Roman"/>
                        </a:rPr>
                        <a:t>  </a:t>
                      </a:r>
                    </a:p>
                    <a:p>
                      <a:pPr>
                        <a:lnSpc>
                          <a:spcPts val="3079"/>
                        </a:lnSpc>
                      </a:pPr>
                      <a:r>
                        <a:rPr lang="en-US" sz="2199">
                          <a:solidFill>
                            <a:srgbClr val="000000"/>
                          </a:solidFill>
                          <a:latin typeface="Times New Roman"/>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Group 3"/>
          <p:cNvGrpSpPr>
            <a:grpSpLocks noChangeAspect="1"/>
          </p:cNvGrpSpPr>
          <p:nvPr/>
        </p:nvGrpSpPr>
        <p:grpSpPr>
          <a:xfrm>
            <a:off x="16857920" y="34937"/>
            <a:ext cx="1342404" cy="1342404"/>
            <a:chOff x="0" y="0"/>
            <a:chExt cx="34823400" cy="34823400"/>
          </a:xfrm>
        </p:grpSpPr>
        <p:sp>
          <p:nvSpPr>
            <p:cNvPr id="4" name="Freeform 4"/>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5" name="Freeform 5"/>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977347" y="1599689"/>
            <a:ext cx="15880572" cy="1389380"/>
          </a:xfrm>
          <a:prstGeom prst="rect">
            <a:avLst/>
          </a:prstGeom>
        </p:spPr>
        <p:txBody>
          <a:bodyPr lIns="0" tIns="0" rIns="0" bIns="0" rtlCol="0" anchor="t">
            <a:spAutoFit/>
          </a:bodyPr>
          <a:lstStyle/>
          <a:p>
            <a:pPr algn="ctr">
              <a:lnSpc>
                <a:spcPts val="5320"/>
              </a:lnSpc>
            </a:pPr>
            <a:r>
              <a:rPr lang="en-US" sz="3800">
                <a:solidFill>
                  <a:srgbClr val="000000"/>
                </a:solidFill>
                <a:latin typeface="Times New Roman Bold"/>
              </a:rPr>
              <a:t>RTOS IN SOLDIER HEALTH MONITORING AND POSITON TRACKING</a:t>
            </a:r>
          </a:p>
        </p:txBody>
      </p:sp>
      <p:sp>
        <p:nvSpPr>
          <p:cNvPr id="3" name="TextBox 3"/>
          <p:cNvSpPr txBox="1"/>
          <p:nvPr/>
        </p:nvSpPr>
        <p:spPr>
          <a:xfrm>
            <a:off x="1907780" y="3598158"/>
            <a:ext cx="14472439" cy="5388059"/>
          </a:xfrm>
          <a:prstGeom prst="rect">
            <a:avLst/>
          </a:prstGeom>
        </p:spPr>
        <p:txBody>
          <a:bodyPr lIns="0" tIns="0" rIns="0" bIns="0" rtlCol="0" anchor="t">
            <a:spAutoFit/>
          </a:bodyPr>
          <a:lstStyle/>
          <a:p>
            <a:pPr marL="700250" lvl="1" indent="-350125">
              <a:lnSpc>
                <a:spcPts val="4216"/>
              </a:lnSpc>
              <a:buFont typeface="Arial"/>
              <a:buChar char="•"/>
            </a:pPr>
            <a:r>
              <a:rPr lang="en-US" sz="3243">
                <a:solidFill>
                  <a:srgbClr val="000000"/>
                </a:solidFill>
                <a:latin typeface="Times New Roman"/>
              </a:rPr>
              <a:t>Hard Real-Time Operating System (RTOS) will be used for  Soldier health monitoring and tracking, ensuring tasks are completed within set time frames.</a:t>
            </a:r>
          </a:p>
          <a:p>
            <a:pPr>
              <a:lnSpc>
                <a:spcPts val="4216"/>
              </a:lnSpc>
            </a:pPr>
            <a:endParaRPr lang="en-US" sz="3243">
              <a:solidFill>
                <a:srgbClr val="000000"/>
              </a:solidFill>
              <a:latin typeface="Times New Roman"/>
            </a:endParaRPr>
          </a:p>
          <a:p>
            <a:pPr marL="700250" lvl="1" indent="-350125">
              <a:lnSpc>
                <a:spcPts val="4216"/>
              </a:lnSpc>
              <a:buFont typeface="Arial"/>
              <a:buChar char="•"/>
            </a:pPr>
            <a:r>
              <a:rPr lang="en-US" sz="3243">
                <a:solidFill>
                  <a:srgbClr val="000000"/>
                </a:solidFill>
                <a:latin typeface="Times New Roman"/>
              </a:rPr>
              <a:t> Employing priority-based scheduling with fixed execution times, crucial for critical systems where missing deadlines can have severe consequences.</a:t>
            </a:r>
          </a:p>
          <a:p>
            <a:pPr>
              <a:lnSpc>
                <a:spcPts val="4216"/>
              </a:lnSpc>
            </a:pPr>
            <a:endParaRPr lang="en-US" sz="3243">
              <a:solidFill>
                <a:srgbClr val="000000"/>
              </a:solidFill>
              <a:latin typeface="Times New Roman"/>
            </a:endParaRPr>
          </a:p>
          <a:p>
            <a:pPr marL="700250" lvl="1" indent="-350125">
              <a:lnSpc>
                <a:spcPts val="4216"/>
              </a:lnSpc>
              <a:buFont typeface="Arial"/>
              <a:buChar char="•"/>
            </a:pPr>
            <a:r>
              <a:rPr lang="en-US" sz="3243">
                <a:solidFill>
                  <a:srgbClr val="000000"/>
                </a:solidFill>
                <a:latin typeface="Times New Roman"/>
              </a:rPr>
              <a:t>Temperature Monitoring Task:     Assigned Medium priority.</a:t>
            </a:r>
          </a:p>
          <a:p>
            <a:pPr marL="700250" lvl="1" indent="-350125">
              <a:lnSpc>
                <a:spcPts val="4216"/>
              </a:lnSpc>
              <a:buFont typeface="Arial"/>
              <a:buChar char="•"/>
            </a:pPr>
            <a:r>
              <a:rPr lang="en-US" sz="3243">
                <a:solidFill>
                  <a:srgbClr val="000000"/>
                </a:solidFill>
                <a:latin typeface="Times New Roman"/>
              </a:rPr>
              <a:t>Heart Rate Monitoring Task:        Assigned High priority.</a:t>
            </a:r>
          </a:p>
          <a:p>
            <a:pPr marL="700250" lvl="1" indent="-350125">
              <a:lnSpc>
                <a:spcPts val="4216"/>
              </a:lnSpc>
              <a:buFont typeface="Arial"/>
              <a:buChar char="•"/>
            </a:pPr>
            <a:r>
              <a:rPr lang="en-US" sz="3243">
                <a:solidFill>
                  <a:srgbClr val="000000"/>
                </a:solidFill>
                <a:latin typeface="Times New Roman"/>
              </a:rPr>
              <a:t>GPS Tracking Task:                       Assigned Highest priority.</a:t>
            </a:r>
          </a:p>
          <a:p>
            <a:pPr>
              <a:lnSpc>
                <a:spcPts val="4216"/>
              </a:lnSpc>
              <a:spcBef>
                <a:spcPct val="0"/>
              </a:spcBef>
            </a:pPr>
            <a:endParaRPr lang="en-US" sz="3243">
              <a:solidFill>
                <a:srgbClr val="000000"/>
              </a:solidFill>
              <a:latin typeface="Times New Roman"/>
            </a:endParaRPr>
          </a:p>
        </p:txBody>
      </p:sp>
      <p:grpSp>
        <p:nvGrpSpPr>
          <p:cNvPr id="4" name="Group 4"/>
          <p:cNvGrpSpPr>
            <a:grpSpLocks noChangeAspect="1"/>
          </p:cNvGrpSpPr>
          <p:nvPr/>
        </p:nvGrpSpPr>
        <p:grpSpPr>
          <a:xfrm>
            <a:off x="16857920" y="34937"/>
            <a:ext cx="1342404" cy="1342404"/>
            <a:chOff x="0" y="0"/>
            <a:chExt cx="34823400" cy="34823400"/>
          </a:xfrm>
        </p:grpSpPr>
        <p:sp>
          <p:nvSpPr>
            <p:cNvPr id="5" name="Freeform 5"/>
            <p:cNvSpPr/>
            <p:nvPr/>
          </p:nvSpPr>
          <p:spPr>
            <a:xfrm>
              <a:off x="-6350" y="-635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2"/>
              <a:stretch>
                <a:fillRect/>
              </a:stretch>
            </a:blipFill>
          </p:spPr>
        </p:sp>
        <p:sp>
          <p:nvSpPr>
            <p:cNvPr id="6" name="Freeform 6"/>
            <p:cNvSpPr/>
            <p:nvPr/>
          </p:nvSpPr>
          <p:spPr>
            <a:xfrm>
              <a:off x="0" y="0"/>
              <a:ext cx="34823400" cy="34823400"/>
            </a:xfrm>
            <a:custGeom>
              <a:avLst/>
              <a:gdLst/>
              <a:ahLst/>
              <a:cxnLst/>
              <a:rect l="l" t="t" r="r" b="b"/>
              <a:pathLst>
                <a:path w="34823400" h="34823400">
                  <a:moveTo>
                    <a:pt x="34823400" y="34823400"/>
                  </a:moveTo>
                  <a:lnTo>
                    <a:pt x="0" y="34823400"/>
                  </a:lnTo>
                  <a:lnTo>
                    <a:pt x="0" y="0"/>
                  </a:lnTo>
                  <a:lnTo>
                    <a:pt x="34823400" y="0"/>
                  </a:lnTo>
                  <a:lnTo>
                    <a:pt x="34823400" y="34823400"/>
                  </a:lnTo>
                  <a:close/>
                </a:path>
              </a:pathLst>
            </a:custGeom>
            <a:blipFill>
              <a:blip r:embed="rId3"/>
              <a:stretch>
                <a:fillRect/>
              </a:stretch>
            </a:blipFill>
          </p:spPr>
        </p:sp>
      </p:grpSp>
      <p:sp>
        <p:nvSpPr>
          <p:cNvPr id="7" name="AutoShape 7"/>
          <p:cNvSpPr/>
          <p:nvPr/>
        </p:nvSpPr>
        <p:spPr>
          <a:xfrm>
            <a:off x="1028700" y="9239250"/>
            <a:ext cx="16230600" cy="0"/>
          </a:xfrm>
          <a:prstGeom prst="line">
            <a:avLst/>
          </a:prstGeom>
          <a:ln w="19050" cap="flat">
            <a:solidFill>
              <a:srgbClr val="000000"/>
            </a:solidFill>
            <a:prstDash val="solid"/>
            <a:headEnd type="none" w="sm" len="sm"/>
            <a:tailEnd type="none" w="sm" len="sm"/>
          </a:ln>
        </p:spPr>
      </p:sp>
      <p:sp>
        <p:nvSpPr>
          <p:cNvPr id="8" name="AutoShape 8"/>
          <p:cNvSpPr/>
          <p:nvPr/>
        </p:nvSpPr>
        <p:spPr>
          <a:xfrm>
            <a:off x="1028700" y="1028700"/>
            <a:ext cx="16230600" cy="0"/>
          </a:xfrm>
          <a:prstGeom prst="line">
            <a:avLst/>
          </a:prstGeom>
          <a:ln w="19050" cap="flat">
            <a:solidFill>
              <a:srgbClr val="0000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1487</Words>
  <Application>Microsoft Office PowerPoint</Application>
  <PresentationFormat>Custom</PresentationFormat>
  <Paragraphs>125</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Times New Roman Bold Italics</vt:lpstr>
      <vt:lpstr>Times New Roman Semi-Bold</vt:lpstr>
      <vt:lpstr>Times New Roman Bold</vt:lpstr>
      <vt:lpstr>Times New Roman Italics</vt:lpstr>
      <vt:lpstr>Lato Bold</vt:lpstr>
      <vt:lpstr>Montserrat Classic</vt:lpstr>
      <vt:lpstr>Codec Pro ExtraBold Italics</vt:lpstr>
      <vt:lpstr>League Spartan</vt:lpstr>
      <vt:lpstr>Montserrat Classic Bold</vt:lpstr>
      <vt:lpstr>Arial</vt:lpstr>
      <vt:lpstr>Times New Roman</vt:lpstr>
      <vt:lpstr>Calibri</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Brand Guidelines Presentation</dc:title>
  <dc:creator>V DIVYA VIJAYAKUMAR</dc:creator>
  <cp:lastModifiedBy>V DIVYA VIJAYAKUMAR</cp:lastModifiedBy>
  <cp:revision>3</cp:revision>
  <dcterms:created xsi:type="dcterms:W3CDTF">2006-08-16T00:00:00Z</dcterms:created>
  <dcterms:modified xsi:type="dcterms:W3CDTF">2024-03-24T07:55:01Z</dcterms:modified>
  <dc:identifier>DAF6NnQi4GM</dc:identifier>
</cp:coreProperties>
</file>