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6" r:id="rId6"/>
    <p:sldId id="263" r:id="rId7"/>
    <p:sldId id="267" r:id="rId8"/>
    <p:sldId id="268" r:id="rId9"/>
    <p:sldId id="269" r:id="rId10"/>
    <p:sldId id="271" r:id="rId11"/>
    <p:sldId id="270" r:id="rId12"/>
    <p:sldId id="273" r:id="rId13"/>
    <p:sldId id="281" r:id="rId14"/>
    <p:sldId id="282" r:id="rId15"/>
    <p:sldId id="274" r:id="rId16"/>
    <p:sldId id="275" r:id="rId17"/>
    <p:sldId id="278" r:id="rId18"/>
    <p:sldId id="277" r:id="rId19"/>
    <p:sldId id="280" r:id="rId20"/>
    <p:sldId id="279"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83141C-B609-40CF-BC77-9EBCEE153BCD}" type="datetimeFigureOut">
              <a:rPr lang="en-US" smtClean="0"/>
              <a:pPr/>
              <a:t>07/01/2018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E42FA-C11F-4A52-A941-3ED18AA75C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3141C-B609-40CF-BC77-9EBCEE153BCD}" type="datetimeFigureOut">
              <a:rPr lang="en-US" smtClean="0"/>
              <a:pPr/>
              <a:t>07/01/2018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E42FA-C11F-4A52-A941-3ED18AA75C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3141C-B609-40CF-BC77-9EBCEE153BCD}" type="datetimeFigureOut">
              <a:rPr lang="en-US" smtClean="0"/>
              <a:pPr/>
              <a:t>07/01/2018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E42FA-C11F-4A52-A941-3ED18AA75C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3141C-B609-40CF-BC77-9EBCEE153BCD}" type="datetimeFigureOut">
              <a:rPr lang="en-US" smtClean="0"/>
              <a:pPr/>
              <a:t>07/01/2018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E42FA-C11F-4A52-A941-3ED18AA75C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83141C-B609-40CF-BC77-9EBCEE153BCD}" type="datetimeFigureOut">
              <a:rPr lang="en-US" smtClean="0"/>
              <a:pPr/>
              <a:t>07/01/2018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E42FA-C11F-4A52-A941-3ED18AA75C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83141C-B609-40CF-BC77-9EBCEE153BCD}" type="datetimeFigureOut">
              <a:rPr lang="en-US" smtClean="0"/>
              <a:pPr/>
              <a:t>07/01/2018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E42FA-C11F-4A52-A941-3ED18AA75C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83141C-B609-40CF-BC77-9EBCEE153BCD}" type="datetimeFigureOut">
              <a:rPr lang="en-US" smtClean="0"/>
              <a:pPr/>
              <a:t>07/01/2018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E42FA-C11F-4A52-A941-3ED18AA75C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83141C-B609-40CF-BC77-9EBCEE153BCD}" type="datetimeFigureOut">
              <a:rPr lang="en-US" smtClean="0"/>
              <a:pPr/>
              <a:t>07/01/2018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E42FA-C11F-4A52-A941-3ED18AA75C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83141C-B609-40CF-BC77-9EBCEE153BCD}" type="datetimeFigureOut">
              <a:rPr lang="en-US" smtClean="0"/>
              <a:pPr/>
              <a:t>07/01/2018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E42FA-C11F-4A52-A941-3ED18AA75C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3141C-B609-40CF-BC77-9EBCEE153BCD}" type="datetimeFigureOut">
              <a:rPr lang="en-US" smtClean="0"/>
              <a:pPr/>
              <a:t>07/01/2018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E42FA-C11F-4A52-A941-3ED18AA75C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3141C-B609-40CF-BC77-9EBCEE153BCD}" type="datetimeFigureOut">
              <a:rPr lang="en-US" smtClean="0"/>
              <a:pPr/>
              <a:t>07/01/2018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E42FA-C11F-4A52-A941-3ED18AA75C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83141C-B609-40CF-BC77-9EBCEE153BCD}" type="datetimeFigureOut">
              <a:rPr lang="en-US" smtClean="0"/>
              <a:pPr/>
              <a:t>07/01/2018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E42FA-C11F-4A52-A941-3ED18AA75C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Algerian" pitchFamily="82" charset="0"/>
              </a:rPr>
              <a:t>PRACTICES </a:t>
            </a:r>
            <a:r>
              <a:rPr lang="en-US" dirty="0" smtClean="0">
                <a:latin typeface="Algerian" pitchFamily="82" charset="0"/>
              </a:rPr>
              <a:t>OF SOTWARE CONFIGURATION MANAGEMENT</a:t>
            </a:r>
            <a:endParaRPr lang="en-US" dirty="0">
              <a:latin typeface="Algerian" pitchFamily="82" charset="0"/>
            </a:endParaRPr>
          </a:p>
        </p:txBody>
      </p:sp>
      <p:sp>
        <p:nvSpPr>
          <p:cNvPr id="3" name="Subtitle 2"/>
          <p:cNvSpPr>
            <a:spLocks noGrp="1"/>
          </p:cNvSpPr>
          <p:nvPr>
            <p:ph type="subTitle" idx="1"/>
          </p:nvPr>
        </p:nvSpPr>
        <p:spPr>
          <a:xfrm>
            <a:off x="1371600" y="3886200"/>
            <a:ext cx="6934200" cy="1752600"/>
          </a:xfrm>
        </p:spPr>
        <p:txBody>
          <a:bodyPr>
            <a:normAutofit fontScale="92500"/>
          </a:bodyPr>
          <a:lstStyle/>
          <a:p>
            <a:r>
              <a:rPr lang="en-US" dirty="0" smtClean="0"/>
              <a:t>                            </a:t>
            </a:r>
          </a:p>
          <a:p>
            <a:r>
              <a:rPr lang="en-US" dirty="0"/>
              <a:t> </a:t>
            </a:r>
            <a:r>
              <a:rPr lang="en-US" dirty="0" smtClean="0"/>
              <a:t>                                       </a:t>
            </a:r>
          </a:p>
          <a:p>
            <a:r>
              <a:rPr lang="en-US" b="1" dirty="0" smtClean="0">
                <a:latin typeface="Informal Roman" pitchFamily="66" charset="0"/>
              </a:rPr>
              <a:t>                                </a:t>
            </a:r>
            <a:r>
              <a:rPr lang="en-US" b="1" dirty="0" err="1" smtClean="0">
                <a:latin typeface="Informal Roman" pitchFamily="66" charset="0"/>
              </a:rPr>
              <a:t>Suvetha</a:t>
            </a:r>
            <a:r>
              <a:rPr lang="en-US" b="1" dirty="0" smtClean="0">
                <a:latin typeface="Informal Roman" pitchFamily="66" charset="0"/>
              </a:rPr>
              <a:t> </a:t>
            </a:r>
            <a:r>
              <a:rPr lang="en-US" b="1" dirty="0" err="1" smtClean="0">
                <a:latin typeface="Informal Roman" pitchFamily="66" charset="0"/>
              </a:rPr>
              <a:t>Selvaraju</a:t>
            </a:r>
            <a:endParaRPr lang="en-US" b="1" dirty="0">
              <a:latin typeface="Informal Roman"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LOCK-MODIFY-UNLOCK SOLUTION</a:t>
            </a:r>
            <a:endParaRPr lang="en-US" i="1" dirty="0"/>
          </a:p>
        </p:txBody>
      </p:sp>
      <p:pic>
        <p:nvPicPr>
          <p:cNvPr id="5122" name="Picture 2"/>
          <p:cNvPicPr>
            <a:picLocks noGrp="1" noChangeAspect="1" noChangeArrowheads="1"/>
          </p:cNvPicPr>
          <p:nvPr>
            <p:ph idx="1"/>
          </p:nvPr>
        </p:nvPicPr>
        <p:blipFill>
          <a:blip r:embed="rId2"/>
          <a:srcRect/>
          <a:stretch>
            <a:fillRect/>
          </a:stretch>
        </p:blipFill>
        <p:spPr bwMode="auto">
          <a:xfrm>
            <a:off x="609600" y="1524000"/>
            <a:ext cx="8001000" cy="51053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COPY-MODIFY-MERGE SOLUTION</a:t>
            </a:r>
            <a:endParaRPr lang="en-US" i="1" dirty="0"/>
          </a:p>
        </p:txBody>
      </p:sp>
      <p:pic>
        <p:nvPicPr>
          <p:cNvPr id="6146" name="Picture 2"/>
          <p:cNvPicPr>
            <a:picLocks noGrp="1" noChangeAspect="1" noChangeArrowheads="1"/>
          </p:cNvPicPr>
          <p:nvPr>
            <p:ph idx="1"/>
          </p:nvPr>
        </p:nvPicPr>
        <p:blipFill>
          <a:blip r:embed="rId2"/>
          <a:srcRect/>
          <a:stretch>
            <a:fillRect/>
          </a:stretch>
        </p:blipFill>
        <p:spPr bwMode="auto">
          <a:xfrm>
            <a:off x="914400" y="1447800"/>
            <a:ext cx="7391400" cy="5029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838200" y="609600"/>
            <a:ext cx="7391400" cy="556259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Baselines</a:t>
            </a:r>
            <a:endParaRPr lang="en-US" i="1"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SCM Best Practices</a:t>
            </a:r>
            <a:endParaRPr lang="en-US" i="1"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Identify and store artifacts in a secure repository.</a:t>
            </a:r>
          </a:p>
          <a:p>
            <a:r>
              <a:rPr lang="en-US" dirty="0" smtClean="0"/>
              <a:t> </a:t>
            </a:r>
            <a:r>
              <a:rPr lang="en-US" dirty="0" smtClean="0"/>
              <a:t>Control and audit changes to artifacts.</a:t>
            </a:r>
          </a:p>
          <a:p>
            <a:r>
              <a:rPr lang="en-US" dirty="0" smtClean="0"/>
              <a:t> </a:t>
            </a:r>
            <a:r>
              <a:rPr lang="en-US" dirty="0" smtClean="0"/>
              <a:t>Organize versioned artifacts into versioned components.</a:t>
            </a:r>
          </a:p>
          <a:p>
            <a:r>
              <a:rPr lang="en-US" dirty="0" smtClean="0"/>
              <a:t> </a:t>
            </a:r>
            <a:r>
              <a:rPr lang="en-US" dirty="0" smtClean="0"/>
              <a:t>Organize versioned components and </a:t>
            </a:r>
            <a:r>
              <a:rPr lang="en-US" dirty="0" smtClean="0"/>
              <a:t>subsystems into versioned </a:t>
            </a:r>
            <a:r>
              <a:rPr lang="en-US" dirty="0" smtClean="0"/>
              <a:t>subsystems.</a:t>
            </a:r>
          </a:p>
          <a:p>
            <a:r>
              <a:rPr lang="en-US" dirty="0" smtClean="0"/>
              <a:t> </a:t>
            </a:r>
            <a:r>
              <a:rPr lang="en-US" dirty="0" smtClean="0"/>
              <a:t>Create baselines at project milestones.</a:t>
            </a:r>
          </a:p>
          <a:p>
            <a:r>
              <a:rPr lang="en-US" dirty="0" smtClean="0"/>
              <a:t> </a:t>
            </a:r>
            <a:r>
              <a:rPr lang="en-US" dirty="0" smtClean="0"/>
              <a:t>Record and track requests for change.</a:t>
            </a:r>
            <a:endParaRPr lang="en-US"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Organize and integrate consistent sets of versions </a:t>
            </a:r>
            <a:r>
              <a:rPr lang="en-US" dirty="0" smtClean="0"/>
              <a:t>using activities</a:t>
            </a:r>
            <a:r>
              <a:rPr lang="en-US" dirty="0" smtClean="0"/>
              <a:t>.</a:t>
            </a:r>
          </a:p>
          <a:p>
            <a:r>
              <a:rPr lang="en-US" dirty="0" smtClean="0"/>
              <a:t>Maintain </a:t>
            </a:r>
            <a:r>
              <a:rPr lang="en-US" dirty="0" smtClean="0"/>
              <a:t>stable and consistent workspaces.</a:t>
            </a:r>
          </a:p>
          <a:p>
            <a:r>
              <a:rPr lang="en-US" dirty="0" smtClean="0"/>
              <a:t>Support </a:t>
            </a:r>
            <a:r>
              <a:rPr lang="en-US" dirty="0" smtClean="0"/>
              <a:t>concurrent changes to artifacts and components.</a:t>
            </a:r>
          </a:p>
          <a:p>
            <a:r>
              <a:rPr lang="en-US" dirty="0" smtClean="0"/>
              <a:t>Integrate </a:t>
            </a:r>
            <a:r>
              <a:rPr lang="en-US" dirty="0" smtClean="0"/>
              <a:t>early and often.</a:t>
            </a:r>
          </a:p>
          <a:p>
            <a:r>
              <a:rPr lang="en-US" dirty="0" smtClean="0"/>
              <a:t>Ensure </a:t>
            </a:r>
            <a:r>
              <a:rPr lang="en-US" dirty="0" smtClean="0"/>
              <a:t>reproducibility of software builds.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Benefits of SCM</a:t>
            </a:r>
            <a:endParaRPr lang="en-US" i="1" dirty="0"/>
          </a:p>
        </p:txBody>
      </p:sp>
      <p:sp>
        <p:nvSpPr>
          <p:cNvPr id="3" name="Content Placeholder 2"/>
          <p:cNvSpPr>
            <a:spLocks noGrp="1"/>
          </p:cNvSpPr>
          <p:nvPr>
            <p:ph idx="1"/>
          </p:nvPr>
        </p:nvSpPr>
        <p:spPr/>
        <p:txBody>
          <a:bodyPr>
            <a:normAutofit fontScale="92500" lnSpcReduction="20000"/>
          </a:bodyPr>
          <a:lstStyle/>
          <a:p>
            <a:pPr>
              <a:buNone/>
            </a:pPr>
            <a:r>
              <a:rPr lang="en-US" b="1" i="1" dirty="0" smtClean="0"/>
              <a:t>-&gt;Sandboxing with </a:t>
            </a:r>
            <a:r>
              <a:rPr lang="en-US" b="1" i="1" dirty="0" smtClean="0"/>
              <a:t>private build before check-in</a:t>
            </a:r>
            <a:r>
              <a:rPr lang="en-US" b="1" i="1" dirty="0" smtClean="0"/>
              <a:t>:</a:t>
            </a:r>
          </a:p>
          <a:p>
            <a:r>
              <a:rPr lang="en-US" dirty="0" smtClean="0"/>
              <a:t>Rapid application development and frequent changes to source code demands frequent </a:t>
            </a:r>
            <a:r>
              <a:rPr lang="en-US" dirty="0" smtClean="0"/>
              <a:t>check-ins.</a:t>
            </a:r>
          </a:p>
          <a:p>
            <a:r>
              <a:rPr lang="en-US" dirty="0" smtClean="0"/>
              <a:t>P</a:t>
            </a:r>
            <a:r>
              <a:rPr lang="en-US" dirty="0" smtClean="0"/>
              <a:t>rivate </a:t>
            </a:r>
            <a:r>
              <a:rPr lang="en-US" dirty="0" smtClean="0"/>
              <a:t>check-ins at an isolated area off the main line (e.g., a private branch) and building the code in the private sandbox before checking it into the main code line, the developer can test and debug the code locally, and only after passing the build and unit tests can the code be integrated into the main code line. </a:t>
            </a:r>
            <a:endParaRPr lang="en-US"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b="1" i="1" dirty="0" smtClean="0"/>
              <a:t>-&gt;Ability </a:t>
            </a:r>
            <a:r>
              <a:rPr lang="en-US" b="1" i="1" dirty="0" smtClean="0"/>
              <a:t>to revert to last good working version when integration testing fails:</a:t>
            </a:r>
            <a:r>
              <a:rPr lang="en-US" i="1" dirty="0" smtClean="0"/>
              <a:t/>
            </a:r>
            <a:br>
              <a:rPr lang="en-US" i="1" dirty="0" smtClean="0"/>
            </a:br>
            <a:endParaRPr lang="en-US" i="1" dirty="0" smtClean="0"/>
          </a:p>
          <a:p>
            <a:r>
              <a:rPr lang="en-US" dirty="0" smtClean="0"/>
              <a:t>SCM can be able </a:t>
            </a:r>
            <a:r>
              <a:rPr lang="en-US" dirty="0" smtClean="0"/>
              <a:t>to revert to the last good build so that other developers have a clean configuration of code to use for their own work. </a:t>
            </a:r>
            <a:endParaRPr lang="en-US" dirty="0" smtClean="0"/>
          </a:p>
          <a:p>
            <a:r>
              <a:rPr lang="en-US" dirty="0" smtClean="0"/>
              <a:t>Reverting </a:t>
            </a:r>
            <a:r>
              <a:rPr lang="en-US" dirty="0" smtClean="0"/>
              <a:t>to the last good configuration allows one engineer to fix the broken build while the rest of the team can continue working on their tasks and verifying the work with their own private builds.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
            </a:r>
            <a:br>
              <a:rPr lang="en-US" i="1" dirty="0" smtClean="0"/>
            </a:br>
            <a:endParaRPr lang="en-US" i="1" dirty="0"/>
          </a:p>
        </p:txBody>
      </p:sp>
      <p:sp>
        <p:nvSpPr>
          <p:cNvPr id="3" name="Content Placeholder 2"/>
          <p:cNvSpPr>
            <a:spLocks noGrp="1"/>
          </p:cNvSpPr>
          <p:nvPr>
            <p:ph idx="1"/>
          </p:nvPr>
        </p:nvSpPr>
        <p:spPr>
          <a:xfrm>
            <a:off x="457200" y="457200"/>
            <a:ext cx="8229600" cy="5668963"/>
          </a:xfrm>
        </p:spPr>
        <p:txBody>
          <a:bodyPr>
            <a:normAutofit fontScale="92500"/>
          </a:bodyPr>
          <a:lstStyle/>
          <a:p>
            <a:pPr>
              <a:buNone/>
            </a:pPr>
            <a:r>
              <a:rPr lang="en-US" b="1" dirty="0" smtClean="0"/>
              <a:t>-&gt;Ability </a:t>
            </a:r>
            <a:r>
              <a:rPr lang="en-US" b="1" dirty="0" smtClean="0"/>
              <a:t>to revert and retarget </a:t>
            </a:r>
            <a:r>
              <a:rPr lang="en-US" b="1" dirty="0" smtClean="0"/>
              <a:t>changes</a:t>
            </a:r>
          </a:p>
          <a:p>
            <a:pPr>
              <a:buNone/>
            </a:pPr>
            <a:endParaRPr lang="en-US" b="1" dirty="0" smtClean="0"/>
          </a:p>
          <a:p>
            <a:pPr fontAlgn="base"/>
            <a:r>
              <a:rPr lang="en-US" dirty="0" smtClean="0"/>
              <a:t>Generally </a:t>
            </a:r>
            <a:r>
              <a:rPr lang="en-US" dirty="0" smtClean="0"/>
              <a:t>software requirements are driven by the business and can be changed throughout the SDLC</a:t>
            </a:r>
            <a:r>
              <a:rPr lang="en-US" dirty="0" smtClean="0"/>
              <a:t>.</a:t>
            </a:r>
          </a:p>
          <a:p>
            <a:pPr fontAlgn="base"/>
            <a:r>
              <a:rPr lang="en-US" dirty="0" smtClean="0"/>
              <a:t> </a:t>
            </a:r>
            <a:r>
              <a:rPr lang="en-US" dirty="0" smtClean="0"/>
              <a:t>For this reason, it is the goal of SCM system to be able to identify the changes made for a particular feature and remove the changes from one iteration and retarget them to the next.</a:t>
            </a:r>
          </a:p>
          <a:p>
            <a:pPr>
              <a:buNone/>
            </a:pP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Agenda</a:t>
            </a:r>
            <a:endParaRPr lang="en-US" i="1"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i="1" dirty="0" smtClean="0"/>
              <a:t>-&gt;</a:t>
            </a:r>
            <a:r>
              <a:rPr lang="en-US" b="1" i="1" dirty="0" smtClean="0"/>
              <a:t>Refactoring </a:t>
            </a:r>
            <a:r>
              <a:rPr lang="en-US" b="1" i="1" dirty="0" smtClean="0"/>
              <a:t>support</a:t>
            </a:r>
          </a:p>
          <a:p>
            <a:pPr>
              <a:buNone/>
            </a:pPr>
            <a:r>
              <a:rPr lang="en-US" dirty="0" smtClean="0"/>
              <a:t>		Code </a:t>
            </a:r>
            <a:r>
              <a:rPr lang="en-US" dirty="0" smtClean="0"/>
              <a:t>must periodically be </a:t>
            </a:r>
            <a:r>
              <a:rPr lang="en-US" dirty="0" err="1" smtClean="0"/>
              <a:t>refactored</a:t>
            </a:r>
            <a:r>
              <a:rPr lang="en-US" dirty="0" smtClean="0"/>
              <a:t> to make it easier to understand and reusable for other features. Thus a goal of SCM to support refactoring of code and still be able to trace through the history of changes</a:t>
            </a:r>
            <a:r>
              <a:rPr lang="en-US" dirty="0" smtClean="0"/>
              <a:t>.</a:t>
            </a:r>
          </a:p>
          <a:p>
            <a:pPr>
              <a:buNone/>
            </a:pPr>
            <a:r>
              <a:rPr lang="en-US" i="1" dirty="0" smtClean="0"/>
              <a:t/>
            </a:r>
            <a:br>
              <a:rPr lang="en-US" i="1" dirty="0" smtClean="0"/>
            </a:br>
            <a:endParaRPr lang="en-US"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Configuration Management</a:t>
            </a:r>
            <a:endParaRPr lang="en-US" i="1" dirty="0"/>
          </a:p>
        </p:txBody>
      </p:sp>
      <p:sp>
        <p:nvSpPr>
          <p:cNvPr id="3" name="Content Placeholder 2"/>
          <p:cNvSpPr>
            <a:spLocks noGrp="1"/>
          </p:cNvSpPr>
          <p:nvPr>
            <p:ph idx="1"/>
          </p:nvPr>
        </p:nvSpPr>
        <p:spPr/>
        <p:txBody>
          <a:bodyPr/>
          <a:lstStyle/>
          <a:p>
            <a:pPr>
              <a:buNone/>
            </a:pPr>
            <a:r>
              <a:rPr lang="en-US" dirty="0" smtClean="0"/>
              <a:t> 		Configuration management (CM) is the discipline of identifying the configuration of a system at distinct points in time for the purpose of systematically controlling changes to the configuration, and maintaining the integrity and traceability of the configuration throughout the system life cycle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838200" y="1143000"/>
            <a:ext cx="7239000" cy="45442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Goals of SCM</a:t>
            </a:r>
            <a:endParaRPr lang="en-US" i="1" dirty="0"/>
          </a:p>
        </p:txBody>
      </p:sp>
      <p:sp>
        <p:nvSpPr>
          <p:cNvPr id="3" name="Content Placeholder 2"/>
          <p:cNvSpPr>
            <a:spLocks noGrp="1"/>
          </p:cNvSpPr>
          <p:nvPr>
            <p:ph idx="1"/>
          </p:nvPr>
        </p:nvSpPr>
        <p:spPr/>
        <p:txBody>
          <a:bodyPr/>
          <a:lstStyle/>
          <a:p>
            <a:r>
              <a:rPr lang="en-US" dirty="0" smtClean="0"/>
              <a:t> Configuration Identification</a:t>
            </a:r>
          </a:p>
          <a:p>
            <a:r>
              <a:rPr lang="en-US" dirty="0" smtClean="0"/>
              <a:t> Status Accounting</a:t>
            </a:r>
          </a:p>
          <a:p>
            <a:r>
              <a:rPr lang="en-US" dirty="0" smtClean="0"/>
              <a:t> Change Control</a:t>
            </a:r>
          </a:p>
          <a:p>
            <a:r>
              <a:rPr lang="en-US" dirty="0" smtClean="0"/>
              <a:t> Configuration Audit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SCM Process</a:t>
            </a:r>
            <a:endParaRPr lang="en-US" i="1" dirty="0"/>
          </a:p>
        </p:txBody>
      </p:sp>
      <p:sp>
        <p:nvSpPr>
          <p:cNvPr id="3" name="Content Placeholder 2"/>
          <p:cNvSpPr>
            <a:spLocks noGrp="1"/>
          </p:cNvSpPr>
          <p:nvPr>
            <p:ph idx="1"/>
          </p:nvPr>
        </p:nvSpPr>
        <p:spPr>
          <a:xfrm>
            <a:off x="457200" y="1295400"/>
            <a:ext cx="8229600" cy="4525963"/>
          </a:xfrm>
        </p:spPr>
        <p:txBody>
          <a:bodyPr>
            <a:normAutofit lnSpcReduction="10000"/>
          </a:bodyPr>
          <a:lstStyle/>
          <a:p>
            <a:pPr>
              <a:buNone/>
            </a:pPr>
            <a:endParaRPr lang="en-US" dirty="0" smtClean="0"/>
          </a:p>
          <a:p>
            <a:pPr>
              <a:buNone/>
            </a:pPr>
            <a:r>
              <a:rPr lang="en-US" dirty="0" smtClean="0"/>
              <a:t> The SCM process defines a series of tasks:</a:t>
            </a:r>
          </a:p>
          <a:p>
            <a:r>
              <a:rPr lang="en-US" dirty="0" smtClean="0"/>
              <a:t>Identification of objects in the software configuration</a:t>
            </a:r>
          </a:p>
          <a:p>
            <a:r>
              <a:rPr lang="en-US" dirty="0" smtClean="0"/>
              <a:t>Version Control</a:t>
            </a:r>
          </a:p>
          <a:p>
            <a:r>
              <a:rPr lang="en-US" dirty="0" smtClean="0"/>
              <a:t>Change Control</a:t>
            </a:r>
          </a:p>
          <a:p>
            <a:r>
              <a:rPr lang="en-US" dirty="0" smtClean="0"/>
              <a:t>Configuration </a:t>
            </a:r>
            <a:r>
              <a:rPr lang="en-US" dirty="0" smtClean="0"/>
              <a:t>Audit</a:t>
            </a:r>
            <a:endParaRPr lang="en-US" dirty="0" smtClean="0"/>
          </a:p>
          <a:p>
            <a:r>
              <a:rPr lang="en-US" dirty="0" smtClean="0"/>
              <a:t>Reporting</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Versions and Variants</a:t>
            </a:r>
            <a:endParaRPr lang="en-US" dirty="0"/>
          </a:p>
        </p:txBody>
      </p:sp>
      <p:sp>
        <p:nvSpPr>
          <p:cNvPr id="3" name="Content Placeholder 2"/>
          <p:cNvSpPr>
            <a:spLocks noGrp="1"/>
          </p:cNvSpPr>
          <p:nvPr>
            <p:ph idx="1"/>
          </p:nvPr>
        </p:nvSpPr>
        <p:spPr/>
        <p:txBody>
          <a:bodyPr>
            <a:normAutofit/>
          </a:bodyPr>
          <a:lstStyle/>
          <a:p>
            <a:pPr>
              <a:buNone/>
            </a:pPr>
            <a:r>
              <a:rPr lang="en-US" dirty="0" smtClean="0"/>
              <a:t>		One version is an instance of a configuration item or a system that differs in some form of another instance.</a:t>
            </a:r>
          </a:p>
          <a:p>
            <a:pPr>
              <a:buNone/>
            </a:pPr>
            <a:r>
              <a:rPr lang="en-US" b="1" dirty="0" smtClean="0"/>
              <a:t>		Predecessor – Successor Record</a:t>
            </a:r>
          </a:p>
          <a:p>
            <a:pPr>
              <a:buNone/>
            </a:pPr>
            <a:r>
              <a:rPr lang="en-US" b="1" dirty="0" smtClean="0"/>
              <a:t>		</a:t>
            </a:r>
            <a:r>
              <a:rPr lang="en-US" dirty="0" smtClean="0"/>
              <a:t>The variants are equivalent versions in functionality but differ in hardware or software environment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Tools for Version Control</a:t>
            </a:r>
            <a:endParaRPr lang="en-US" i="1" dirty="0"/>
          </a:p>
        </p:txBody>
      </p:sp>
      <p:sp>
        <p:nvSpPr>
          <p:cNvPr id="3" name="Content Placeholder 2"/>
          <p:cNvSpPr>
            <a:spLocks noGrp="1"/>
          </p:cNvSpPr>
          <p:nvPr>
            <p:ph idx="1"/>
          </p:nvPr>
        </p:nvSpPr>
        <p:spPr/>
        <p:txBody>
          <a:bodyPr>
            <a:normAutofit fontScale="92500"/>
          </a:bodyPr>
          <a:lstStyle/>
          <a:p>
            <a:r>
              <a:rPr lang="en-US" dirty="0" smtClean="0"/>
              <a:t>The core mission of a version control system is to enable collaborative editing and sharing of data.</a:t>
            </a:r>
          </a:p>
          <a:p>
            <a:r>
              <a:rPr lang="en-US" dirty="0" smtClean="0"/>
              <a:t>File sharing is the most common problem faced by all version control systems, so most of the systems use Version Control with Subversion.</a:t>
            </a:r>
          </a:p>
          <a:p>
            <a:pPr>
              <a:buNone/>
            </a:pPr>
            <a:r>
              <a:rPr lang="en-US" dirty="0" smtClean="0"/>
              <a:t> For this the solutions can be:</a:t>
            </a:r>
          </a:p>
          <a:p>
            <a:pPr>
              <a:buNone/>
            </a:pPr>
            <a:r>
              <a:rPr lang="en-US" dirty="0" smtClean="0"/>
              <a:t>		-&gt; Lock-Modify-Unlock Solution</a:t>
            </a:r>
          </a:p>
          <a:p>
            <a:pPr>
              <a:buNone/>
            </a:pPr>
            <a:r>
              <a:rPr lang="en-US" dirty="0" smtClean="0"/>
              <a:t>		-&gt;Copy-Modify-Merge Solution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Problem of file sharing</a:t>
            </a:r>
            <a:endParaRPr lang="en-US" i="1" dirty="0"/>
          </a:p>
        </p:txBody>
      </p:sp>
      <p:pic>
        <p:nvPicPr>
          <p:cNvPr id="4098" name="Picture 2"/>
          <p:cNvPicPr>
            <a:picLocks noGrp="1" noChangeAspect="1" noChangeArrowheads="1"/>
          </p:cNvPicPr>
          <p:nvPr>
            <p:ph idx="1"/>
          </p:nvPr>
        </p:nvPicPr>
        <p:blipFill>
          <a:blip r:embed="rId2"/>
          <a:srcRect/>
          <a:stretch>
            <a:fillRect/>
          </a:stretch>
        </p:blipFill>
        <p:spPr bwMode="auto">
          <a:xfrm>
            <a:off x="609600" y="1600200"/>
            <a:ext cx="8153400" cy="4953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376</Words>
  <Application>Microsoft Office PowerPoint</Application>
  <PresentationFormat>On-screen Show (4:3)</PresentationFormat>
  <Paragraphs>62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PRACTICES OF SOTWARE CONFIGURATION MANAGEMENT</vt:lpstr>
      <vt:lpstr>Agenda</vt:lpstr>
      <vt:lpstr>Configuration Management</vt:lpstr>
      <vt:lpstr>Slide 4</vt:lpstr>
      <vt:lpstr>Goals of SCM</vt:lpstr>
      <vt:lpstr>SCM Process</vt:lpstr>
      <vt:lpstr>Versions and Variants</vt:lpstr>
      <vt:lpstr>Tools for Version Control</vt:lpstr>
      <vt:lpstr>Problem of file sharing</vt:lpstr>
      <vt:lpstr>LOCK-MODIFY-UNLOCK SOLUTION</vt:lpstr>
      <vt:lpstr>COPY-MODIFY-MERGE SOLUTION</vt:lpstr>
      <vt:lpstr>Slide 12</vt:lpstr>
      <vt:lpstr>Baselines</vt:lpstr>
      <vt:lpstr>Slide 14</vt:lpstr>
      <vt:lpstr>SCM Best Practices</vt:lpstr>
      <vt:lpstr>Slide 16</vt:lpstr>
      <vt:lpstr>Benefits of SCM</vt:lpstr>
      <vt:lpstr>Slide 18</vt:lpstr>
      <vt:lpstr> </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OF SOTWARE CONFIGURATION MANAGEMENT</dc:title>
  <dc:creator>hp</dc:creator>
  <cp:lastModifiedBy>hp</cp:lastModifiedBy>
  <cp:revision>47</cp:revision>
  <dcterms:created xsi:type="dcterms:W3CDTF">2018-01-06T07:24:17Z</dcterms:created>
  <dcterms:modified xsi:type="dcterms:W3CDTF">2018-01-07T15:23:12Z</dcterms:modified>
</cp:coreProperties>
</file>