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8F12CF2-FEE1-4C77-9F7C-A3273DA3C686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0E03B88-9961-4EA4-A114-E90C0A87DBD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2A1B60-D9CE-4B1D-B762-811D33C11C3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D2FD656-F166-4CFD-B25C-8DFB85334F2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A7CF0D1-61F9-4923-9B5B-E5A51F89FBB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BA85B2A-B98B-4229-9A89-F197F5D83EA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EC4AC96-40A1-46F4-BF60-674F0AD3BB6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6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B6FFDF4-CEDC-47FC-93B0-8B912125D36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2D73DCE-A765-4249-9C48-8F1A639D9AD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A0BC37B-9DFF-45AA-83B0-4A544213D11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B3F2068-BBF9-4DAD-B4F6-E254C8DF46B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CDEC3C3-8B5F-4974-B089-5A306F09781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8619F33-C891-49F3-8AAD-324850799C5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6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E25EBB0-BC25-4221-84E2-3183B8FC1C2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4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D65B07A-73F2-453E-8316-F9B4586B797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10080" y="4453200"/>
            <a:ext cx="1432080" cy="11426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6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3/31/16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D8AAB4-30B4-4BEB-83AA-CFFAF22F8CCE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4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4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404040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>
                <a:solidFill>
                  <a:srgbClr val="40404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Calibri"/>
              <a:buChar char="◦"/>
            </a:pPr>
            <a:r>
              <a:rPr lang="en-US" sz="1400">
                <a:solidFill>
                  <a:srgbClr val="40404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3/31/16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29D0D0-2281-466A-91A9-F699FFC5B9FD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8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8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0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91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262626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637052"/>
                </a:solidFill>
                <a:latin typeface="Calibri Light"/>
              </a:rPr>
              <a:t>Seventh Outline LevelEdit Master text styles</a:t>
            </a:r>
            <a:endParaRPr/>
          </a:p>
        </p:txBody>
      </p:sp>
      <p:sp>
        <p:nvSpPr>
          <p:cNvPr id="94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3/31/16</a:t>
            </a:r>
            <a:endParaRPr/>
          </a:p>
        </p:txBody>
      </p:sp>
      <p:sp>
        <p:nvSpPr>
          <p:cNvPr id="95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96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1794FC7-4D1D-4DEA-B922-AA5CCCC719B3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97" name="Line 11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bd582c"/>
          </a:solidFill>
          <a:ln w="15840">
            <a:noFill/>
          </a:ln>
        </p:spPr>
      </p:sp>
      <p:sp>
        <p:nvSpPr>
          <p:cNvPr id="133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e48312"/>
          </a:solidFill>
          <a:ln w="15840">
            <a:noFill/>
          </a:ln>
        </p:spPr>
      </p:sp>
      <p:sp>
        <p:nvSpPr>
          <p:cNvPr id="13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135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40404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136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900">
                <a:solidFill>
                  <a:srgbClr val="ffffff"/>
                </a:solidFill>
                <a:latin typeface="Calibri"/>
              </a:rPr>
              <a:t>3/31/16</a:t>
            </a:r>
            <a:endParaRPr/>
          </a:p>
        </p:txBody>
      </p:sp>
      <p:sp>
        <p:nvSpPr>
          <p:cNvPr id="137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38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9B42289-474A-45A5-BFA9-0E56AA0E196B}" type="slidenum">
              <a:rPr lang="en-US" sz="105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1096920" y="758880"/>
            <a:ext cx="10058040" cy="30506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7200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5400">
                <a:solidFill>
                  <a:srgbClr val="000000"/>
                </a:solidFill>
                <a:latin typeface="Times New Roman"/>
              </a:rPr>
              <a:t>imple </a:t>
            </a:r>
            <a:r>
              <a:rPr b="1" lang="en-US" sz="720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5400">
                <a:solidFill>
                  <a:srgbClr val="000000"/>
                </a:solidFill>
                <a:latin typeface="Times New Roman"/>
              </a:rPr>
              <a:t>pplication </a:t>
            </a:r>
            <a:r>
              <a:rPr b="1" lang="en-US" sz="7200">
                <a:solidFill>
                  <a:srgbClr val="000000"/>
                </a:solidFill>
                <a:latin typeface="Times New Roman"/>
              </a:rPr>
              <a:t>T</a:t>
            </a:r>
            <a:r>
              <a:rPr lang="en-US" sz="5400">
                <a:solidFill>
                  <a:srgbClr val="000000"/>
                </a:solidFill>
                <a:latin typeface="Times New Roman"/>
              </a:rPr>
              <a:t>esting</a:t>
            </a:r>
            <a:r>
              <a:rPr b="1" lang="en-US" sz="5400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7200">
                <a:solidFill>
                  <a:srgbClr val="000000"/>
                </a:solidFill>
                <a:latin typeface="Times New Roman"/>
              </a:rPr>
              <a:t>L</a:t>
            </a:r>
            <a:r>
              <a:rPr b="1" lang="en-US" sz="5400">
                <a:solidFill>
                  <a:srgbClr val="000000"/>
                </a:solidFill>
                <a:latin typeface="Times New Roman"/>
              </a:rPr>
              <a:t>ite </a:t>
            </a:r>
            <a:r>
              <a:rPr lang="en-US" sz="5400">
                <a:solidFill>
                  <a:srgbClr val="000000"/>
                </a:solidFill>
                <a:latin typeface="Times New Roman"/>
              </a:rPr>
              <a:t>Tool</a:t>
            </a:r>
            <a:r>
              <a:rPr b="1" lang="en-US" sz="5400">
                <a:solidFill>
                  <a:srgbClr val="262626"/>
                </a:solidFill>
                <a:latin typeface="Calibri Light"/>
              </a:rPr>
              <a:t>
</a:t>
            </a:r>
            <a:r>
              <a:rPr lang="en-US" sz="5400">
                <a:solidFill>
                  <a:srgbClr val="262626"/>
                </a:solidFill>
                <a:latin typeface="Times New Roman"/>
              </a:rPr>
              <a:t>(SATLite)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-suvigya tripathi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000000"/>
                </a:solidFill>
                <a:latin typeface="Times New Roman"/>
              </a:rPr>
              <a:t>SAMPLE OUTPUT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Picture 1" descr=""/>
          <p:cNvPicPr/>
          <p:nvPr/>
        </p:nvPicPr>
        <p:blipFill>
          <a:blip r:embed="rId1"/>
          <a:srcRect l="113543" t="74479" r="1127013" b="2005078"/>
          <a:stretch>
            <a:fillRect/>
          </a:stretch>
        </p:blipFill>
        <p:spPr>
          <a:xfrm>
            <a:off x="152280" y="2264400"/>
            <a:ext cx="11778480" cy="26690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 flipV="1">
            <a:off x="152280" y="3747600"/>
            <a:ext cx="11658240" cy="4089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221" name="TextShape 2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Failure Output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Error Reporting</a:t>
            </a:r>
            <a:endParaRPr/>
          </a:p>
        </p:txBody>
      </p:sp>
      <p:pic>
        <p:nvPicPr>
          <p:cNvPr id="223" name="Picture 2" descr=""/>
          <p:cNvPicPr/>
          <p:nvPr/>
        </p:nvPicPr>
        <p:blipFill>
          <a:blip r:embed="rId1"/>
          <a:srcRect l="95754" t="198567" r="1055636" b="1691406"/>
          <a:stretch>
            <a:fillRect/>
          </a:stretch>
        </p:blipFill>
        <p:spPr>
          <a:xfrm>
            <a:off x="1402560" y="2255040"/>
            <a:ext cx="9010440" cy="2562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" descr=""/>
          <p:cNvPicPr/>
          <p:nvPr/>
        </p:nvPicPr>
        <p:blipFill>
          <a:blip r:embed="rId1"/>
          <a:srcRect l="113543" t="82421" r="1222840" b="832421"/>
          <a:stretch>
            <a:fillRect/>
          </a:stretch>
        </p:blipFill>
        <p:spPr>
          <a:xfrm>
            <a:off x="434880" y="264960"/>
            <a:ext cx="8178480" cy="6078240"/>
          </a:xfrm>
          <a:prstGeom prst="rect">
            <a:avLst/>
          </a:prstGeom>
          <a:ln>
            <a:noFill/>
          </a:ln>
        </p:spPr>
      </p:pic>
      <p:sp>
        <p:nvSpPr>
          <p:cNvPr id="225" name="CustomShape 1"/>
          <p:cNvSpPr/>
          <p:nvPr/>
        </p:nvSpPr>
        <p:spPr>
          <a:xfrm>
            <a:off x="434880" y="1284840"/>
            <a:ext cx="3738240" cy="3747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226" name="CustomShape 2"/>
          <p:cNvSpPr/>
          <p:nvPr/>
        </p:nvSpPr>
        <p:spPr>
          <a:xfrm>
            <a:off x="434880" y="5648760"/>
            <a:ext cx="6968520" cy="37476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</p:sp>
      <p:sp>
        <p:nvSpPr>
          <p:cNvPr id="227" name="CustomShape 3"/>
          <p:cNvSpPr/>
          <p:nvPr/>
        </p:nvSpPr>
        <p:spPr>
          <a:xfrm>
            <a:off x="6502320" y="1118880"/>
            <a:ext cx="4708440" cy="1225080"/>
          </a:xfrm>
          <a:prstGeom prst="rect">
            <a:avLst/>
          </a:prstGeom>
          <a:solidFill>
            <a:srgbClr val="ffffff"/>
          </a:solidFill>
          <a:ln w="1584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Successful Execution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FUTURE WORK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SAGA-based implementation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Testing on other remote Supercomputers: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Archer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Blue Waters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Target Job Script: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PBS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Error Detection and Reporting: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Currently report errors based on execution failure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Error detection can be enhanced if execution is successful but improper output generated (based on execution time)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SOURCE CODE</a:t>
            </a:r>
            <a:endParaRPr/>
          </a:p>
        </p:txBody>
      </p:sp>
      <p:sp>
        <p:nvSpPr>
          <p:cNvPr id="231" name="TextShape 2"/>
          <p:cNvSpPr txBox="1"/>
          <p:nvPr/>
        </p:nvSpPr>
        <p:spPr>
          <a:xfrm>
            <a:off x="845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Calibri"/>
              <a:buChar char=" 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Github:</a:t>
            </a:r>
            <a:r>
              <a:rPr lang="en-US" sz="3600">
                <a:solidFill>
                  <a:srgbClr val="404040"/>
                </a:solidFill>
                <a:latin typeface="Times New Roman"/>
              </a:rPr>
              <a:t> </a:t>
            </a:r>
            <a:endParaRPr/>
          </a:p>
          <a:p>
            <a:pPr>
              <a:lnSpc>
                <a:spcPct val="90000"/>
              </a:lnSpc>
            </a:pPr>
            <a:r>
              <a:rPr lang="en-US" sz="3600">
                <a:solidFill>
                  <a:srgbClr val="0000ff"/>
                </a:solidFill>
                <a:latin typeface="Times New Roman"/>
              </a:rPr>
              <a:t>https://github.com/suvigya91/SATLite.git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QUESTIONS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SUGGESTIONS / FEEDBACK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8000">
                <a:solidFill>
                  <a:srgbClr val="000000"/>
                </a:solidFill>
                <a:latin typeface="Times New Roman"/>
              </a:rPr>
              <a:t>THANK YOU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OBJECTIVE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This Simple Application Testing Lite tool (SATLite tool) is developed with an objective to test run-time errors and exceptions which occurs during the execution of scientific tools (Amber, Coco etc) on remote supercomputers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Errors and exceptions might occur due to following reasons:</a:t>
            </a:r>
            <a:endParaRPr/>
          </a:p>
          <a:p>
            <a:pPr lvl="1" algn="just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Improper or obsolete module loading </a:t>
            </a:r>
            <a:endParaRPr/>
          </a:p>
          <a:p>
            <a:pPr lvl="1" algn="just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Improper input arguments or input files</a:t>
            </a:r>
            <a:endParaRPr/>
          </a:p>
          <a:p>
            <a:pPr lvl="1" algn="just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System failure or segmentation fault</a:t>
            </a:r>
            <a:endParaRPr/>
          </a:p>
          <a:p>
            <a:endParaRPr/>
          </a:p>
          <a:p>
            <a:pPr algn="just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FEW TERMS</a:t>
            </a:r>
            <a:endParaRPr/>
          </a:p>
        </p:txBody>
      </p:sp>
      <p:sp>
        <p:nvSpPr>
          <p:cNvPr id="18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Few words related to the SATLite tool and remote supercomputer :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Modules: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Basic environment for the default compilers, tools, and libraries. Users requiring 3rd party libraries or tools can tailor their environment with the applications and tools they need.</a:t>
            </a:r>
            <a:endParaRPr/>
          </a:p>
          <a:p>
            <a:pPr algn="just">
              <a:lnSpc>
                <a:spcPct val="100000"/>
              </a:lnSpc>
            </a:pPr>
            <a:endParaRPr/>
          </a:p>
          <a:p>
            <a:pPr algn="just">
              <a:lnSpc>
                <a:spcPct val="100000"/>
              </a:lnSpc>
              <a:buFont typeface="Calibri"/>
              <a:buChar char=" "/>
            </a:pPr>
            <a:r>
              <a:rPr b="1" lang="en-US" sz="2000">
                <a:solidFill>
                  <a:srgbClr val="000000"/>
                </a:solidFill>
                <a:latin typeface="Times New Roman"/>
              </a:rPr>
              <a:t>Files :</a:t>
            </a:r>
            <a:r>
              <a:rPr lang="en-US" sz="2000">
                <a:solidFill>
                  <a:srgbClr val="000000"/>
                </a:solidFill>
                <a:latin typeface="Times New Roman"/>
              </a:rPr>
              <a:t> User's input files specific for the scientific tool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 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IMPLEMENTATION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Currently SATLite tool reports following errors: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Improper module loading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Improper input files and arguments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System failures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Execution errors</a:t>
            </a:r>
            <a:endParaRPr/>
          </a:p>
          <a:p>
            <a:endParaRPr/>
          </a:p>
          <a:p>
            <a:pPr lvl="1">
              <a:lnSpc>
                <a:spcPct val="100000"/>
              </a:lnSpc>
              <a:buFont typeface="Calibri"/>
              <a:buChar char="◦"/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Current Remote Machine: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The current version of tool is tested on STAMPEDE.</a:t>
            </a:r>
            <a:endParaRPr/>
          </a:p>
          <a:p>
            <a:pPr lvl="2">
              <a:lnSpc>
                <a:spcPct val="100000"/>
              </a:lnSpc>
              <a:buFont typeface="Calibri"/>
              <a:buChar char="◦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Supported SLURM scheduler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97280" y="-6948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DESIGN</a:t>
            </a:r>
            <a:endParaRPr/>
          </a:p>
        </p:txBody>
      </p:sp>
      <p:sp>
        <p:nvSpPr>
          <p:cNvPr id="188" name="CustomShape 2"/>
          <p:cNvSpPr/>
          <p:nvPr/>
        </p:nvSpPr>
        <p:spPr>
          <a:xfrm>
            <a:off x="4554360" y="3431520"/>
            <a:ext cx="3886200" cy="2612160"/>
          </a:xfrm>
          <a:prstGeom prst="rect">
            <a:avLst/>
          </a:prstGeom>
          <a:solidFill>
            <a:srgbClr val="000000"/>
          </a:solidFill>
          <a:ln w="15840">
            <a:solidFill>
              <a:srgbClr val="a8600d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Times New Roman"/>
              </a:rPr>
              <a:t>SATLite Tool</a:t>
            </a:r>
            <a:endParaRPr/>
          </a:p>
        </p:txBody>
      </p:sp>
      <p:sp>
        <p:nvSpPr>
          <p:cNvPr id="189" name="CustomShape 3"/>
          <p:cNvSpPr/>
          <p:nvPr/>
        </p:nvSpPr>
        <p:spPr>
          <a:xfrm>
            <a:off x="3523680" y="34639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90" name="CustomShape 4"/>
          <p:cNvSpPr/>
          <p:nvPr/>
        </p:nvSpPr>
        <p:spPr>
          <a:xfrm>
            <a:off x="3537720" y="484416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91" name="CustomShape 5"/>
          <p:cNvSpPr/>
          <p:nvPr/>
        </p:nvSpPr>
        <p:spPr>
          <a:xfrm>
            <a:off x="3551040" y="560700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92" name="CustomShape 6"/>
          <p:cNvSpPr/>
          <p:nvPr/>
        </p:nvSpPr>
        <p:spPr>
          <a:xfrm>
            <a:off x="203040" y="3431520"/>
            <a:ext cx="35852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Scientific Tool name</a:t>
            </a:r>
            <a:endParaRPr/>
          </a:p>
        </p:txBody>
      </p:sp>
      <p:sp>
        <p:nvSpPr>
          <p:cNvPr id="193" name="CustomShape 7"/>
          <p:cNvSpPr/>
          <p:nvPr/>
        </p:nvSpPr>
        <p:spPr>
          <a:xfrm>
            <a:off x="481320" y="4815360"/>
            <a:ext cx="292176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Input arguments and files</a:t>
            </a:r>
            <a:endParaRPr/>
          </a:p>
        </p:txBody>
      </p:sp>
      <p:sp>
        <p:nvSpPr>
          <p:cNvPr id="194" name="CustomShape 8"/>
          <p:cNvSpPr/>
          <p:nvPr/>
        </p:nvSpPr>
        <p:spPr>
          <a:xfrm>
            <a:off x="21600" y="5564160"/>
            <a:ext cx="36244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Executable and User Modules (optional)</a:t>
            </a:r>
            <a:endParaRPr/>
          </a:p>
        </p:txBody>
      </p:sp>
      <p:sp>
        <p:nvSpPr>
          <p:cNvPr id="195" name="CustomShape 9"/>
          <p:cNvSpPr/>
          <p:nvPr/>
        </p:nvSpPr>
        <p:spPr>
          <a:xfrm>
            <a:off x="5158080" y="2458440"/>
            <a:ext cx="484200" cy="97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96" name="CustomShape 10"/>
          <p:cNvSpPr/>
          <p:nvPr/>
        </p:nvSpPr>
        <p:spPr>
          <a:xfrm>
            <a:off x="3537000" y="419832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197" name="CustomShape 11"/>
          <p:cNvSpPr/>
          <p:nvPr/>
        </p:nvSpPr>
        <p:spPr>
          <a:xfrm>
            <a:off x="777600" y="4198320"/>
            <a:ext cx="274284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Remote resource</a:t>
            </a:r>
            <a:endParaRPr/>
          </a:p>
        </p:txBody>
      </p:sp>
      <p:sp>
        <p:nvSpPr>
          <p:cNvPr id="198" name="CustomShape 12"/>
          <p:cNvSpPr/>
          <p:nvPr/>
        </p:nvSpPr>
        <p:spPr>
          <a:xfrm>
            <a:off x="2971800" y="1878120"/>
            <a:ext cx="329220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Remote resource config file</a:t>
            </a:r>
            <a:endParaRPr/>
          </a:p>
        </p:txBody>
      </p:sp>
      <p:sp>
        <p:nvSpPr>
          <p:cNvPr id="199" name="CustomShape 13"/>
          <p:cNvSpPr/>
          <p:nvPr/>
        </p:nvSpPr>
        <p:spPr>
          <a:xfrm>
            <a:off x="7190640" y="2453040"/>
            <a:ext cx="484200" cy="978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200" name="CustomShape 14"/>
          <p:cNvSpPr/>
          <p:nvPr/>
        </p:nvSpPr>
        <p:spPr>
          <a:xfrm>
            <a:off x="6311520" y="1897920"/>
            <a:ext cx="40510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Scientific Tool specific default modules file</a:t>
            </a:r>
            <a:endParaRPr/>
          </a:p>
        </p:txBody>
      </p:sp>
      <p:sp>
        <p:nvSpPr>
          <p:cNvPr id="201" name="CustomShape 15"/>
          <p:cNvSpPr/>
          <p:nvPr/>
        </p:nvSpPr>
        <p:spPr>
          <a:xfrm>
            <a:off x="8439480" y="370944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202" name="CustomShape 16"/>
          <p:cNvSpPr/>
          <p:nvPr/>
        </p:nvSpPr>
        <p:spPr>
          <a:xfrm>
            <a:off x="8439480" y="4988880"/>
            <a:ext cx="978120" cy="48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48312"/>
          </a:solidFill>
          <a:ln w="15840">
            <a:solidFill>
              <a:srgbClr val="a8600d"/>
            </a:solidFill>
            <a:round/>
          </a:ln>
        </p:spPr>
      </p:sp>
      <p:sp>
        <p:nvSpPr>
          <p:cNvPr id="203" name="CustomShape 17"/>
          <p:cNvSpPr/>
          <p:nvPr/>
        </p:nvSpPr>
        <p:spPr>
          <a:xfrm>
            <a:off x="9347040" y="3708360"/>
            <a:ext cx="253368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Module Test Result</a:t>
            </a:r>
            <a:endParaRPr/>
          </a:p>
        </p:txBody>
      </p:sp>
      <p:sp>
        <p:nvSpPr>
          <p:cNvPr id="204" name="CustomShape 18"/>
          <p:cNvSpPr/>
          <p:nvPr/>
        </p:nvSpPr>
        <p:spPr>
          <a:xfrm>
            <a:off x="9172800" y="4945680"/>
            <a:ext cx="2742840" cy="82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</a:rPr>
              <a:t>Execution Test Result</a:t>
            </a:r>
            <a:endParaRPr/>
          </a:p>
        </p:txBody>
      </p:sp>
      <p:sp>
        <p:nvSpPr>
          <p:cNvPr id="205" name="CustomShape 19"/>
          <p:cNvSpPr/>
          <p:nvPr/>
        </p:nvSpPr>
        <p:spPr>
          <a:xfrm>
            <a:off x="103320" y="3378240"/>
            <a:ext cx="3885840" cy="295524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</p:sp>
      <p:sp>
        <p:nvSpPr>
          <p:cNvPr id="206" name="CustomShape 20"/>
          <p:cNvSpPr/>
          <p:nvPr/>
        </p:nvSpPr>
        <p:spPr>
          <a:xfrm>
            <a:off x="111240" y="2803680"/>
            <a:ext cx="3877920" cy="5727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Times New Roman"/>
              </a:rPr>
              <a:t>User attributes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97280" y="286560"/>
            <a:ext cx="10058040" cy="102708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Times New Roman"/>
              </a:rPr>
              <a:t>ARCHITECTURE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956880" y="1701720"/>
            <a:ext cx="10295280" cy="16056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</p:sp>
      <p:sp>
        <p:nvSpPr>
          <p:cNvPr id="209" name="CustomShape 3"/>
          <p:cNvSpPr/>
          <p:nvPr/>
        </p:nvSpPr>
        <p:spPr>
          <a:xfrm>
            <a:off x="7594560" y="1597680"/>
            <a:ext cx="4309200" cy="389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Times New Roman"/>
              </a:rPr>
              <a:t>Control Flow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Times New Roman"/>
              </a:rPr>
              <a:t>Module Test: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Load user provided/default module on                               supercomputer and check for error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u="sng">
                <a:solidFill>
                  <a:srgbClr val="000000"/>
                </a:solidFill>
                <a:latin typeface="Times New Roman"/>
              </a:rPr>
              <a:t>Execution Test: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Generate SLURM script using executable, modules and resource configs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Transfer input files and SLURM script to remote machine and launch job script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Check for any error trigger</a:t>
            </a:r>
            <a:endParaRPr/>
          </a:p>
          <a:p>
            <a:pPr>
              <a:lnSpc>
                <a:spcPct val="100000"/>
              </a:lnSpc>
              <a:buFont typeface="Calibri Light"/>
              <a:buAutoNum type="arabicPeriod"/>
            </a:pPr>
            <a:r>
              <a:rPr lang="en-US" sz="1600">
                <a:solidFill>
                  <a:srgbClr val="000000"/>
                </a:solidFill>
                <a:latin typeface="Times New Roman"/>
              </a:rPr>
              <a:t>Report back error if any</a:t>
            </a:r>
            <a:endParaRPr/>
          </a:p>
        </p:txBody>
      </p:sp>
      <p:pic>
        <p:nvPicPr>
          <p:cNvPr id="21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04920" y="1314000"/>
            <a:ext cx="6248160" cy="499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ABSTRACTION OF TOOL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en-US" sz="4800">
                <a:solidFill>
                  <a:srgbClr val="000000"/>
                </a:solidFill>
                <a:latin typeface="Times New Roman"/>
              </a:rPr>
              <a:t>SATLite API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graphicFrame>
        <p:nvGraphicFramePr>
          <p:cNvPr id="214" name="Table 3"/>
          <p:cNvGraphicFramePr/>
          <p:nvPr/>
        </p:nvGraphicFramePr>
        <p:xfrm>
          <a:off x="1295280" y="2322720"/>
          <a:ext cx="9875520" cy="3469680"/>
        </p:xfrm>
        <a:graphic>
          <a:graphicData uri="http://schemas.openxmlformats.org/drawingml/2006/table">
            <a:tbl>
              <a:tblPr/>
              <a:tblGrid>
                <a:gridCol w="3291840"/>
                <a:gridCol w="3291840"/>
                <a:gridCol w="3291840"/>
              </a:tblGrid>
              <a:tr h="838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Function name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Arguments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  <a:endParaRPr/>
                    </a:p>
                  </a:txBody>
                  <a:tcPr/>
                </a:tc>
              </a:tr>
              <a:tr h="1860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set_attribute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name,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resource,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arguments, </a:t>
                      </a:r>
                      <a:endParaRPr/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exe (optional), modules(optional)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Sets required attributes </a:t>
                      </a:r>
                      <a:endParaRPr/>
                    </a:p>
                  </a:txBody>
                  <a:tcPr/>
                </a:tc>
              </a:tr>
              <a:tr h="771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run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void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/>
                        </a:rPr>
                        <a:t>Executes test 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982080" y="1405440"/>
            <a:ext cx="10506600" cy="626040"/>
          </a:xfrm>
          <a:prstGeom prst="rect">
            <a:avLst/>
          </a:prstGeom>
          <a:solidFill>
            <a:srgbClr val="ffffff"/>
          </a:solidFill>
          <a:ln w="15840">
            <a:solidFill>
              <a:srgbClr val="ffffff"/>
            </a:solidFill>
            <a:round/>
          </a:ln>
        </p:spPr>
      </p:sp>
      <p:pic>
        <p:nvPicPr>
          <p:cNvPr id="216" name="Picture 1" descr=""/>
          <p:cNvPicPr/>
          <p:nvPr/>
        </p:nvPicPr>
        <p:blipFill>
          <a:blip r:embed="rId1"/>
          <a:srcRect l="129136" t="205208" r="1354245" b="709635"/>
          <a:stretch>
            <a:fillRect/>
          </a:stretch>
        </p:blipFill>
        <p:spPr>
          <a:xfrm>
            <a:off x="380880" y="186120"/>
            <a:ext cx="8068320" cy="61293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6366960" y="804240"/>
            <a:ext cx="3953520" cy="914040"/>
          </a:xfrm>
          <a:prstGeom prst="rect">
            <a:avLst/>
          </a:prstGeom>
          <a:solidFill>
            <a:srgbClr val="ffffff"/>
          </a:solidFill>
          <a:ln w="15840">
            <a:solidFill>
              <a:srgbClr val="000000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</a:rPr>
              <a:t>Sample Code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