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0"/>
  </p:notesMasterIdLst>
  <p:sldIdLst>
    <p:sldId id="256" r:id="rId2"/>
    <p:sldId id="271" r:id="rId3"/>
    <p:sldId id="270" r:id="rId4"/>
    <p:sldId id="272" r:id="rId5"/>
    <p:sldId id="258" r:id="rId6"/>
    <p:sldId id="269" r:id="rId7"/>
    <p:sldId id="259" r:id="rId8"/>
    <p:sldId id="263" r:id="rId9"/>
    <p:sldId id="260" r:id="rId10"/>
    <p:sldId id="262" r:id="rId11"/>
    <p:sldId id="267" r:id="rId12"/>
    <p:sldId id="274" r:id="rId13"/>
    <p:sldId id="261" r:id="rId14"/>
    <p:sldId id="273" r:id="rId15"/>
    <p:sldId id="268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EED4C3-3BB5-4F5F-B858-33E61DB7460D}">
          <p14:sldIdLst>
            <p14:sldId id="256"/>
            <p14:sldId id="271"/>
            <p14:sldId id="270"/>
            <p14:sldId id="272"/>
            <p14:sldId id="258"/>
            <p14:sldId id="269"/>
            <p14:sldId id="259"/>
            <p14:sldId id="263"/>
            <p14:sldId id="260"/>
            <p14:sldId id="262"/>
            <p14:sldId id="267"/>
            <p14:sldId id="274"/>
            <p14:sldId id="261"/>
            <p14:sldId id="273"/>
            <p14:sldId id="268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2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4540-56FA-4B6F-8984-6BCE2312A1A5}" type="datetimeFigureOut">
              <a:rPr lang="en-US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E3479-BDEE-4FEE-8B9E-3C6280A152A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9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9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35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81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6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5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79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3479-BDEE-4FEE-8B9E-3C6280A152A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0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0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2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4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5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vigya91/StandaloneTesting/tree/deve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63" y="758824"/>
            <a:ext cx="10058400" cy="3051175"/>
          </a:xfrm>
        </p:spPr>
        <p:txBody>
          <a:bodyPr/>
          <a:lstStyle/>
          <a:p>
            <a:r>
              <a:rPr lang="en-US" sz="7200" b="1" dirty="0" smtClean="0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5400" dirty="0" smtClean="0">
                <a:solidFill>
                  <a:srgbClr val="000000"/>
                </a:solidFill>
                <a:latin typeface="Times New Roman"/>
              </a:rPr>
              <a:t>imple </a:t>
            </a:r>
            <a:r>
              <a:rPr lang="en-US" sz="7200" b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5400" dirty="0" smtClean="0">
                <a:solidFill>
                  <a:srgbClr val="000000"/>
                </a:solidFill>
                <a:latin typeface="Times New Roman"/>
              </a:rPr>
              <a:t>pplication </a:t>
            </a:r>
            <a:r>
              <a:rPr lang="en-US" sz="7200" b="1" dirty="0" smtClean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5400" dirty="0" smtClean="0">
                <a:solidFill>
                  <a:srgbClr val="000000"/>
                </a:solidFill>
                <a:latin typeface="Times New Roman"/>
              </a:rPr>
              <a:t>esting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7200" b="1" dirty="0" smtClean="0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</a:rPr>
              <a:t>ite </a:t>
            </a:r>
            <a:r>
              <a:rPr lang="en-US" sz="5400" dirty="0" smtClean="0">
                <a:solidFill>
                  <a:srgbClr val="000000"/>
                </a:solidFill>
                <a:latin typeface="Times New Roman"/>
              </a:rPr>
              <a:t>Tool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SATLite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suvigya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tripathi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22493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" t="2815" r="42590" b="75775"/>
          <a:stretch/>
        </p:blipFill>
        <p:spPr>
          <a:xfrm>
            <a:off x="152400" y="2264358"/>
            <a:ext cx="11778762" cy="26692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152400" y="3748088"/>
            <a:ext cx="11658600" cy="409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Times New Roman"/>
              </a:rPr>
              <a:t>Failure Output</a:t>
            </a:r>
          </a:p>
        </p:txBody>
      </p:sp>
    </p:spTree>
    <p:extLst>
      <p:ext uri="{BB962C8B-B14F-4D97-AF65-F5344CB8AC3E}">
        <p14:creationId xmlns:p14="http://schemas.microsoft.com/office/powerpoint/2010/main" val="11411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Reporting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t="7506" r="39893" b="63922"/>
          <a:stretch/>
        </p:blipFill>
        <p:spPr>
          <a:xfrm>
            <a:off x="1402671" y="2254928"/>
            <a:ext cx="9010836" cy="25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3115" r="46213" b="31459"/>
          <a:stretch/>
        </p:blipFill>
        <p:spPr>
          <a:xfrm>
            <a:off x="435054" y="264803"/>
            <a:ext cx="8178800" cy="60784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054" y="1284710"/>
            <a:ext cx="3738562" cy="375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5054" y="5648704"/>
            <a:ext cx="6968924" cy="375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02401" y="1118769"/>
            <a:ext cx="4708726" cy="122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Times New Roman"/>
              </a:rPr>
              <a:t>Successful Execution</a:t>
            </a:r>
          </a:p>
        </p:txBody>
      </p:sp>
    </p:spTree>
    <p:extLst>
      <p:ext uri="{BB962C8B-B14F-4D97-AF65-F5344CB8AC3E}">
        <p14:creationId xmlns:p14="http://schemas.microsoft.com/office/powerpoint/2010/main" val="25127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SAGA-based implementation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on other remote Supercomputers: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Archer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Waters</a:t>
            </a:r>
          </a:p>
          <a:p>
            <a:pPr lvl="2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Job Script: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PBS</a:t>
            </a:r>
          </a:p>
          <a:p>
            <a:pPr lvl="2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and Reporting: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report errors based on execution failure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can be enhanced if execution is successful but improper output generated (based on execution time)</a:t>
            </a:r>
          </a:p>
        </p:txBody>
      </p:sp>
    </p:spTree>
    <p:extLst>
      <p:ext uri="{BB962C8B-B14F-4D97-AF65-F5344CB8AC3E}">
        <p14:creationId xmlns:p14="http://schemas.microsoft.com/office/powerpoint/2010/main" val="23960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r>
              <a:rPr lang="en-US" sz="3600" dirty="0" err="1">
                <a:solidFill>
                  <a:srgbClr val="000000"/>
                </a:solidFill>
                <a:latin typeface="Times New Roman"/>
              </a:rPr>
              <a:t>Github</a:t>
            </a:r>
            <a:r>
              <a:rPr lang="en-US" sz="3600" dirty="0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3600" dirty="0">
                <a:latin typeface="Times New Roman"/>
              </a:rPr>
              <a:t> </a:t>
            </a:r>
            <a:r>
              <a:rPr lang="en-US" sz="3600" dirty="0">
                <a:latin typeface="Times New Roman" charset="0"/>
                <a:hlinkClick r:id="rId3"/>
              </a:rPr>
              <a:t>https://github.com/suvigya91/StandaloneTesting/tree/devel</a:t>
            </a:r>
            <a:r>
              <a:rPr lang="en-US" sz="3600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41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  <a:latin typeface="Times New Roman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42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  <a:latin typeface="Times New Roman"/>
              </a:rPr>
              <a:t>SUGGESTIONS / FEEDBACK</a:t>
            </a:r>
          </a:p>
        </p:txBody>
      </p:sp>
    </p:spTree>
    <p:extLst>
      <p:ext uri="{BB962C8B-B14F-4D97-AF65-F5344CB8AC3E}">
        <p14:creationId xmlns:p14="http://schemas.microsoft.com/office/powerpoint/2010/main" val="37481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83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/>
              </a:rPr>
              <a:t>This S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imple Application Testing Lite tool (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SATLite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tool)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is developed with an objective to test run-time errors and exceptions which occurs during the execution of scientific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tools (Amber, Coco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etc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) on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remote supercomputers</a:t>
            </a: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</a:rPr>
              <a:t>Errors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and exceptions might occur due to following reasons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:</a:t>
            </a:r>
            <a:endParaRPr lang="en-US" sz="2000" dirty="0">
              <a:solidFill>
                <a:srgbClr val="000000"/>
              </a:solidFill>
              <a:latin typeface="Times New Roman"/>
            </a:endParaRP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Times New Roman"/>
              </a:rPr>
              <a:t>Improper or obsolete module loading 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Times New Roman"/>
              </a:rPr>
              <a:t>Improper input arguments or input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files</a:t>
            </a:r>
          </a:p>
          <a:p>
            <a:pPr lvl="1" algn="just"/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System failure or segmentation fault</a:t>
            </a:r>
            <a:endParaRPr lang="en-US" sz="2000" dirty="0">
              <a:solidFill>
                <a:srgbClr val="000000"/>
              </a:solidFill>
              <a:latin typeface="Times New Roman"/>
            </a:endParaRPr>
          </a:p>
          <a:p>
            <a:pPr marL="201168" lvl="1" indent="0" algn="just">
              <a:buNone/>
            </a:pPr>
            <a:endParaRPr lang="en-US" sz="900" dirty="0">
              <a:latin typeface="Times New Roman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94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FEW TERMS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Few words related to the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SATLite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tool and remote supercomputer :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Times New Roman"/>
              </a:rPr>
              <a:t>Modules: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B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asic environment for the default compilers, tools, and libraries. Users requiring 3rd party libraries or tools can tailor their environment with the applications and tools they need.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Files :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User's input files specific for the scientific tool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4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SATLite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 reports following errors: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module loading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mproper input files and arguments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errors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Remote Machine: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version of tool is tested on STAMPEDE.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Supported SLURM scheduler</a:t>
            </a:r>
          </a:p>
        </p:txBody>
      </p:sp>
    </p:spTree>
    <p:extLst>
      <p:ext uri="{BB962C8B-B14F-4D97-AF65-F5344CB8AC3E}">
        <p14:creationId xmlns:p14="http://schemas.microsoft.com/office/powerpoint/2010/main" val="40029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6961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4538" y="3431516"/>
            <a:ext cx="3886426" cy="2612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/>
              </a:rPr>
              <a:t>SATLite</a:t>
            </a:r>
            <a:r>
              <a:rPr lang="en-US" sz="2400" dirty="0" smtClean="0">
                <a:latin typeface="Times New Roman"/>
              </a:rPr>
              <a:t> Tool</a:t>
            </a:r>
            <a:endParaRPr lang="en-US" sz="2400" dirty="0">
              <a:latin typeface="Times New Roman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523516" y="34640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537893" y="48440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51207" y="56071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00" y="3431516"/>
            <a:ext cx="358571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</a:rPr>
              <a:t>Scientific Tool </a:t>
            </a:r>
            <a:r>
              <a:rPr lang="en-US" sz="2400" dirty="0">
                <a:latin typeface="Times New Roman"/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467" y="4815247"/>
            <a:ext cx="2922133" cy="8302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latin typeface="Times New Roman"/>
              </a:rPr>
              <a:t>Input arguments and files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46" y="5564188"/>
            <a:ext cx="3624942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>
                <a:latin typeface="Times New Roman"/>
              </a:rPr>
              <a:t>Executable and User </a:t>
            </a:r>
            <a:r>
              <a:rPr lang="en-US" sz="2400" dirty="0">
                <a:latin typeface="Times New Roman"/>
              </a:rPr>
              <a:t>Modules (optional)</a:t>
            </a:r>
          </a:p>
        </p:txBody>
      </p:sp>
      <p:sp>
        <p:nvSpPr>
          <p:cNvPr id="3" name="Down Arrow 2"/>
          <p:cNvSpPr/>
          <p:nvPr/>
        </p:nvSpPr>
        <p:spPr>
          <a:xfrm>
            <a:off x="5157915" y="24585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36830" y="41981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7441" y="4198189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>
                <a:latin typeface="Times New Roman"/>
              </a:rPr>
              <a:t>Remote resource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1800" y="1878239"/>
            <a:ext cx="3292702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latin typeface="Times New Roman"/>
              </a:rPr>
              <a:t>Remote resource </a:t>
            </a:r>
            <a:r>
              <a:rPr lang="en-US" sz="2400" dirty="0" smtClean="0">
                <a:latin typeface="Times New Roman"/>
              </a:rPr>
              <a:t>config file</a:t>
            </a:r>
            <a:endParaRPr lang="en-US" sz="2400" dirty="0">
              <a:latin typeface="Times New Roman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190713" y="24531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11658" y="1897810"/>
            <a:ext cx="4051541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>
                <a:latin typeface="Times New Roman"/>
              </a:rPr>
              <a:t>Scientific Tool </a:t>
            </a:r>
            <a:r>
              <a:rPr lang="en-US" sz="2400" dirty="0">
                <a:latin typeface="Times New Roman"/>
              </a:rPr>
              <a:t>specific default </a:t>
            </a:r>
            <a:r>
              <a:rPr lang="en-US" sz="2400" dirty="0" smtClean="0">
                <a:latin typeface="Times New Roman"/>
              </a:rPr>
              <a:t>modules file</a:t>
            </a:r>
            <a:endParaRPr lang="en-US" sz="2400" dirty="0">
              <a:latin typeface="Times New Roman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39509" y="37093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439509" y="49889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347199" y="3708479"/>
            <a:ext cx="2533941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latin typeface="Times New Roman"/>
              </a:rPr>
              <a:t>Module </a:t>
            </a:r>
            <a:r>
              <a:rPr lang="en-US" sz="2400" dirty="0" smtClean="0">
                <a:latin typeface="Times New Roman"/>
              </a:rPr>
              <a:t>Test Result</a:t>
            </a:r>
            <a:endParaRPr lang="en-US" sz="2400" dirty="0">
              <a:latin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72755" y="4945811"/>
            <a:ext cx="2743200" cy="83099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>
                <a:latin typeface="Times New Roman"/>
              </a:rPr>
              <a:t>Execution </a:t>
            </a:r>
            <a:r>
              <a:rPr lang="en-US" sz="2400" dirty="0" smtClean="0">
                <a:latin typeface="Times New Roman"/>
              </a:rPr>
              <a:t>Test Result</a:t>
            </a:r>
            <a:endParaRPr lang="en-US" sz="2400" dirty="0"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88" y="3378200"/>
            <a:ext cx="3886200" cy="29556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125" y="2803525"/>
            <a:ext cx="3878263" cy="573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Times New Roman"/>
              </a:rPr>
              <a:t>User attributes</a:t>
            </a:r>
          </a:p>
        </p:txBody>
      </p:sp>
    </p:spTree>
    <p:extLst>
      <p:ext uri="{BB962C8B-B14F-4D97-AF65-F5344CB8AC3E}">
        <p14:creationId xmlns:p14="http://schemas.microsoft.com/office/powerpoint/2010/main" val="11420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9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729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6733" y="1701800"/>
            <a:ext cx="10295467" cy="160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94600" y="1597567"/>
            <a:ext cx="430953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Test: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user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provided/default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          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 and check for error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Test: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SLURM script using executable, modules and resource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input files and SLURM script to remote machine and launch job script</a:t>
            </a:r>
          </a:p>
          <a:p>
            <a:pPr marL="342900" indent="-342900">
              <a:buAutoNum type="arabicPeriod" startAt="2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any error trigger</a:t>
            </a:r>
          </a:p>
          <a:p>
            <a:pPr marL="342900" indent="-342900">
              <a:buAutoNum type="arabicPeriod" startAt="2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back error if any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13896"/>
            <a:ext cx="6248400" cy="49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  <a:latin typeface="Times New Roman"/>
              </a:rPr>
              <a:t>ABSTRACTION OF TOOL</a:t>
            </a:r>
          </a:p>
        </p:txBody>
      </p:sp>
    </p:spTree>
    <p:extLst>
      <p:ext uri="{BB962C8B-B14F-4D97-AF65-F5344CB8AC3E}">
        <p14:creationId xmlns:p14="http://schemas.microsoft.com/office/powerpoint/2010/main" val="18788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SATLite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API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endParaRPr lang="en-US" sz="2400" dirty="0">
              <a:latin typeface="Times New Roman"/>
            </a:endParaRPr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3517176285"/>
              </p:ext>
            </p:extLst>
          </p:nvPr>
        </p:nvGraphicFramePr>
        <p:xfrm>
          <a:off x="1295182" y="2322577"/>
          <a:ext cx="9875814" cy="346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938">
                  <a:extLst>
                    <a:ext uri="{9D8B030D-6E8A-4147-A177-3AD203B41FA5}">
                      <a16:colId xmlns:a16="http://schemas.microsoft.com/office/drawing/2014/main" val="1378522536"/>
                    </a:ext>
                  </a:extLst>
                </a:gridCol>
                <a:gridCol w="3291938">
                  <a:extLst>
                    <a:ext uri="{9D8B030D-6E8A-4147-A177-3AD203B41FA5}">
                      <a16:colId xmlns:a16="http://schemas.microsoft.com/office/drawing/2014/main" val="1744286502"/>
                    </a:ext>
                  </a:extLst>
                </a:gridCol>
                <a:gridCol w="3291938">
                  <a:extLst>
                    <a:ext uri="{9D8B030D-6E8A-4147-A177-3AD203B41FA5}">
                      <a16:colId xmlns:a16="http://schemas.microsoft.com/office/drawing/2014/main" val="1230747317"/>
                    </a:ext>
                  </a:extLst>
                </a:gridCol>
              </a:tblGrid>
              <a:tr h="80715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5131"/>
                  </a:ext>
                </a:extLst>
              </a:tr>
              <a:tr h="125915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Times New Roman" charset="0"/>
                        </a:rPr>
                        <a:t>set_attribute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name, </a:t>
                      </a:r>
                    </a:p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resource, </a:t>
                      </a:r>
                    </a:p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arguments, </a:t>
                      </a:r>
                      <a:endParaRPr lang="en-US" sz="2400" dirty="0" smtClean="0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charset="0"/>
                        </a:rPr>
                        <a:t>exe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latin typeface="Times New Roman" charset="0"/>
                        </a:rPr>
                        <a:t> (optional),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charset="0"/>
                        </a:rPr>
                        <a:t>modules(optional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S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charset="0"/>
                        </a:rPr>
                        <a:t>ets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required attributes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43136"/>
                  </a:ext>
                </a:extLst>
              </a:tr>
              <a:tr h="74257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charset="0"/>
                        </a:rPr>
                        <a:t>un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charset="0"/>
                        </a:rPr>
                        <a:t>Executes test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0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2133" y="1405467"/>
            <a:ext cx="10507134" cy="62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" t="7756" r="51179" b="26817"/>
          <a:stretch/>
        </p:blipFill>
        <p:spPr>
          <a:xfrm>
            <a:off x="381000" y="186268"/>
            <a:ext cx="8068733" cy="61298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66933" y="804333"/>
            <a:ext cx="395393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914</TotalTime>
  <Words>371</Words>
  <Application>Microsoft Office PowerPoint</Application>
  <PresentationFormat>Widescreen</PresentationFormat>
  <Paragraphs>104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Times New Roman</vt:lpstr>
      <vt:lpstr>Retrospect</vt:lpstr>
      <vt:lpstr>Simple Application Testing Lite Tool (SATLite)</vt:lpstr>
      <vt:lpstr>OBJECTIVE</vt:lpstr>
      <vt:lpstr>FEW TERMS</vt:lpstr>
      <vt:lpstr>IMPLEMENTATION</vt:lpstr>
      <vt:lpstr>DESIGN</vt:lpstr>
      <vt:lpstr>ARCHITECTURE</vt:lpstr>
      <vt:lpstr>ABSTRACTION OF TOOL</vt:lpstr>
      <vt:lpstr>SATLite API</vt:lpstr>
      <vt:lpstr>PowerPoint Presentation</vt:lpstr>
      <vt:lpstr>SAMPLE OUTPUT</vt:lpstr>
      <vt:lpstr>Failure Output</vt:lpstr>
      <vt:lpstr>Error Reporting</vt:lpstr>
      <vt:lpstr>PowerPoint Presentation</vt:lpstr>
      <vt:lpstr>FUTURE WORK</vt:lpstr>
      <vt:lpstr>SOURCE CODE</vt:lpstr>
      <vt:lpstr>QUESTIONS</vt:lpstr>
      <vt:lpstr>SUGGESTIONS / FEEDBACK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Gayatri</dc:creator>
  <cp:lastModifiedBy>Gayatri</cp:lastModifiedBy>
  <cp:revision>58</cp:revision>
  <dcterms:created xsi:type="dcterms:W3CDTF">2014-08-26T23:49:58Z</dcterms:created>
  <dcterms:modified xsi:type="dcterms:W3CDTF">2016-03-31T12:57:29Z</dcterms:modified>
</cp:coreProperties>
</file>