
<file path=[Content_Types].xml><?xml version="1.0" encoding="utf-8"?>
<Types xmlns="http://schemas.openxmlformats.org/package/2006/content-types">
  <Default Extension="jfif"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8" r:id="rId3"/>
    <p:sldId id="272"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4660"/>
  </p:normalViewPr>
  <p:slideViewPr>
    <p:cSldViewPr snapToGrid="0">
      <p:cViewPr>
        <p:scale>
          <a:sx n="118" d="100"/>
          <a:sy n="118" d="100"/>
        </p:scale>
        <p:origin x="-62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2936AE-0CAE-45CE-AAF8-87768F6C03A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91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936AE-0CAE-45CE-AAF8-87768F6C03A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243156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936AE-0CAE-45CE-AAF8-87768F6C03A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7772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936AE-0CAE-45CE-AAF8-87768F6C03A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373129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2936AE-0CAE-45CE-AAF8-87768F6C03A0}"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96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2936AE-0CAE-45CE-AAF8-87768F6C03A0}"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293967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2936AE-0CAE-45CE-AAF8-87768F6C03A0}"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252194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2936AE-0CAE-45CE-AAF8-87768F6C03A0}"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8317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2936AE-0CAE-45CE-AAF8-87768F6C03A0}" type="datetimeFigureOut">
              <a:rPr lang="en-US" smtClean="0"/>
              <a:t>1/14/2024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118888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2936AE-0CAE-45CE-AAF8-87768F6C03A0}" type="datetimeFigureOut">
              <a:rPr lang="en-US" smtClean="0"/>
              <a:t>1/14/2024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DCE022-CB49-4996-A0AB-D929D4D59AB2}" type="slidenum">
              <a:rPr lang="en-US" smtClean="0"/>
              <a:t>‹#›</a:t>
            </a:fld>
            <a:endParaRPr lang="en-US"/>
          </a:p>
        </p:txBody>
      </p:sp>
    </p:spTree>
    <p:extLst>
      <p:ext uri="{BB962C8B-B14F-4D97-AF65-F5344CB8AC3E}">
        <p14:creationId xmlns:p14="http://schemas.microsoft.com/office/powerpoint/2010/main" val="66905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2936AE-0CAE-45CE-AAF8-87768F6C03A0}"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169409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2936AE-0CAE-45CE-AAF8-87768F6C03A0}" type="datetimeFigureOut">
              <a:rPr lang="en-US" smtClean="0"/>
              <a:t>1/14/2024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DCE022-CB49-4996-A0AB-D929D4D59AB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39955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054" y="251546"/>
            <a:ext cx="2143125" cy="21431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728" y="2528454"/>
            <a:ext cx="1833563" cy="1833563"/>
          </a:xfrm>
          <a:prstGeom prst="rect">
            <a:avLst/>
          </a:prstGeom>
          <a:ln>
            <a:noFill/>
          </a:ln>
          <a:effectLst>
            <a:softEdge rad="11250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8510" y="2470871"/>
            <a:ext cx="1891146" cy="1891146"/>
          </a:xfrm>
          <a:prstGeom prst="rect">
            <a:avLst/>
          </a:prstGeom>
          <a:ln>
            <a:noFill/>
          </a:ln>
          <a:effectLst>
            <a:softEdge rad="112500"/>
          </a:effectLst>
        </p:spPr>
      </p:pic>
      <p:sp>
        <p:nvSpPr>
          <p:cNvPr id="9" name="TextBox 8"/>
          <p:cNvSpPr txBox="1"/>
          <p:nvPr/>
        </p:nvSpPr>
        <p:spPr>
          <a:xfrm>
            <a:off x="1754762" y="5084618"/>
            <a:ext cx="8663855" cy="830997"/>
          </a:xfrm>
          <a:prstGeom prst="rect">
            <a:avLst/>
          </a:prstGeom>
          <a:noFill/>
        </p:spPr>
        <p:txBody>
          <a:bodyPr wrap="square" rtlCol="0">
            <a:spAutoFit/>
          </a:bodyPr>
          <a:lstStyle/>
          <a:p>
            <a:r>
              <a:rPr lang="en-US" sz="2400" b="1" dirty="0"/>
              <a:t>Challenge #8:</a:t>
            </a:r>
            <a:r>
              <a:rPr lang="en-US" sz="2400" dirty="0"/>
              <a:t> Provide Insights to the Product Strategy Team in the Banking Domain</a:t>
            </a:r>
          </a:p>
        </p:txBody>
      </p:sp>
      <p:sp>
        <p:nvSpPr>
          <p:cNvPr id="12" name="TextBox 11"/>
          <p:cNvSpPr txBox="1"/>
          <p:nvPr/>
        </p:nvSpPr>
        <p:spPr>
          <a:xfrm>
            <a:off x="1186728" y="4414200"/>
            <a:ext cx="1942519" cy="369332"/>
          </a:xfrm>
          <a:prstGeom prst="rect">
            <a:avLst/>
          </a:prstGeom>
          <a:noFill/>
        </p:spPr>
        <p:txBody>
          <a:bodyPr wrap="none" rtlCol="0">
            <a:spAutoFit/>
          </a:bodyPr>
          <a:lstStyle/>
          <a:p>
            <a:r>
              <a:rPr lang="en-US" dirty="0" smtClean="0"/>
              <a:t>Hemanand Vadivel</a:t>
            </a:r>
            <a:endParaRPr lang="en-US" dirty="0"/>
          </a:p>
        </p:txBody>
      </p:sp>
      <p:sp>
        <p:nvSpPr>
          <p:cNvPr id="13" name="TextBox 12"/>
          <p:cNvSpPr txBox="1"/>
          <p:nvPr/>
        </p:nvSpPr>
        <p:spPr>
          <a:xfrm>
            <a:off x="9485053" y="4414200"/>
            <a:ext cx="1338059" cy="369332"/>
          </a:xfrm>
          <a:prstGeom prst="rect">
            <a:avLst/>
          </a:prstGeom>
          <a:noFill/>
        </p:spPr>
        <p:txBody>
          <a:bodyPr wrap="none" rtlCol="0">
            <a:spAutoFit/>
          </a:bodyPr>
          <a:lstStyle/>
          <a:p>
            <a:r>
              <a:rPr lang="en-US" dirty="0" smtClean="0"/>
              <a:t>Dhaval Patel</a:t>
            </a:r>
            <a:endParaRPr lang="en-US" dirty="0"/>
          </a:p>
        </p:txBody>
      </p:sp>
    </p:spTree>
    <p:extLst>
      <p:ext uri="{BB962C8B-B14F-4D97-AF65-F5344CB8AC3E}">
        <p14:creationId xmlns:p14="http://schemas.microsoft.com/office/powerpoint/2010/main" val="1239114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A8F4789-615B-4E64-9D2D-A281EA215434}"/>
              </a:ext>
            </a:extLst>
          </p:cNvPr>
          <p:cNvPicPr>
            <a:picLocks noChangeAspect="1"/>
          </p:cNvPicPr>
          <p:nvPr/>
        </p:nvPicPr>
        <p:blipFill>
          <a:blip r:embed="rId2"/>
          <a:stretch>
            <a:fillRect/>
          </a:stretch>
        </p:blipFill>
        <p:spPr>
          <a:xfrm>
            <a:off x="2414753" y="2302310"/>
            <a:ext cx="7072091" cy="2401121"/>
          </a:xfrm>
          <a:prstGeom prst="rect">
            <a:avLst/>
          </a:prstGeom>
        </p:spPr>
      </p:pic>
      <p:sp>
        <p:nvSpPr>
          <p:cNvPr id="3" name="TextBox 2"/>
          <p:cNvSpPr txBox="1"/>
          <p:nvPr/>
        </p:nvSpPr>
        <p:spPr>
          <a:xfrm>
            <a:off x="276658" y="326880"/>
            <a:ext cx="11645239" cy="1477328"/>
          </a:xfrm>
          <a:prstGeom prst="rect">
            <a:avLst/>
          </a:prstGeom>
          <a:noFill/>
        </p:spPr>
        <p:txBody>
          <a:bodyPr wrap="none" rtlCol="0">
            <a:spAutoFit/>
          </a:bodyPr>
          <a:lstStyle/>
          <a:p>
            <a:pPr marL="285750" indent="-285750">
              <a:buFont typeface="Arial" panose="020B0604020202020204" pitchFamily="34" charset="0"/>
              <a:buChar char="•"/>
            </a:pPr>
            <a:r>
              <a:rPr lang="en-IN" dirty="0"/>
              <a:t>Which city has the highest average spend</a:t>
            </a:r>
            <a:r>
              <a:rPr lang="en-IN" dirty="0" smtClean="0"/>
              <a:t>?</a:t>
            </a:r>
          </a:p>
          <a:p>
            <a:endParaRPr lang="en-US" dirty="0" smtClean="0"/>
          </a:p>
          <a:p>
            <a:r>
              <a:rPr lang="en-IN" dirty="0"/>
              <a:t>Mumbai, Delhi and Bengaluru has the highest average spend. Their share of average of spending is 70% and contributes </a:t>
            </a:r>
            <a:r>
              <a:rPr lang="en-IN" dirty="0" smtClean="0"/>
              <a:t>to</a:t>
            </a:r>
          </a:p>
          <a:p>
            <a:r>
              <a:rPr lang="en-IN" dirty="0" smtClean="0"/>
              <a:t> </a:t>
            </a:r>
            <a:r>
              <a:rPr lang="en-IN" dirty="0"/>
              <a:t>major chunk of consumer spending among the sample dataset of 4000 customers. </a:t>
            </a:r>
          </a:p>
          <a:p>
            <a:endParaRPr lang="en-US" dirty="0"/>
          </a:p>
        </p:txBody>
      </p:sp>
    </p:spTree>
    <p:extLst>
      <p:ext uri="{BB962C8B-B14F-4D97-AF65-F5344CB8AC3E}">
        <p14:creationId xmlns:p14="http://schemas.microsoft.com/office/powerpoint/2010/main" val="2627977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046" y="491405"/>
            <a:ext cx="1148888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Which occupation has the highest income utilization percentage</a:t>
            </a:r>
            <a:r>
              <a:rPr lang="en-IN" dirty="0" smtClean="0"/>
              <a:t>?</a:t>
            </a:r>
          </a:p>
          <a:p>
            <a:endParaRPr lang="en-IN" dirty="0"/>
          </a:p>
          <a:p>
            <a:r>
              <a:rPr lang="en-IN" dirty="0"/>
              <a:t>The salaried employees and the freelancers have the highest income utilization percentage. In terms of income utilization, </a:t>
            </a:r>
            <a:r>
              <a:rPr lang="en-IN" dirty="0" smtClean="0"/>
              <a:t>the </a:t>
            </a:r>
            <a:r>
              <a:rPr lang="en-IN" dirty="0"/>
              <a:t>freelancers have a higher score than the business owners. This is because Freelancers have a greater need to separate </a:t>
            </a:r>
            <a:r>
              <a:rPr lang="en-IN" dirty="0" smtClean="0"/>
              <a:t>their personal </a:t>
            </a:r>
            <a:r>
              <a:rPr lang="en-IN" dirty="0"/>
              <a:t>and business expenses. And they look out for credit cards that can be used solely for their business purposes</a:t>
            </a:r>
            <a:endParaRPr lang="en-US" dirty="0"/>
          </a:p>
        </p:txBody>
      </p:sp>
      <p:pic>
        <p:nvPicPr>
          <p:cNvPr id="3" name="Picture 2">
            <a:extLst>
              <a:ext uri="{FF2B5EF4-FFF2-40B4-BE49-F238E27FC236}">
                <a16:creationId xmlns:a16="http://schemas.microsoft.com/office/drawing/2014/main" xmlns="" id="{B1CD97A4-688B-4300-8400-CA6C5DBE76DE}"/>
              </a:ext>
            </a:extLst>
          </p:cNvPr>
          <p:cNvPicPr>
            <a:picLocks noChangeAspect="1"/>
          </p:cNvPicPr>
          <p:nvPr/>
        </p:nvPicPr>
        <p:blipFill>
          <a:blip r:embed="rId2"/>
          <a:stretch>
            <a:fillRect/>
          </a:stretch>
        </p:blipFill>
        <p:spPr>
          <a:xfrm>
            <a:off x="3184089" y="2666272"/>
            <a:ext cx="4717119" cy="2871367"/>
          </a:xfrm>
          <a:prstGeom prst="rect">
            <a:avLst/>
          </a:prstGeom>
        </p:spPr>
      </p:pic>
    </p:spTree>
    <p:extLst>
      <p:ext uri="{BB962C8B-B14F-4D97-AF65-F5344CB8AC3E}">
        <p14:creationId xmlns:p14="http://schemas.microsoft.com/office/powerpoint/2010/main" val="4272964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164" y="762000"/>
            <a:ext cx="11310276" cy="1477328"/>
          </a:xfrm>
          <a:prstGeom prst="rect">
            <a:avLst/>
          </a:prstGeom>
          <a:noFill/>
        </p:spPr>
        <p:txBody>
          <a:bodyPr wrap="none" rtlCol="0">
            <a:spAutoFit/>
          </a:bodyPr>
          <a:lstStyle/>
          <a:p>
            <a:pPr marL="285750" indent="-285750">
              <a:buFont typeface="Arial" panose="020B0604020202020204" pitchFamily="34" charset="0"/>
              <a:buChar char="•"/>
            </a:pPr>
            <a:r>
              <a:rPr lang="en-IN" dirty="0"/>
              <a:t>Which category attracts the highest income utilization? </a:t>
            </a:r>
            <a:endParaRPr lang="en-IN" dirty="0" smtClean="0"/>
          </a:p>
          <a:p>
            <a:endParaRPr lang="en-IN" b="1" dirty="0"/>
          </a:p>
          <a:p>
            <a:r>
              <a:rPr lang="en-US" dirty="0"/>
              <a:t>Bills, Groceries, Electronics, health and wellness are the categories that enjoy the highest income utilization above 30.  </a:t>
            </a:r>
          </a:p>
          <a:p>
            <a:endParaRPr lang="en-IN" dirty="0"/>
          </a:p>
          <a:p>
            <a:endParaRPr lang="en-US" b="1" dirty="0"/>
          </a:p>
        </p:txBody>
      </p:sp>
      <p:pic>
        <p:nvPicPr>
          <p:cNvPr id="3" name="Picture 2">
            <a:extLst>
              <a:ext uri="{FF2B5EF4-FFF2-40B4-BE49-F238E27FC236}">
                <a16:creationId xmlns:a16="http://schemas.microsoft.com/office/drawing/2014/main" xmlns="" id="{201CCF20-DC5D-473A-856D-0E32548F37D0}"/>
              </a:ext>
            </a:extLst>
          </p:cNvPr>
          <p:cNvPicPr>
            <a:picLocks noChangeAspect="1"/>
          </p:cNvPicPr>
          <p:nvPr/>
        </p:nvPicPr>
        <p:blipFill>
          <a:blip r:embed="rId2"/>
          <a:stretch>
            <a:fillRect/>
          </a:stretch>
        </p:blipFill>
        <p:spPr>
          <a:xfrm>
            <a:off x="4087037" y="1892965"/>
            <a:ext cx="3662676" cy="3488535"/>
          </a:xfrm>
          <a:prstGeom prst="rect">
            <a:avLst/>
          </a:prstGeom>
        </p:spPr>
      </p:pic>
    </p:spTree>
    <p:extLst>
      <p:ext uri="{BB962C8B-B14F-4D97-AF65-F5344CB8AC3E}">
        <p14:creationId xmlns:p14="http://schemas.microsoft.com/office/powerpoint/2010/main" val="1441014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4719" y="966353"/>
            <a:ext cx="1114728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Which month enjoyed a higher income utilization percentage</a:t>
            </a:r>
            <a:r>
              <a:rPr lang="en-IN" dirty="0" smtClean="0"/>
              <a:t>?</a:t>
            </a:r>
          </a:p>
          <a:p>
            <a:endParaRPr lang="en-IN" dirty="0"/>
          </a:p>
          <a:p>
            <a:r>
              <a:rPr lang="en-IN" dirty="0"/>
              <a:t>The months August, September and October attracted the highest income utilization percentage as the festival seasons and pre-festival shopping occurs during this time, where customers do their bulk purchases. </a:t>
            </a:r>
          </a:p>
          <a:p>
            <a:endParaRPr lang="en-IN" dirty="0"/>
          </a:p>
          <a:p>
            <a:endParaRPr lang="en-US" dirty="0"/>
          </a:p>
        </p:txBody>
      </p:sp>
      <p:pic>
        <p:nvPicPr>
          <p:cNvPr id="3" name="Picture 2">
            <a:extLst>
              <a:ext uri="{FF2B5EF4-FFF2-40B4-BE49-F238E27FC236}">
                <a16:creationId xmlns:a16="http://schemas.microsoft.com/office/drawing/2014/main" xmlns="" id="{FFCA9B7D-8C83-4067-BCC7-A11FC0285FA2}"/>
              </a:ext>
            </a:extLst>
          </p:cNvPr>
          <p:cNvPicPr>
            <a:picLocks noChangeAspect="1"/>
          </p:cNvPicPr>
          <p:nvPr/>
        </p:nvPicPr>
        <p:blipFill>
          <a:blip r:embed="rId2"/>
          <a:stretch>
            <a:fillRect/>
          </a:stretch>
        </p:blipFill>
        <p:spPr>
          <a:xfrm>
            <a:off x="4463576" y="2720679"/>
            <a:ext cx="3160168" cy="2195204"/>
          </a:xfrm>
          <a:prstGeom prst="rect">
            <a:avLst/>
          </a:prstGeom>
        </p:spPr>
      </p:pic>
    </p:spTree>
    <p:extLst>
      <p:ext uri="{BB962C8B-B14F-4D97-AF65-F5344CB8AC3E}">
        <p14:creationId xmlns:p14="http://schemas.microsoft.com/office/powerpoint/2010/main" val="4191312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316" y="640340"/>
            <a:ext cx="10345447" cy="2585323"/>
          </a:xfrm>
          <a:prstGeom prst="rect">
            <a:avLst/>
          </a:prstGeom>
          <a:noFill/>
        </p:spPr>
        <p:txBody>
          <a:bodyPr wrap="square" rtlCol="0">
            <a:spAutoFit/>
          </a:bodyPr>
          <a:lstStyle/>
          <a:p>
            <a:pPr marL="285750" indent="-285750">
              <a:buFont typeface="Arial" panose="020B0604020202020204" pitchFamily="34" charset="0"/>
              <a:buChar char="•"/>
            </a:pPr>
            <a:r>
              <a:rPr lang="en-IN" dirty="0"/>
              <a:t>Which payment type had the highest income utilization percentage? </a:t>
            </a:r>
            <a:endParaRPr lang="en-IN" dirty="0" smtClean="0"/>
          </a:p>
          <a:p>
            <a:endParaRPr lang="en-IN" dirty="0"/>
          </a:p>
          <a:p>
            <a:r>
              <a:rPr lang="en-US" dirty="0"/>
              <a:t>Credit card and UPI have the highest income utilization followed by Debit card for these customers. This is because of the increased penetration of UPI apps and credit cards by customers for multiple options like EMI. The usage of debit card is a bit lower as customers in India use debit card when their UPIs don't work. Net banking has the least income utilization percentage as the increased usage of UPI has minimized the usage of internet banking by customers often for the convenience. </a:t>
            </a:r>
          </a:p>
          <a:p>
            <a:endParaRPr lang="en-IN" dirty="0"/>
          </a:p>
          <a:p>
            <a:endParaRPr lang="en-US" dirty="0"/>
          </a:p>
        </p:txBody>
      </p:sp>
      <p:pic>
        <p:nvPicPr>
          <p:cNvPr id="3" name="Picture 2">
            <a:extLst>
              <a:ext uri="{FF2B5EF4-FFF2-40B4-BE49-F238E27FC236}">
                <a16:creationId xmlns:a16="http://schemas.microsoft.com/office/drawing/2014/main" xmlns="" id="{1C163143-B2EB-4FF5-8C26-ED7A79CA04D3}"/>
              </a:ext>
            </a:extLst>
          </p:cNvPr>
          <p:cNvPicPr>
            <a:picLocks noChangeAspect="1"/>
          </p:cNvPicPr>
          <p:nvPr/>
        </p:nvPicPr>
        <p:blipFill>
          <a:blip r:embed="rId2"/>
          <a:stretch>
            <a:fillRect/>
          </a:stretch>
        </p:blipFill>
        <p:spPr>
          <a:xfrm>
            <a:off x="4170218" y="2944085"/>
            <a:ext cx="4253564" cy="2223660"/>
          </a:xfrm>
          <a:prstGeom prst="rect">
            <a:avLst/>
          </a:prstGeom>
        </p:spPr>
      </p:pic>
    </p:spTree>
    <p:extLst>
      <p:ext uri="{BB962C8B-B14F-4D97-AF65-F5344CB8AC3E}">
        <p14:creationId xmlns:p14="http://schemas.microsoft.com/office/powerpoint/2010/main" val="558026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4873" y="1722474"/>
            <a:ext cx="606400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Average of spend is  591.51 then =6.15%</a:t>
            </a:r>
          </a:p>
          <a:p>
            <a:pPr marL="285750" indent="-285750">
              <a:buFont typeface="Arial" panose="020B0604020202020204" pitchFamily="34" charset="0"/>
              <a:buChar char="•"/>
            </a:pPr>
            <a:r>
              <a:rPr lang="en-US" dirty="0" smtClean="0"/>
              <a:t>Category is Bills=6.01%</a:t>
            </a:r>
          </a:p>
          <a:p>
            <a:pPr marL="285750" indent="-285750">
              <a:buFont typeface="Arial" panose="020B0604020202020204" pitchFamily="34" charset="0"/>
              <a:buChar char="•"/>
            </a:pPr>
            <a:r>
              <a:rPr lang="en-US" dirty="0" smtClean="0"/>
              <a:t>Payment type is credit card= 5.38%</a:t>
            </a:r>
          </a:p>
          <a:p>
            <a:pPr marL="285750" indent="-285750">
              <a:buFont typeface="Arial" panose="020B0604020202020204" pitchFamily="34" charset="0"/>
              <a:buChar char="•"/>
            </a:pPr>
            <a:r>
              <a:rPr lang="en-US" dirty="0" err="1" smtClean="0"/>
              <a:t>Catgory</a:t>
            </a:r>
            <a:r>
              <a:rPr lang="en-US" dirty="0" smtClean="0"/>
              <a:t> is Groceries= 3.81%</a:t>
            </a:r>
            <a:endParaRPr lang="en-US" dirty="0"/>
          </a:p>
        </p:txBody>
      </p:sp>
      <p:sp>
        <p:nvSpPr>
          <p:cNvPr id="4" name="TextBox 3"/>
          <p:cNvSpPr txBox="1"/>
          <p:nvPr/>
        </p:nvSpPr>
        <p:spPr>
          <a:xfrm>
            <a:off x="3855107" y="734289"/>
            <a:ext cx="4582537" cy="461665"/>
          </a:xfrm>
          <a:prstGeom prst="rect">
            <a:avLst/>
          </a:prstGeom>
          <a:noFill/>
        </p:spPr>
        <p:txBody>
          <a:bodyPr wrap="none" rtlCol="0">
            <a:spAutoFit/>
          </a:bodyPr>
          <a:lstStyle/>
          <a:p>
            <a:r>
              <a:rPr lang="en-US" sz="2400" b="1" u="sng" dirty="0" smtClean="0"/>
              <a:t>Key influence of income utilization</a:t>
            </a:r>
            <a:endParaRPr lang="en-US" sz="2400" b="1" u="sng" dirty="0"/>
          </a:p>
        </p:txBody>
      </p:sp>
      <p:sp>
        <p:nvSpPr>
          <p:cNvPr id="5" name="Rectangle 4"/>
          <p:cNvSpPr/>
          <p:nvPr/>
        </p:nvSpPr>
        <p:spPr>
          <a:xfrm>
            <a:off x="3855107" y="3449323"/>
            <a:ext cx="4459811" cy="461665"/>
          </a:xfrm>
          <a:prstGeom prst="rect">
            <a:avLst/>
          </a:prstGeom>
        </p:spPr>
        <p:txBody>
          <a:bodyPr wrap="none">
            <a:spAutoFit/>
          </a:bodyPr>
          <a:lstStyle/>
          <a:p>
            <a:r>
              <a:rPr lang="en-US" sz="2400" b="1" u="sng" dirty="0"/>
              <a:t>Key influence of </a:t>
            </a:r>
            <a:r>
              <a:rPr lang="en-US" sz="2400" b="1" u="sng" dirty="0" smtClean="0"/>
              <a:t>credit card usage</a:t>
            </a:r>
            <a:endParaRPr lang="en-US" sz="2400" b="1" u="sng" dirty="0"/>
          </a:p>
        </p:txBody>
      </p:sp>
      <p:sp>
        <p:nvSpPr>
          <p:cNvPr id="6" name="TextBox 5"/>
          <p:cNvSpPr txBox="1"/>
          <p:nvPr/>
        </p:nvSpPr>
        <p:spPr>
          <a:xfrm>
            <a:off x="1874873" y="4506688"/>
            <a:ext cx="438963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Category is other and food=1.08%</a:t>
            </a:r>
          </a:p>
          <a:p>
            <a:pPr marL="285750" indent="-285750">
              <a:buFont typeface="Arial" panose="020B0604020202020204" pitchFamily="34" charset="0"/>
              <a:buChar char="•"/>
            </a:pPr>
            <a:r>
              <a:rPr lang="en-US" dirty="0" smtClean="0"/>
              <a:t>Occupation is salaried </a:t>
            </a:r>
            <a:r>
              <a:rPr lang="en-US" dirty="0" err="1" smtClean="0"/>
              <a:t>emplyee</a:t>
            </a:r>
            <a:r>
              <a:rPr lang="en-US" dirty="0" smtClean="0"/>
              <a:t> = 1.05%</a:t>
            </a:r>
          </a:p>
          <a:p>
            <a:pPr marL="285750" indent="-285750">
              <a:buFont typeface="Arial" panose="020B0604020202020204" pitchFamily="34" charset="0"/>
              <a:buChar char="•"/>
            </a:pPr>
            <a:r>
              <a:rPr lang="en-US" dirty="0" smtClean="0"/>
              <a:t>Category is bill= 1.02%</a:t>
            </a:r>
            <a:endParaRPr lang="en-US" dirty="0"/>
          </a:p>
        </p:txBody>
      </p:sp>
    </p:spTree>
    <p:extLst>
      <p:ext uri="{BB962C8B-B14F-4D97-AF65-F5344CB8AC3E}">
        <p14:creationId xmlns:p14="http://schemas.microsoft.com/office/powerpoint/2010/main" val="2658522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48" y="1105766"/>
            <a:ext cx="11796306" cy="5078313"/>
          </a:xfrm>
          <a:prstGeom prst="rect">
            <a:avLst/>
          </a:prstGeom>
          <a:noFill/>
        </p:spPr>
        <p:txBody>
          <a:bodyPr wrap="none" rtlCol="0">
            <a:spAutoFit/>
          </a:bodyPr>
          <a:lstStyle/>
          <a:p>
            <a:pPr marL="285750" indent="-285750">
              <a:buFont typeface="Arial" panose="020B0604020202020204" pitchFamily="34" charset="0"/>
              <a:buChar char="•"/>
            </a:pPr>
            <a:r>
              <a:rPr lang="en-US" dirty="0"/>
              <a:t>Credit cards in force as of March 2023 were at 8.5 crore, up 15.9 per cent for the year. Total credit card spending in </a:t>
            </a:r>
            <a:endParaRPr lang="en-US" dirty="0" smtClean="0"/>
          </a:p>
          <a:p>
            <a:r>
              <a:rPr lang="en-US" dirty="0" smtClean="0"/>
              <a:t>FY23 </a:t>
            </a:r>
            <a:r>
              <a:rPr lang="en-US" dirty="0"/>
              <a:t>was ₹14.3 lakh crore, 47 per cent higher on year, as per the latest RBI data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Indians tend to be attracted to credit cards that offer lucrative rewards, such as cashback, discounts on dining, </a:t>
            </a:r>
            <a:r>
              <a:rPr lang="en-US" dirty="0" smtClean="0"/>
              <a:t>travel</a:t>
            </a:r>
          </a:p>
          <a:p>
            <a:r>
              <a:rPr lang="en-US" dirty="0" smtClean="0"/>
              <a:t> </a:t>
            </a:r>
            <a:r>
              <a:rPr lang="en-US" dirty="0"/>
              <a:t>perks, and fuel rewards. According to RBI data, reward points played a significant role in increasing credit card usage in </a:t>
            </a:r>
            <a:endParaRPr lang="en-US" dirty="0" smtClean="0"/>
          </a:p>
          <a:p>
            <a:r>
              <a:rPr lang="en-US" dirty="0"/>
              <a:t> </a:t>
            </a:r>
            <a:r>
              <a:rPr lang="en-US" dirty="0" smtClean="0"/>
              <a:t>recent </a:t>
            </a:r>
            <a:r>
              <a:rPr lang="en-US" dirty="0"/>
              <a:t>years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Can have special no interest for 30 days on bills payment through credit card during festival season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Provide special premium cards to salaried IT employee and salaried employee with greater sending powers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Freelencers</a:t>
            </a:r>
            <a:r>
              <a:rPr lang="en-US" dirty="0" smtClean="0"/>
              <a:t> have high income utilization so we can give them special discounts on software they use.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Age group of 24-34 and 35-45 we can give credit rewards as vouchers for </a:t>
            </a:r>
            <a:r>
              <a:rPr lang="en-US" dirty="0" err="1" smtClean="0"/>
              <a:t>groceries,travel</a:t>
            </a:r>
            <a:r>
              <a:rPr lang="en-US" dirty="0" smtClean="0"/>
              <a:t> and heath and wellness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Heightened security measures like two-factor authentication, fraud alerts, and enhanced encryption are critical. A study </a:t>
            </a:r>
            <a:endParaRPr lang="en-US" dirty="0" smtClean="0"/>
          </a:p>
          <a:p>
            <a:r>
              <a:rPr lang="en-US" dirty="0" smtClean="0"/>
              <a:t>by </a:t>
            </a:r>
            <a:r>
              <a:rPr lang="en-US" dirty="0"/>
              <a:t>PwC India highlights that security concerns often deter credit card usage</a:t>
            </a:r>
          </a:p>
          <a:p>
            <a:pPr marL="285750" indent="-285750">
              <a:buFont typeface="Arial" panose="020B0604020202020204" pitchFamily="34" charset="0"/>
              <a:buChar char="•"/>
            </a:pPr>
            <a:endParaRPr lang="en-US" dirty="0"/>
          </a:p>
        </p:txBody>
      </p:sp>
      <p:sp>
        <p:nvSpPr>
          <p:cNvPr id="5" name="Rectangle 4"/>
          <p:cNvSpPr/>
          <p:nvPr/>
        </p:nvSpPr>
        <p:spPr>
          <a:xfrm>
            <a:off x="3626528" y="570406"/>
            <a:ext cx="4467890" cy="369332"/>
          </a:xfrm>
          <a:prstGeom prst="rect">
            <a:avLst/>
          </a:prstGeom>
        </p:spPr>
        <p:txBody>
          <a:bodyPr wrap="none">
            <a:spAutoFit/>
          </a:bodyPr>
          <a:lstStyle/>
          <a:p>
            <a:r>
              <a:rPr lang="en-US" b="1" dirty="0">
                <a:latin typeface="Calibri-Bold"/>
              </a:rPr>
              <a:t>Credit Card Feature Recommendations</a:t>
            </a:r>
            <a:endParaRPr lang="en-US" dirty="0"/>
          </a:p>
        </p:txBody>
      </p:sp>
    </p:spTree>
    <p:extLst>
      <p:ext uri="{BB962C8B-B14F-4D97-AF65-F5344CB8AC3E}">
        <p14:creationId xmlns:p14="http://schemas.microsoft.com/office/powerpoint/2010/main" val="3448726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297" y="1538721"/>
            <a:ext cx="119227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Indians are often sensitive to fees. Credit cards with minimal or waived annual fees tend to attract more users, as </a:t>
            </a:r>
            <a:r>
              <a:rPr lang="en-US" dirty="0" smtClean="0"/>
              <a:t>report </a:t>
            </a:r>
            <a:r>
              <a:rPr lang="en-US" dirty="0"/>
              <a:t>by CRISIL Research.</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Educating </a:t>
            </a:r>
            <a:r>
              <a:rPr lang="en-US" dirty="0"/>
              <a:t>consumers about the responsible use of credit cards and their benefits can also positively impact usage. </a:t>
            </a:r>
            <a:r>
              <a:rPr lang="en-US" dirty="0" smtClean="0"/>
              <a:t>Programs </a:t>
            </a:r>
            <a:r>
              <a:rPr lang="en-US" dirty="0"/>
              <a:t>and resources that promote financial literacy can encourage more individuals to use credit cards. </a:t>
            </a:r>
            <a:endParaRPr lang="en-IN" dirty="0"/>
          </a:p>
          <a:p>
            <a:pPr marL="285750" indent="-285750">
              <a:buFont typeface="Arial" panose="020B0604020202020204" pitchFamily="34" charset="0"/>
              <a:buChar char="•"/>
            </a:pPr>
            <a:endParaRPr lang="en-US" dirty="0"/>
          </a:p>
        </p:txBody>
      </p:sp>
      <p:sp>
        <p:nvSpPr>
          <p:cNvPr id="3" name="Rectangle 2"/>
          <p:cNvSpPr/>
          <p:nvPr/>
        </p:nvSpPr>
        <p:spPr>
          <a:xfrm>
            <a:off x="3557255" y="708952"/>
            <a:ext cx="4467890" cy="369332"/>
          </a:xfrm>
          <a:prstGeom prst="rect">
            <a:avLst/>
          </a:prstGeom>
        </p:spPr>
        <p:txBody>
          <a:bodyPr wrap="none">
            <a:spAutoFit/>
          </a:bodyPr>
          <a:lstStyle/>
          <a:p>
            <a:r>
              <a:rPr lang="en-US" b="1" dirty="0">
                <a:latin typeface="Calibri-Bold"/>
              </a:rPr>
              <a:t>Credit Card Feature Recommendations</a:t>
            </a:r>
            <a:endParaRPr lang="en-US" dirty="0"/>
          </a:p>
        </p:txBody>
      </p:sp>
    </p:spTree>
    <p:extLst>
      <p:ext uri="{BB962C8B-B14F-4D97-AF65-F5344CB8AC3E}">
        <p14:creationId xmlns:p14="http://schemas.microsoft.com/office/powerpoint/2010/main" val="3730820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781" y="1027401"/>
            <a:ext cx="2143125" cy="2143125"/>
          </a:xfrm>
          <a:prstGeom prst="rect">
            <a:avLst/>
          </a:prstGeom>
        </p:spPr>
      </p:pic>
      <p:sp>
        <p:nvSpPr>
          <p:cNvPr id="3" name="TextBox 2"/>
          <p:cNvSpPr txBox="1"/>
          <p:nvPr/>
        </p:nvSpPr>
        <p:spPr>
          <a:xfrm>
            <a:off x="3643743" y="3823854"/>
            <a:ext cx="4486293" cy="1323439"/>
          </a:xfrm>
          <a:prstGeom prst="rect">
            <a:avLst/>
          </a:prstGeom>
          <a:noFill/>
        </p:spPr>
        <p:txBody>
          <a:bodyPr wrap="none" rtlCol="0">
            <a:spAutoFit/>
          </a:bodyPr>
          <a:lstStyle/>
          <a:p>
            <a:r>
              <a:rPr lang="en-US" sz="8000" dirty="0" smtClean="0">
                <a:latin typeface="+mj-lt"/>
              </a:rPr>
              <a:t>Thank you</a:t>
            </a:r>
            <a:endParaRPr lang="en-US" sz="8000" dirty="0">
              <a:latin typeface="+mj-lt"/>
            </a:endParaRPr>
          </a:p>
        </p:txBody>
      </p:sp>
    </p:spTree>
    <p:extLst>
      <p:ext uri="{BB962C8B-B14F-4D97-AF65-F5344CB8AC3E}">
        <p14:creationId xmlns:p14="http://schemas.microsoft.com/office/powerpoint/2010/main" val="373832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7651" y="3458094"/>
            <a:ext cx="10058400" cy="1143000"/>
          </a:xfrm>
        </p:spPr>
        <p:txBody>
          <a:bodyPr/>
          <a:lstStyle/>
          <a:p>
            <a:pPr algn="ctr"/>
            <a:r>
              <a:rPr lang="en-US" dirty="0" err="1"/>
              <a:t>Mitron</a:t>
            </a:r>
            <a:r>
              <a:rPr lang="en-US" dirty="0"/>
              <a:t> Bank Product Strategy – </a:t>
            </a:r>
            <a:r>
              <a:rPr lang="en-US" dirty="0" err="1"/>
              <a:t>Codebasics</a:t>
            </a:r>
            <a:r>
              <a:rPr lang="en-US" dirty="0"/>
              <a:t> Project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6256" y="540328"/>
            <a:ext cx="3269671" cy="2452254"/>
          </a:xfrm>
          <a:prstGeom prst="rect">
            <a:avLst/>
          </a:prstGeom>
          <a:ln>
            <a:noFill/>
          </a:ln>
          <a:effectLst>
            <a:softEdge rad="112500"/>
          </a:effectLst>
        </p:spPr>
      </p:pic>
      <p:sp>
        <p:nvSpPr>
          <p:cNvPr id="5" name="TextBox 4"/>
          <p:cNvSpPr txBox="1"/>
          <p:nvPr/>
        </p:nvSpPr>
        <p:spPr>
          <a:xfrm>
            <a:off x="8880764" y="4359783"/>
            <a:ext cx="2464270" cy="461665"/>
          </a:xfrm>
          <a:prstGeom prst="rect">
            <a:avLst/>
          </a:prstGeom>
          <a:noFill/>
        </p:spPr>
        <p:txBody>
          <a:bodyPr wrap="square" rtlCol="0">
            <a:spAutoFit/>
          </a:bodyPr>
          <a:lstStyle/>
          <a:p>
            <a:r>
              <a:rPr lang="en-US" sz="2400" dirty="0" smtClean="0"/>
              <a:t>By </a:t>
            </a:r>
            <a:r>
              <a:rPr lang="en-US" sz="2400" dirty="0" err="1" smtClean="0"/>
              <a:t>Suvigya</a:t>
            </a:r>
            <a:r>
              <a:rPr lang="en-US" sz="2400" dirty="0" smtClean="0"/>
              <a:t> </a:t>
            </a:r>
            <a:r>
              <a:rPr lang="en-US" sz="2400" dirty="0" err="1" smtClean="0"/>
              <a:t>Pandey</a:t>
            </a:r>
            <a:endParaRPr lang="en-US" sz="2400" dirty="0"/>
          </a:p>
        </p:txBody>
      </p:sp>
    </p:spTree>
    <p:extLst>
      <p:ext uri="{BB962C8B-B14F-4D97-AF65-F5344CB8AC3E}">
        <p14:creationId xmlns:p14="http://schemas.microsoft.com/office/powerpoint/2010/main" val="534781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5308" y="581891"/>
            <a:ext cx="4221925" cy="707886"/>
          </a:xfrm>
          <a:prstGeom prst="rect">
            <a:avLst/>
          </a:prstGeom>
          <a:noFill/>
        </p:spPr>
        <p:txBody>
          <a:bodyPr wrap="none" rtlCol="0">
            <a:spAutoFit/>
          </a:bodyPr>
          <a:lstStyle/>
          <a:p>
            <a:r>
              <a:rPr lang="en-US" sz="4000" dirty="0"/>
              <a:t>Problem Statement</a:t>
            </a:r>
          </a:p>
        </p:txBody>
      </p:sp>
      <p:sp>
        <p:nvSpPr>
          <p:cNvPr id="3" name="Subtitle 2"/>
          <p:cNvSpPr txBox="1">
            <a:spLocks/>
          </p:cNvSpPr>
          <p:nvPr/>
        </p:nvSpPr>
        <p:spPr>
          <a:xfrm>
            <a:off x="1016924" y="1579418"/>
            <a:ext cx="9983586" cy="114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t>Mitron</a:t>
            </a:r>
            <a:r>
              <a:rPr lang="en-US" dirty="0" smtClean="0"/>
              <a:t> Bank is a legacy financial institution headquartered in Hyderabad. They want to introduce a new line of credit cards, aiming to broaden its product offerings and reach in the financial market.</a:t>
            </a:r>
          </a:p>
          <a:p>
            <a:endParaRPr lang="en-US" dirty="0" smtClean="0"/>
          </a:p>
          <a:p>
            <a:endParaRPr lang="en-US" dirty="0"/>
          </a:p>
        </p:txBody>
      </p:sp>
      <p:sp>
        <p:nvSpPr>
          <p:cNvPr id="4" name="TextBox 3"/>
          <p:cNvSpPr txBox="1"/>
          <p:nvPr/>
        </p:nvSpPr>
        <p:spPr>
          <a:xfrm>
            <a:off x="1067714" y="2757054"/>
            <a:ext cx="9457112" cy="954107"/>
          </a:xfrm>
          <a:prstGeom prst="rect">
            <a:avLst/>
          </a:prstGeom>
          <a:noFill/>
        </p:spPr>
        <p:txBody>
          <a:bodyPr wrap="square" rtlCol="0">
            <a:spAutoFit/>
          </a:bodyPr>
          <a:lstStyle/>
          <a:p>
            <a:r>
              <a:rPr lang="en-US" dirty="0">
                <a:latin typeface="+mj-lt"/>
              </a:rPr>
              <a:t>We  are acting as Peter Pandey  a data analyst at </a:t>
            </a:r>
            <a:r>
              <a:rPr lang="en-US" dirty="0" err="1">
                <a:latin typeface="+mj-lt"/>
              </a:rPr>
              <a:t>AtliQ</a:t>
            </a:r>
            <a:r>
              <a:rPr lang="en-US" dirty="0">
                <a:latin typeface="+mj-lt"/>
              </a:rPr>
              <a:t> Data Services. Our role is to </a:t>
            </a:r>
            <a:r>
              <a:rPr lang="en-US" dirty="0" err="1">
                <a:latin typeface="+mj-lt"/>
              </a:rPr>
              <a:t>analyse</a:t>
            </a:r>
            <a:r>
              <a:rPr lang="en-US" dirty="0">
                <a:latin typeface="+mj-lt"/>
              </a:rPr>
              <a:t> the provided sample data and report key findings to the strategy team of </a:t>
            </a:r>
            <a:r>
              <a:rPr lang="en-US" dirty="0" err="1">
                <a:latin typeface="+mj-lt"/>
              </a:rPr>
              <a:t>Mitron</a:t>
            </a:r>
            <a:r>
              <a:rPr lang="en-US" dirty="0">
                <a:latin typeface="+mj-lt"/>
              </a:rPr>
              <a:t> Bank. This analysis is expected to guide them in tailoring the credit cards to customer needs and market trends.</a:t>
            </a:r>
          </a:p>
        </p:txBody>
      </p:sp>
    </p:spTree>
    <p:extLst>
      <p:ext uri="{BB962C8B-B14F-4D97-AF65-F5344CB8AC3E}">
        <p14:creationId xmlns:p14="http://schemas.microsoft.com/office/powerpoint/2010/main" val="3448989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457200"/>
            <a:ext cx="4162806" cy="523220"/>
          </a:xfrm>
          <a:prstGeom prst="rect">
            <a:avLst/>
          </a:prstGeom>
          <a:noFill/>
        </p:spPr>
        <p:txBody>
          <a:bodyPr wrap="none" rtlCol="0">
            <a:spAutoFit/>
          </a:bodyPr>
          <a:lstStyle/>
          <a:p>
            <a:r>
              <a:rPr lang="en-US" sz="2800" b="1" dirty="0"/>
              <a:t>Demographic classification</a:t>
            </a:r>
            <a:endParaRPr lang="en-US" sz="2800" dirty="0"/>
          </a:p>
        </p:txBody>
      </p:sp>
      <p:sp>
        <p:nvSpPr>
          <p:cNvPr id="3" name="TextBox 2"/>
          <p:cNvSpPr txBox="1"/>
          <p:nvPr/>
        </p:nvSpPr>
        <p:spPr>
          <a:xfrm>
            <a:off x="1052946" y="1343891"/>
            <a:ext cx="7450566" cy="3970318"/>
          </a:xfrm>
          <a:prstGeom prst="rect">
            <a:avLst/>
          </a:prstGeom>
          <a:noFill/>
        </p:spPr>
        <p:txBody>
          <a:bodyPr wrap="none" rtlCol="0">
            <a:spAutoFit/>
          </a:bodyPr>
          <a:lstStyle/>
          <a:p>
            <a:r>
              <a:rPr lang="en-US" dirty="0" smtClean="0"/>
              <a:t>1.What most of our customers do?</a:t>
            </a:r>
          </a:p>
          <a:p>
            <a:r>
              <a:rPr lang="en-US" dirty="0" err="1" smtClean="0"/>
              <a:t>Salared</a:t>
            </a:r>
            <a:r>
              <a:rPr lang="en-US" dirty="0" smtClean="0"/>
              <a:t> IT </a:t>
            </a:r>
            <a:r>
              <a:rPr lang="en-US" dirty="0" err="1" smtClean="0"/>
              <a:t>Employee,Other</a:t>
            </a:r>
            <a:r>
              <a:rPr lang="en-US" dirty="0" smtClean="0"/>
              <a:t> employee and </a:t>
            </a:r>
            <a:r>
              <a:rPr lang="en-US" dirty="0" err="1" smtClean="0"/>
              <a:t>Freelanchers</a:t>
            </a:r>
            <a:r>
              <a:rPr lang="en-US" dirty="0" smtClean="0"/>
              <a:t> and business owners</a:t>
            </a:r>
          </a:p>
          <a:p>
            <a:endParaRPr lang="en-US" dirty="0"/>
          </a:p>
          <a:p>
            <a:r>
              <a:rPr lang="en-US" dirty="0" smtClean="0"/>
              <a:t>2.Age group of most of our customers?</a:t>
            </a:r>
          </a:p>
          <a:p>
            <a:r>
              <a:rPr lang="en-US" dirty="0" smtClean="0"/>
              <a:t>25-34 and 35-45</a:t>
            </a:r>
          </a:p>
          <a:p>
            <a:endParaRPr lang="en-US" dirty="0"/>
          </a:p>
          <a:p>
            <a:r>
              <a:rPr lang="en-US" dirty="0" smtClean="0"/>
              <a:t>3.income wise classification</a:t>
            </a:r>
          </a:p>
          <a:p>
            <a:r>
              <a:rPr lang="en-US" dirty="0" smtClean="0"/>
              <a:t>Low income &gt;500000 </a:t>
            </a:r>
          </a:p>
          <a:p>
            <a:r>
              <a:rPr lang="en-US" dirty="0" smtClean="0"/>
              <a:t>Middle income &lt;=500000</a:t>
            </a:r>
          </a:p>
          <a:p>
            <a:r>
              <a:rPr lang="en-US" dirty="0" smtClean="0"/>
              <a:t>High income </a:t>
            </a:r>
            <a:r>
              <a:rPr lang="en-US" dirty="0"/>
              <a:t>&lt;= 1000000</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557421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8654" y="512618"/>
            <a:ext cx="3386568" cy="461665"/>
          </a:xfrm>
          <a:prstGeom prst="rect">
            <a:avLst/>
          </a:prstGeom>
          <a:noFill/>
        </p:spPr>
        <p:txBody>
          <a:bodyPr wrap="none" rtlCol="0">
            <a:spAutoFit/>
          </a:bodyPr>
          <a:lstStyle/>
          <a:p>
            <a:r>
              <a:rPr lang="en-US" sz="2400" b="1" dirty="0" err="1"/>
              <a:t>Avg</a:t>
            </a:r>
            <a:r>
              <a:rPr lang="en-US" sz="2400" b="1" dirty="0"/>
              <a:t> income </a:t>
            </a:r>
            <a:r>
              <a:rPr lang="en-US" sz="2400" b="1" dirty="0" err="1"/>
              <a:t>utilisation</a:t>
            </a:r>
            <a:r>
              <a:rPr lang="en-US" sz="2400" b="1" dirty="0"/>
              <a:t> %</a:t>
            </a:r>
            <a:r>
              <a:rPr lang="en-US" sz="2400" dirty="0"/>
              <a:t>:</a:t>
            </a:r>
          </a:p>
        </p:txBody>
      </p:sp>
      <p:sp>
        <p:nvSpPr>
          <p:cNvPr id="3" name="TextBox 2"/>
          <p:cNvSpPr txBox="1"/>
          <p:nvPr/>
        </p:nvSpPr>
        <p:spPr>
          <a:xfrm>
            <a:off x="858982" y="1537855"/>
            <a:ext cx="10992368" cy="4247317"/>
          </a:xfrm>
          <a:prstGeom prst="rect">
            <a:avLst/>
          </a:prstGeom>
          <a:noFill/>
        </p:spPr>
        <p:txBody>
          <a:bodyPr wrap="none" rtlCol="0">
            <a:spAutoFit/>
          </a:bodyPr>
          <a:lstStyle/>
          <a:p>
            <a:r>
              <a:rPr lang="en-US" dirty="0" smtClean="0"/>
              <a:t>1.Cities with most income utilization%</a:t>
            </a:r>
          </a:p>
          <a:p>
            <a:r>
              <a:rPr lang="en-US" dirty="0" err="1" smtClean="0"/>
              <a:t>Mumbai,delhi,bengalurur</a:t>
            </a:r>
            <a:endParaRPr lang="en-US" dirty="0" smtClean="0"/>
          </a:p>
          <a:p>
            <a:endParaRPr lang="en-US" dirty="0"/>
          </a:p>
          <a:p>
            <a:r>
              <a:rPr lang="en-US" dirty="0" smtClean="0"/>
              <a:t>2.Income utilization by payment type</a:t>
            </a:r>
          </a:p>
          <a:p>
            <a:r>
              <a:rPr lang="en-US" dirty="0" err="1" smtClean="0"/>
              <a:t>Creadit</a:t>
            </a:r>
            <a:r>
              <a:rPr lang="en-US" dirty="0" smtClean="0"/>
              <a:t> card and UPI</a:t>
            </a:r>
          </a:p>
          <a:p>
            <a:endParaRPr lang="en-US" dirty="0"/>
          </a:p>
          <a:p>
            <a:r>
              <a:rPr lang="en-US" dirty="0" smtClean="0"/>
              <a:t>3.Income utilization by occupation</a:t>
            </a:r>
          </a:p>
          <a:p>
            <a:r>
              <a:rPr lang="en-US" dirty="0" smtClean="0"/>
              <a:t>Salaried IT employee and Freelancers may be because the buy business </a:t>
            </a:r>
            <a:r>
              <a:rPr lang="en-US" dirty="0" err="1" smtClean="0"/>
              <a:t>purches</a:t>
            </a:r>
            <a:r>
              <a:rPr lang="en-US" dirty="0" smtClean="0"/>
              <a:t> like </a:t>
            </a:r>
            <a:r>
              <a:rPr lang="en-US" dirty="0" err="1" smtClean="0"/>
              <a:t>softeware</a:t>
            </a:r>
            <a:r>
              <a:rPr lang="en-US" dirty="0" smtClean="0"/>
              <a:t> </a:t>
            </a:r>
            <a:r>
              <a:rPr lang="en-US" dirty="0" err="1" smtClean="0"/>
              <a:t>etc</a:t>
            </a:r>
            <a:r>
              <a:rPr lang="en-US" dirty="0" smtClean="0"/>
              <a:t> with </a:t>
            </a:r>
            <a:r>
              <a:rPr lang="en-US" dirty="0" err="1" smtClean="0"/>
              <a:t>creadit</a:t>
            </a:r>
            <a:r>
              <a:rPr lang="en-US" dirty="0" smtClean="0"/>
              <a:t> card</a:t>
            </a:r>
          </a:p>
          <a:p>
            <a:endParaRPr lang="en-US" dirty="0"/>
          </a:p>
          <a:p>
            <a:r>
              <a:rPr lang="en-US" dirty="0" smtClean="0"/>
              <a:t>4.Age group</a:t>
            </a:r>
          </a:p>
          <a:p>
            <a:r>
              <a:rPr lang="en-US" dirty="0" smtClean="0"/>
              <a:t>35-45 and 25-34</a:t>
            </a:r>
          </a:p>
          <a:p>
            <a:endParaRPr lang="en-US" dirty="0"/>
          </a:p>
          <a:p>
            <a:r>
              <a:rPr lang="en-US" dirty="0" smtClean="0"/>
              <a:t>5.Credit card is used for paying for what the most</a:t>
            </a:r>
          </a:p>
          <a:p>
            <a:r>
              <a:rPr lang="en-US" dirty="0" err="1" smtClean="0"/>
              <a:t>Bills,groceries</a:t>
            </a:r>
            <a:r>
              <a:rPr lang="en-US" dirty="0" smtClean="0"/>
              <a:t> and electronics </a:t>
            </a:r>
          </a:p>
          <a:p>
            <a:endParaRPr lang="en-US" dirty="0"/>
          </a:p>
        </p:txBody>
      </p:sp>
    </p:spTree>
    <p:extLst>
      <p:ext uri="{BB962C8B-B14F-4D97-AF65-F5344CB8AC3E}">
        <p14:creationId xmlns:p14="http://schemas.microsoft.com/office/powerpoint/2010/main" val="1858911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9712" y="117187"/>
            <a:ext cx="2421176" cy="738664"/>
          </a:xfrm>
          <a:prstGeom prst="rect">
            <a:avLst/>
          </a:prstGeom>
          <a:noFill/>
        </p:spPr>
        <p:txBody>
          <a:bodyPr wrap="none" rtlCol="0">
            <a:spAutoFit/>
          </a:bodyPr>
          <a:lstStyle/>
          <a:p>
            <a:r>
              <a:rPr lang="en-US" sz="2400" b="1" dirty="0"/>
              <a:t>Spending </a:t>
            </a:r>
            <a:r>
              <a:rPr lang="en-US" sz="2400" b="1" dirty="0" smtClean="0"/>
              <a:t>Insights</a:t>
            </a:r>
          </a:p>
          <a:p>
            <a:endParaRPr lang="en-US" dirty="0"/>
          </a:p>
        </p:txBody>
      </p:sp>
      <p:sp>
        <p:nvSpPr>
          <p:cNvPr id="3" name="TextBox 2"/>
          <p:cNvSpPr txBox="1"/>
          <p:nvPr/>
        </p:nvSpPr>
        <p:spPr>
          <a:xfrm>
            <a:off x="1142840" y="486519"/>
            <a:ext cx="7453745" cy="5632311"/>
          </a:xfrm>
          <a:prstGeom prst="rect">
            <a:avLst/>
          </a:prstGeom>
          <a:noFill/>
        </p:spPr>
        <p:txBody>
          <a:bodyPr wrap="square" rtlCol="0">
            <a:spAutoFit/>
          </a:bodyPr>
          <a:lstStyle/>
          <a:p>
            <a:r>
              <a:rPr lang="en-US" dirty="0" smtClean="0"/>
              <a:t>1.Month people spend the most?</a:t>
            </a:r>
          </a:p>
          <a:p>
            <a:r>
              <a:rPr lang="en-US" dirty="0" err="1" smtClean="0"/>
              <a:t>September,august</a:t>
            </a:r>
            <a:r>
              <a:rPr lang="en-US" dirty="0" smtClean="0"/>
              <a:t> and October</a:t>
            </a:r>
          </a:p>
          <a:p>
            <a:endParaRPr lang="en-US" dirty="0"/>
          </a:p>
          <a:p>
            <a:r>
              <a:rPr lang="en-US" dirty="0" smtClean="0"/>
              <a:t>2.What people prefer  to make payment?</a:t>
            </a:r>
          </a:p>
          <a:p>
            <a:r>
              <a:rPr lang="en-US" dirty="0" smtClean="0"/>
              <a:t>Credit card and UPI</a:t>
            </a:r>
          </a:p>
          <a:p>
            <a:endParaRPr lang="en-US" dirty="0"/>
          </a:p>
          <a:p>
            <a:r>
              <a:rPr lang="en-US" dirty="0" smtClean="0"/>
              <a:t>3.average spend by customers?</a:t>
            </a:r>
          </a:p>
          <a:p>
            <a:r>
              <a:rPr lang="en-US" dirty="0" smtClean="0"/>
              <a:t>614.46</a:t>
            </a:r>
          </a:p>
          <a:p>
            <a:endParaRPr lang="en-US" dirty="0"/>
          </a:p>
          <a:p>
            <a:r>
              <a:rPr lang="en-US" dirty="0" smtClean="0"/>
              <a:t>4.Which gender spends the most?</a:t>
            </a:r>
          </a:p>
          <a:p>
            <a:r>
              <a:rPr lang="en-US" dirty="0" smtClean="0"/>
              <a:t>Male</a:t>
            </a:r>
          </a:p>
          <a:p>
            <a:endParaRPr lang="en-US" dirty="0"/>
          </a:p>
          <a:p>
            <a:r>
              <a:rPr lang="en-US" dirty="0" smtClean="0"/>
              <a:t>5.Where people spend most of there money?</a:t>
            </a:r>
          </a:p>
          <a:p>
            <a:r>
              <a:rPr lang="en-US" dirty="0" err="1" smtClean="0"/>
              <a:t>Bills,groceries</a:t>
            </a:r>
            <a:r>
              <a:rPr lang="en-US" dirty="0" smtClean="0"/>
              <a:t> and Electronics</a:t>
            </a:r>
          </a:p>
          <a:p>
            <a:endParaRPr lang="en-US" dirty="0"/>
          </a:p>
          <a:p>
            <a:r>
              <a:rPr lang="en-US" dirty="0" smtClean="0"/>
              <a:t>6.Spend by city?</a:t>
            </a:r>
          </a:p>
          <a:p>
            <a:r>
              <a:rPr lang="en-US" dirty="0" err="1" smtClean="0"/>
              <a:t>Mumbai,delhi</a:t>
            </a:r>
            <a:r>
              <a:rPr lang="en-US" dirty="0" smtClean="0"/>
              <a:t> and Bengaluru</a:t>
            </a:r>
          </a:p>
          <a:p>
            <a:endParaRPr lang="en-US" dirty="0"/>
          </a:p>
          <a:p>
            <a:r>
              <a:rPr lang="en-US" dirty="0" smtClean="0"/>
              <a:t>7.Spend by occupation?</a:t>
            </a:r>
          </a:p>
          <a:p>
            <a:r>
              <a:rPr lang="en-US" dirty="0" smtClean="0"/>
              <a:t>Salaried IT employee 244M</a:t>
            </a:r>
            <a:endParaRPr lang="en-US" dirty="0"/>
          </a:p>
        </p:txBody>
      </p:sp>
    </p:spTree>
    <p:extLst>
      <p:ext uri="{BB962C8B-B14F-4D97-AF65-F5344CB8AC3E}">
        <p14:creationId xmlns:p14="http://schemas.microsoft.com/office/powerpoint/2010/main" val="33280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1383" y="418054"/>
            <a:ext cx="9933708" cy="1200329"/>
          </a:xfrm>
          <a:prstGeom prst="rect">
            <a:avLst/>
          </a:prstGeom>
        </p:spPr>
        <p:txBody>
          <a:bodyPr wrap="square">
            <a:spAutoFit/>
          </a:bodyPr>
          <a:lstStyle/>
          <a:p>
            <a:pPr marL="285750" indent="-285750">
              <a:buFont typeface="Arial" panose="020B0604020202020204" pitchFamily="34" charset="0"/>
              <a:buChar char="•"/>
            </a:pPr>
            <a:r>
              <a:rPr lang="en-IN" dirty="0"/>
              <a:t>Where do people spend their money the most</a:t>
            </a:r>
            <a:r>
              <a:rPr lang="en-IN" dirty="0" smtClean="0"/>
              <a:t>?</a:t>
            </a:r>
          </a:p>
          <a:p>
            <a:endParaRPr lang="en-IN" dirty="0"/>
          </a:p>
          <a:p>
            <a:r>
              <a:rPr lang="en-US" dirty="0"/>
              <a:t>More than 72% of total spending goes to bills, electronics, groceries, health and wellness and travel. It is in these segments people spend more money into</a:t>
            </a:r>
          </a:p>
        </p:txBody>
      </p:sp>
      <p:pic>
        <p:nvPicPr>
          <p:cNvPr id="3" name="Picture 2">
            <a:extLst>
              <a:ext uri="{FF2B5EF4-FFF2-40B4-BE49-F238E27FC236}">
                <a16:creationId xmlns:a16="http://schemas.microsoft.com/office/drawing/2014/main" xmlns="" id="{32B18511-4E43-4186-9316-770E090A84AE}"/>
              </a:ext>
            </a:extLst>
          </p:cNvPr>
          <p:cNvPicPr>
            <a:picLocks noChangeAspect="1"/>
          </p:cNvPicPr>
          <p:nvPr/>
        </p:nvPicPr>
        <p:blipFill rotWithShape="1">
          <a:blip r:embed="rId2"/>
          <a:srcRect l="20240" t="29019" r="38300" b="20826"/>
          <a:stretch/>
        </p:blipFill>
        <p:spPr>
          <a:xfrm>
            <a:off x="2410690" y="2052083"/>
            <a:ext cx="5939483" cy="3697553"/>
          </a:xfrm>
          <a:prstGeom prst="rect">
            <a:avLst/>
          </a:prstGeom>
        </p:spPr>
      </p:pic>
    </p:spTree>
    <p:extLst>
      <p:ext uri="{BB962C8B-B14F-4D97-AF65-F5344CB8AC3E}">
        <p14:creationId xmlns:p14="http://schemas.microsoft.com/office/powerpoint/2010/main" val="4051011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6691" y="764418"/>
            <a:ext cx="9775944" cy="2031325"/>
          </a:xfrm>
          <a:prstGeom prst="rect">
            <a:avLst/>
          </a:prstGeom>
        </p:spPr>
        <p:txBody>
          <a:bodyPr wrap="square">
            <a:spAutoFit/>
          </a:bodyPr>
          <a:lstStyle/>
          <a:p>
            <a:pPr marL="285750" indent="-285750">
              <a:buFont typeface="Arial" panose="020B0604020202020204" pitchFamily="34" charset="0"/>
              <a:buChar char="•"/>
            </a:pPr>
            <a:r>
              <a:rPr lang="en-IN" dirty="0"/>
              <a:t>Which employees contribute to major spending? </a:t>
            </a:r>
            <a:endParaRPr lang="en-IN" dirty="0" smtClean="0"/>
          </a:p>
          <a:p>
            <a:endParaRPr lang="en-IN" dirty="0"/>
          </a:p>
          <a:p>
            <a:r>
              <a:rPr lang="en-IN" dirty="0"/>
              <a:t>Salaried employees solely contribute to 55 percent of the total spending. Business owners and the salaried employees contribute to more than 75% of total spending. It is optimal to focus on salaried employees, business owners and freelancers as they contribute to a major chunk of spending. The government employees contribute to least spending when it comes to even the credit card spending. </a:t>
            </a:r>
          </a:p>
          <a:p>
            <a:endParaRPr lang="en-US" dirty="0"/>
          </a:p>
        </p:txBody>
      </p:sp>
      <p:pic>
        <p:nvPicPr>
          <p:cNvPr id="3" name="Picture 2">
            <a:extLst>
              <a:ext uri="{FF2B5EF4-FFF2-40B4-BE49-F238E27FC236}">
                <a16:creationId xmlns:a16="http://schemas.microsoft.com/office/drawing/2014/main" xmlns="" id="{E2AB5AB0-1D9E-414D-B87A-207F1D50FEEB}"/>
              </a:ext>
            </a:extLst>
          </p:cNvPr>
          <p:cNvPicPr>
            <a:picLocks noChangeAspect="1"/>
          </p:cNvPicPr>
          <p:nvPr/>
        </p:nvPicPr>
        <p:blipFill>
          <a:blip r:embed="rId2"/>
          <a:stretch>
            <a:fillRect/>
          </a:stretch>
        </p:blipFill>
        <p:spPr>
          <a:xfrm>
            <a:off x="1051381" y="2795743"/>
            <a:ext cx="9651254" cy="2385396"/>
          </a:xfrm>
          <a:prstGeom prst="rect">
            <a:avLst/>
          </a:prstGeom>
        </p:spPr>
      </p:pic>
    </p:spTree>
    <p:extLst>
      <p:ext uri="{BB962C8B-B14F-4D97-AF65-F5344CB8AC3E}">
        <p14:creationId xmlns:p14="http://schemas.microsoft.com/office/powerpoint/2010/main" val="2255688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467" y="792383"/>
            <a:ext cx="10266217" cy="3139321"/>
          </a:xfrm>
          <a:prstGeom prst="rect">
            <a:avLst/>
          </a:prstGeom>
        </p:spPr>
        <p:txBody>
          <a:bodyPr wrap="square">
            <a:spAutoFit/>
          </a:bodyPr>
          <a:lstStyle/>
          <a:p>
            <a:pPr marL="285750" indent="-285750">
              <a:buFont typeface="Arial" panose="020B0604020202020204" pitchFamily="34" charset="0"/>
              <a:buChar char="•"/>
            </a:pPr>
            <a:r>
              <a:rPr lang="en-IN" dirty="0"/>
              <a:t>Who spends more on an average? Men or </a:t>
            </a:r>
            <a:r>
              <a:rPr lang="en-IN" dirty="0" smtClean="0"/>
              <a:t>Women</a:t>
            </a:r>
          </a:p>
          <a:p>
            <a:endParaRPr lang="en-IN" dirty="0"/>
          </a:p>
          <a:p>
            <a:r>
              <a:rPr lang="en-IN" dirty="0"/>
              <a:t>Women spend lesser than men from this sample dataset of 4000 customers. The average spending of women is 50 to 60 rupees lesser than men. </a:t>
            </a:r>
            <a:endParaRPr lang="en-IN" dirty="0" smtClean="0"/>
          </a:p>
          <a:p>
            <a:endParaRPr lang="en-IN" dirty="0" smtClean="0"/>
          </a:p>
          <a:p>
            <a:pPr marL="285750" indent="-285750">
              <a:buFont typeface="Arial" panose="020B0604020202020204" pitchFamily="34" charset="0"/>
              <a:buChar char="•"/>
            </a:pPr>
            <a:r>
              <a:rPr lang="en-IN" dirty="0" smtClean="0"/>
              <a:t>Which </a:t>
            </a:r>
            <a:r>
              <a:rPr lang="en-IN" dirty="0"/>
              <a:t>age groups contribute to major spending</a:t>
            </a:r>
            <a:r>
              <a:rPr lang="en-IN" dirty="0" smtClean="0"/>
              <a:t>?</a:t>
            </a:r>
          </a:p>
          <a:p>
            <a:endParaRPr lang="en-IN" dirty="0"/>
          </a:p>
          <a:p>
            <a:r>
              <a:rPr lang="en-IN" dirty="0"/>
              <a:t>The age groups of 25 to 45 contribute to more than 75% of spending. It is optimal for </a:t>
            </a:r>
            <a:r>
              <a:rPr lang="en-IN" dirty="0" err="1"/>
              <a:t>Mitron</a:t>
            </a:r>
            <a:r>
              <a:rPr lang="en-IN" dirty="0"/>
              <a:t> bank to focus on credit card marketing schemes towards these ages. </a:t>
            </a:r>
          </a:p>
          <a:p>
            <a:endParaRPr lang="en-IN" dirty="0"/>
          </a:p>
          <a:p>
            <a:endParaRPr lang="en-US" dirty="0"/>
          </a:p>
        </p:txBody>
      </p:sp>
      <p:pic>
        <p:nvPicPr>
          <p:cNvPr id="3" name="Picture 2">
            <a:extLst>
              <a:ext uri="{FF2B5EF4-FFF2-40B4-BE49-F238E27FC236}">
                <a16:creationId xmlns:a16="http://schemas.microsoft.com/office/drawing/2014/main" xmlns="" id="{B77CE2A5-3FDB-4269-9471-4E695EC94285}"/>
              </a:ext>
            </a:extLst>
          </p:cNvPr>
          <p:cNvPicPr>
            <a:picLocks noChangeAspect="1"/>
          </p:cNvPicPr>
          <p:nvPr/>
        </p:nvPicPr>
        <p:blipFill>
          <a:blip r:embed="rId2"/>
          <a:stretch>
            <a:fillRect/>
          </a:stretch>
        </p:blipFill>
        <p:spPr>
          <a:xfrm>
            <a:off x="3464933" y="3752148"/>
            <a:ext cx="4874207" cy="2032686"/>
          </a:xfrm>
          <a:prstGeom prst="rect">
            <a:avLst/>
          </a:prstGeom>
        </p:spPr>
      </p:pic>
    </p:spTree>
    <p:extLst>
      <p:ext uri="{BB962C8B-B14F-4D97-AF65-F5344CB8AC3E}">
        <p14:creationId xmlns:p14="http://schemas.microsoft.com/office/powerpoint/2010/main" val="853200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
  <TotalTime>777</TotalTime>
  <Words>889</Words>
  <Application>Microsoft Office PowerPoint</Application>
  <PresentationFormat>Custom</PresentationFormat>
  <Paragraphs>118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Shristi Singh</dc:creator>
  <cp:lastModifiedBy>ACER</cp:lastModifiedBy>
  <cp:revision>29</cp:revision>
  <dcterms:created xsi:type="dcterms:W3CDTF">2023-12-31T08:48:38Z</dcterms:created>
  <dcterms:modified xsi:type="dcterms:W3CDTF">2024-01-14T17:24:02Z</dcterms:modified>
</cp:coreProperties>
</file>