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afcb411b2_7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2cafcb411b2_7_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afcb411b2_7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2cafcb411b2_7_1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cafcb411b2_7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2cafcb411b2_7_1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afcb411b2_7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2cafcb411b2_7_1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afcb411b2_7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2cafcb411b2_7_1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cafcb411b2_7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2cafcb411b2_7_1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cafcb411b2_7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2cafcb411b2_7_1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cafcb411b2_7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2cafcb411b2_7_1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cafcb411b2_7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2cafcb411b2_7_1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cb24b28a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2cb24b28ad3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cafcb411b2_7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2cafcb411b2_7_1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afcb411b2_7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2cafcb411b2_7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cafcb411b2_7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2cafcb411b2_7_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cafcb411b2_7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2cafcb411b2_7_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cafcb411b2_7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2cafcb411b2_7_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b24b28ad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2cb24b28ad3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b24b28ad3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2cb24b28ad3_1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cb24b28ad3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2cb24b28ad3_1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cb24b28ad3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2cb24b28ad3_1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showMasterSp="0">
  <p:cSld name="Title Slide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idx="1" type="body"/>
          </p:nvPr>
        </p:nvSpPr>
        <p:spPr>
          <a:xfrm>
            <a:off x="493776" y="2976372"/>
            <a:ext cx="4978800" cy="12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  <a:defRPr b="0" i="0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2pPr>
            <a:lvl3pPr indent="-3302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3pPr>
            <a:lvl4pPr indent="-3302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4pPr>
            <a:lvl5pPr indent="-3302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93776" y="1117854"/>
            <a:ext cx="4978800" cy="17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68575" wrap="square" tIns="34275">
            <a:noAutofit/>
          </a:bodyPr>
          <a:lstStyle>
            <a:lvl1pPr lvl="0" algn="l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Arial"/>
              <a:buNone/>
              <a:defRPr b="1" i="0" sz="450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descr="University at Buffalo, The State University of New York logo" id="13" name="Google Shape;1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" y="4530997"/>
            <a:ext cx="3600453" cy="266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Three Photos">
  <p:cSld name="Content and Three Photo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type="title"/>
          </p:nvPr>
        </p:nvSpPr>
        <p:spPr>
          <a:xfrm>
            <a:off x="425196" y="1124712"/>
            <a:ext cx="31866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425196" y="1639062"/>
            <a:ext cx="3186600" cy="29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30200" lvl="0" marL="457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2pPr>
            <a:lvl3pPr indent="-3302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3pPr>
            <a:lvl4pPr indent="-3302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4pPr>
            <a:lvl5pPr indent="-3302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9" name="Google Shape;49;p11"/>
          <p:cNvSpPr/>
          <p:nvPr>
            <p:ph idx="2" type="pic"/>
          </p:nvPr>
        </p:nvSpPr>
        <p:spPr>
          <a:xfrm>
            <a:off x="3835973" y="800100"/>
            <a:ext cx="5307900" cy="21993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11"/>
          <p:cNvSpPr/>
          <p:nvPr>
            <p:ph idx="3" type="pic"/>
          </p:nvPr>
        </p:nvSpPr>
        <p:spPr>
          <a:xfrm>
            <a:off x="3835973" y="2998722"/>
            <a:ext cx="2701800" cy="21432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11"/>
          <p:cNvSpPr/>
          <p:nvPr>
            <p:ph idx="4" type="pic"/>
          </p:nvPr>
        </p:nvSpPr>
        <p:spPr>
          <a:xfrm>
            <a:off x="6525817" y="2998722"/>
            <a:ext cx="2618100" cy="21432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Width Photo">
  <p:cSld name="Full Width Photo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type="title"/>
          </p:nvPr>
        </p:nvSpPr>
        <p:spPr>
          <a:xfrm>
            <a:off x="425196" y="1124712"/>
            <a:ext cx="78867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12"/>
          <p:cNvSpPr/>
          <p:nvPr>
            <p:ph idx="2" type="pic"/>
          </p:nvPr>
        </p:nvSpPr>
        <p:spPr>
          <a:xfrm>
            <a:off x="0" y="800100"/>
            <a:ext cx="9144000" cy="43434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Graph">
  <p:cSld name="Content and Graph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425196" y="1124712"/>
            <a:ext cx="31866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425196" y="1639062"/>
            <a:ext cx="3186600" cy="29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30200" lvl="0" marL="457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2pPr>
            <a:lvl3pPr indent="-3302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3pPr>
            <a:lvl4pPr indent="-3302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4pPr>
            <a:lvl5pPr indent="-3302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8" name="Google Shape;58;p13"/>
          <p:cNvSpPr/>
          <p:nvPr>
            <p:ph idx="2" type="chart"/>
          </p:nvPr>
        </p:nvSpPr>
        <p:spPr>
          <a:xfrm>
            <a:off x="3871451" y="1482214"/>
            <a:ext cx="4743900" cy="29754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TR"/>
              <a:buChar char="-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TR"/>
              <a:buChar char="-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TR"/>
              <a:buChar char="-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TR"/>
              <a:buChar char="-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425196" y="1124712"/>
            <a:ext cx="78867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 showMasterSp="0">
  <p:cSld name="Title Slide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93776" y="2976372"/>
            <a:ext cx="4978800" cy="12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  <a:defRPr b="0" i="0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2pPr>
            <a:lvl3pPr indent="-3302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3pPr>
            <a:lvl4pPr indent="-3302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4pPr>
            <a:lvl5pPr indent="-3302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493776" y="1117854"/>
            <a:ext cx="4978800" cy="17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68575" wrap="square" tIns="34275">
            <a:noAutofit/>
          </a:bodyPr>
          <a:lstStyle>
            <a:lvl1pPr lvl="0" algn="l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b="1" i="0" sz="45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descr="University at Buffalo, The State University of New York logo" id="17" name="Google Shape;1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1" y="4530997"/>
            <a:ext cx="3600445" cy="266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 1" showMasterSp="0">
  <p:cSld name="Divider Slide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ctrTitle"/>
          </p:nvPr>
        </p:nvSpPr>
        <p:spPr>
          <a:xfrm>
            <a:off x="493776" y="1117997"/>
            <a:ext cx="49788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68575" wrap="square" tIns="34275">
            <a:noAutofit/>
          </a:bodyPr>
          <a:lstStyle>
            <a:lvl1pPr lvl="0" algn="l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b="1" i="0" sz="45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subTitle"/>
          </p:nvPr>
        </p:nvSpPr>
        <p:spPr>
          <a:xfrm>
            <a:off x="493776" y="2977753"/>
            <a:ext cx="4978800" cy="16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lv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  <a:defRPr b="0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500"/>
            </a:lvl2pPr>
            <a:lvl3pPr lvl="2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400"/>
            </a:lvl3pPr>
            <a:lvl4pPr lvl="3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200"/>
            </a:lvl4pPr>
            <a:lvl5pPr lvl="4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descr="University at Buffalo, The State University of New York logo" id="21" name="Google Shape;2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" y="240859"/>
            <a:ext cx="3600453" cy="267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 2" showMasterSp="0">
  <p:cSld name="Divider Slide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ctrTitle"/>
          </p:nvPr>
        </p:nvSpPr>
        <p:spPr>
          <a:xfrm>
            <a:off x="493776" y="1117997"/>
            <a:ext cx="49788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68575" wrap="square" tIns="34275">
            <a:noAutofit/>
          </a:bodyPr>
          <a:lstStyle>
            <a:lvl1pPr lvl="0" algn="l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Arial"/>
              <a:buNone/>
              <a:defRPr b="1" i="0" sz="450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493776" y="2977753"/>
            <a:ext cx="4978800" cy="16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lv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  <a:defRPr b="0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500"/>
            </a:lvl2pPr>
            <a:lvl3pPr lvl="2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400"/>
            </a:lvl3pPr>
            <a:lvl4pPr lvl="3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200"/>
            </a:lvl4pPr>
            <a:lvl5pPr lvl="4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descr="University at Buffalo, The State University of New York logo" id="25" name="Google Shape;2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" y="240937"/>
            <a:ext cx="3600453" cy="266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425196" y="1124712"/>
            <a:ext cx="52137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425196" y="1639062"/>
            <a:ext cx="5213700" cy="29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30200" lvl="0" marL="457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2pPr>
            <a:lvl3pPr indent="-3302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3pPr>
            <a:lvl4pPr indent="-3302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4pPr>
            <a:lvl5pPr indent="-3302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ouble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425196" y="1124712"/>
            <a:ext cx="78867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425196" y="1639062"/>
            <a:ext cx="3375300" cy="29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30200" lvl="0" marL="457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2pPr>
            <a:lvl3pPr indent="-3302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3pPr>
            <a:lvl4pPr indent="-3302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4pPr>
            <a:lvl5pPr indent="-3302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4057650" y="1639062"/>
            <a:ext cx="3374100" cy="29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30200" lvl="0" marL="457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2pPr>
            <a:lvl3pPr indent="-3302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3pPr>
            <a:lvl4pPr indent="-3302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4pPr>
            <a:lvl5pPr indent="-3302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ed List">
  <p:cSld name="Bulleted Lis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25196" y="1124712"/>
            <a:ext cx="52137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425196" y="1639062"/>
            <a:ext cx="5213700" cy="29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30200" lvl="0" marL="457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2pPr>
            <a:lvl3pPr indent="-3302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3pPr>
            <a:lvl4pPr indent="-3302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4pPr>
            <a:lvl5pPr indent="-3302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425196" y="1124712"/>
            <a:ext cx="78867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425196" y="1639062"/>
            <a:ext cx="38541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>
            <a:lvl1pPr indent="-228600" lvl="0" marL="457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1" sz="12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500"/>
            </a:lvl2pPr>
            <a:lvl3pPr indent="-2286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400"/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1" sz="1200"/>
            </a:lvl4pPr>
            <a:lvl5pPr indent="-2286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25196" y="1945005"/>
            <a:ext cx="3855300" cy="26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30200" lvl="0" marL="457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/>
            </a:lvl1pPr>
            <a:lvl2pPr indent="-3302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2pPr>
            <a:lvl3pPr indent="-3302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3pPr>
            <a:lvl4pPr indent="-3302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4pPr>
            <a:lvl5pPr indent="-3302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4629150" y="1639062"/>
            <a:ext cx="38541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>
            <a:lvl1pPr indent="-228600" lvl="0" marL="457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1" sz="12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500"/>
            </a:lvl2pPr>
            <a:lvl3pPr indent="-2286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400"/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1" sz="1200"/>
            </a:lvl4pPr>
            <a:lvl5pPr indent="-2286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4629150" y="1943100"/>
            <a:ext cx="3854100" cy="26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30200" lvl="0" marL="457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/>
            </a:lvl1pPr>
            <a:lvl2pPr indent="-3302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2pPr>
            <a:lvl3pPr indent="-3302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3pPr>
            <a:lvl4pPr indent="-3302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4pPr>
            <a:lvl5pPr indent="-3302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Photo">
  <p:cSld name="Content and Photo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/>
          <p:nvPr>
            <p:ph idx="2" type="pic"/>
          </p:nvPr>
        </p:nvSpPr>
        <p:spPr>
          <a:xfrm>
            <a:off x="3823925" y="809625"/>
            <a:ext cx="5320200" cy="43338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4" name="Google Shape;44;p10"/>
          <p:cNvSpPr txBox="1"/>
          <p:nvPr>
            <p:ph type="title"/>
          </p:nvPr>
        </p:nvSpPr>
        <p:spPr>
          <a:xfrm>
            <a:off x="425196" y="1124712"/>
            <a:ext cx="31866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425196" y="1639062"/>
            <a:ext cx="3186600" cy="29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30200" lvl="0" marL="457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2pPr>
            <a:lvl3pPr indent="-3302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3pPr>
            <a:lvl4pPr indent="-3302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4pPr>
            <a:lvl5pPr indent="-3302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Char char="-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25196" y="1124712"/>
            <a:ext cx="78867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25196" y="1639062"/>
            <a:ext cx="7886700" cy="29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30200" lvl="0" marL="4572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TR"/>
              <a:buChar char="-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TR"/>
              <a:buChar char="-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TR"/>
              <a:buChar char="-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TR"/>
              <a:buChar char="-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University at Buffalo, The State University of New York logo" id="8" name="Google Shape;8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6700" y="240937"/>
            <a:ext cx="3600453" cy="26686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/>
        </p:nvSpPr>
        <p:spPr>
          <a:xfrm>
            <a:off x="5203632" y="4739831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GB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rive.google.com/file/d/1JUU62yGjX_Hq6qMytB-TpaVg9KwWTgQ5/view?usp=sharing" TargetMode="External"/><Relationship Id="rId4" Type="http://schemas.openxmlformats.org/officeDocument/2006/relationships/hyperlink" Target="http://drive.google.com/file/d/1YnWjYWShtHBgR4KfHy8Xe696inBqmafs/view" TargetMode="External"/><Relationship Id="rId5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uber.com/blog/go-explore/" TargetMode="External"/><Relationship Id="rId4" Type="http://schemas.openxmlformats.org/officeDocument/2006/relationships/hyperlink" Target="https://arxiv.org/abs/1810.12894" TargetMode="External"/><Relationship Id="rId5" Type="http://schemas.openxmlformats.org/officeDocument/2006/relationships/hyperlink" Target="https://blog.openai.com/learning-montezumas-revenge-from-a-single-demonstration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uber.com/blog/go-explore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RL in Classic Platform Games: A Case Study on Dangerous Dave</a:t>
            </a:r>
            <a:endParaRPr/>
          </a:p>
        </p:txBody>
      </p:sp>
      <p:sp>
        <p:nvSpPr>
          <p:cNvPr id="73" name="Google Shape;73;p17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GB">
                <a:solidFill>
                  <a:srgbClr val="888888"/>
                </a:solidFill>
              </a:rPr>
              <a:t>Dhruvit Kothari, Suvigya Vijay, Swapnil Khare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GB"/>
              <a:t>CSE 546 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GB">
                <a:solidFill>
                  <a:srgbClr val="888888"/>
                </a:solidFill>
              </a:rPr>
              <a:t>April 10, 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/>
          <p:nvPr>
            <p:ph type="title"/>
          </p:nvPr>
        </p:nvSpPr>
        <p:spPr>
          <a:xfrm>
            <a:off x="1623696" y="936912"/>
            <a:ext cx="52137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Methods: Our Approach</a:t>
            </a:r>
            <a:endParaRPr/>
          </a:p>
        </p:txBody>
      </p:sp>
      <p:sp>
        <p:nvSpPr>
          <p:cNvPr id="129" name="Google Shape;129;p26"/>
          <p:cNvSpPr txBox="1"/>
          <p:nvPr>
            <p:ph idx="1" type="body"/>
          </p:nvPr>
        </p:nvSpPr>
        <p:spPr>
          <a:xfrm>
            <a:off x="425202" y="1639050"/>
            <a:ext cx="7610700" cy="29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1242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methodology integrates a blend of RL techniques with a focus on RND and Go-Explore for exploration. We </a:t>
            </a:r>
            <a:r>
              <a:rPr lang="en-GB" sz="3200">
                <a:latin typeface="Calibri"/>
                <a:ea typeface="Calibri"/>
                <a:cs typeface="Calibri"/>
                <a:sym typeface="Calibri"/>
              </a:rPr>
              <a:t>plan to adapt</a:t>
            </a: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these algorithms to Dangerous Dave, enhancing them with reward shaping and experience replay for improved learning efficiency.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>
            <p:ph type="title"/>
          </p:nvPr>
        </p:nvSpPr>
        <p:spPr>
          <a:xfrm>
            <a:off x="351177" y="910050"/>
            <a:ext cx="80808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Approaches Considered</a:t>
            </a:r>
            <a:endParaRPr/>
          </a:p>
        </p:txBody>
      </p:sp>
      <p:sp>
        <p:nvSpPr>
          <p:cNvPr id="135" name="Google Shape;135;p27"/>
          <p:cNvSpPr txBox="1"/>
          <p:nvPr>
            <p:ph idx="1" type="body"/>
          </p:nvPr>
        </p:nvSpPr>
        <p:spPr>
          <a:xfrm>
            <a:off x="1578925" y="1639050"/>
            <a:ext cx="5625300" cy="29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9718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considered traditional RL methods like Q-learning and DQN for benchmarking. However, their limited exploration capabilities in complex environments like Dangerous Dave led us to prioritize exploration-centric approaches.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/>
          <p:nvPr>
            <p:ph type="title"/>
          </p:nvPr>
        </p:nvSpPr>
        <p:spPr>
          <a:xfrm>
            <a:off x="425196" y="1124712"/>
            <a:ext cx="78867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Results: Baseline Model</a:t>
            </a:r>
            <a:endParaRPr/>
          </a:p>
        </p:txBody>
      </p:sp>
      <p:sp>
        <p:nvSpPr>
          <p:cNvPr id="141" name="Google Shape;141;p28"/>
          <p:cNvSpPr txBox="1"/>
          <p:nvPr/>
        </p:nvSpPr>
        <p:spPr>
          <a:xfrm>
            <a:off x="616450" y="1791375"/>
            <a:ext cx="75042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Image based representation : DQN, PPO, A2C Models were unable to collect trophy and solve Level 1 of dangerous dave. This might be due to the sparse positive rewards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Text Based </a:t>
            </a:r>
            <a:r>
              <a:rPr lang="en-GB">
                <a:solidFill>
                  <a:schemeClr val="dk1"/>
                </a:solidFill>
              </a:rPr>
              <a:t>representation</a:t>
            </a:r>
            <a:r>
              <a:rPr lang="en-GB">
                <a:solidFill>
                  <a:schemeClr val="dk1"/>
                </a:solidFill>
              </a:rPr>
              <a:t> : PPO, A2C models were able to collect trophy but unable to reach the door position afterwards. This might be due to lack of exploration after collecting the trophy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DQN with fine tuning was able to solve the environment in a few episodes,  buts it’s learned behaviour is </a:t>
            </a:r>
            <a:r>
              <a:rPr lang="en-GB">
                <a:solidFill>
                  <a:schemeClr val="dk1"/>
                </a:solidFill>
              </a:rPr>
              <a:t>inefficient</a:t>
            </a:r>
            <a:r>
              <a:rPr lang="en-GB">
                <a:solidFill>
                  <a:schemeClr val="dk1"/>
                </a:solidFill>
              </a:rPr>
              <a:t> and inconsistent. This was possible due to the high exploration forced </a:t>
            </a:r>
            <a:r>
              <a:rPr lang="en-GB">
                <a:solidFill>
                  <a:schemeClr val="dk1"/>
                </a:solidFill>
              </a:rPr>
              <a:t>initially</a:t>
            </a:r>
            <a:r>
              <a:rPr lang="en-GB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/>
          <p:nvPr>
            <p:ph type="title"/>
          </p:nvPr>
        </p:nvSpPr>
        <p:spPr>
          <a:xfrm>
            <a:off x="425202" y="1124700"/>
            <a:ext cx="72384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Results: Video demo</a:t>
            </a:r>
            <a:endParaRPr/>
          </a:p>
        </p:txBody>
      </p:sp>
      <p:sp>
        <p:nvSpPr>
          <p:cNvPr id="147" name="Google Shape;147;p29"/>
          <p:cNvSpPr txBox="1"/>
          <p:nvPr>
            <p:ph idx="1" type="body"/>
          </p:nvPr>
        </p:nvSpPr>
        <p:spPr>
          <a:xfrm>
            <a:off x="425199" y="1639050"/>
            <a:ext cx="4186200" cy="29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77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Dave collecting diamonds : </a:t>
            </a:r>
            <a:endParaRPr/>
          </a:p>
          <a:p>
            <a:pPr indent="0" lvl="0" marL="177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77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https://drive.google.com/file/d/1JUU62yGjX_Hq6qMytB-TpaVg9KwWTgQ5/view?usp=sharing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9" title="dave_collecting_diamonds.mo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6050" y="1737750"/>
            <a:ext cx="3403500" cy="25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 txBox="1"/>
          <p:nvPr>
            <p:ph type="title"/>
          </p:nvPr>
        </p:nvSpPr>
        <p:spPr>
          <a:xfrm>
            <a:off x="425201" y="1124700"/>
            <a:ext cx="70239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Results: Learning Efficiency</a:t>
            </a:r>
            <a:endParaRPr/>
          </a:p>
        </p:txBody>
      </p:sp>
      <p:sp>
        <p:nvSpPr>
          <p:cNvPr id="154" name="Google Shape;154;p30"/>
          <p:cNvSpPr txBox="1"/>
          <p:nvPr>
            <p:ph idx="1" type="body"/>
          </p:nvPr>
        </p:nvSpPr>
        <p:spPr>
          <a:xfrm>
            <a:off x="425201" y="1639049"/>
            <a:ext cx="6778800" cy="3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/>
          </a:bodyPr>
          <a:lstStyle/>
          <a:p>
            <a:pPr indent="-29718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 a series of 20k episodes, our RL agent demonstrated remarkable improvement in average return, showcasing the effectiveness of our exploration-centric approach. The learning curves indicated faster convergence compared to baseline methods.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type="title"/>
          </p:nvPr>
        </p:nvSpPr>
        <p:spPr>
          <a:xfrm>
            <a:off x="1659421" y="1097887"/>
            <a:ext cx="52137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 Insights</a:t>
            </a:r>
            <a:endParaRPr/>
          </a:p>
        </p:txBody>
      </p:sp>
      <p:sp>
        <p:nvSpPr>
          <p:cNvPr id="160" name="Google Shape;160;p31"/>
          <p:cNvSpPr txBox="1"/>
          <p:nvPr>
            <p:ph idx="1" type="body"/>
          </p:nvPr>
        </p:nvSpPr>
        <p:spPr>
          <a:xfrm>
            <a:off x="425200" y="1639050"/>
            <a:ext cx="7463100" cy="29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live demo of our RL agent in action highlighted its ability to navigate </a:t>
            </a:r>
            <a:r>
              <a:rPr lang="en-GB" sz="3200">
                <a:latin typeface="Calibri"/>
                <a:ea typeface="Calibri"/>
                <a:cs typeface="Calibri"/>
                <a:sym typeface="Calibri"/>
              </a:rPr>
              <a:t>the first</a:t>
            </a: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levels with proficiency, effectively leveraging learned strategies to maximize rewards and efficiently complete levels.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type="title"/>
          </p:nvPr>
        </p:nvSpPr>
        <p:spPr>
          <a:xfrm>
            <a:off x="425202" y="1124700"/>
            <a:ext cx="78369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Observations /Summary</a:t>
            </a:r>
            <a:endParaRPr/>
          </a:p>
        </p:txBody>
      </p:sp>
      <p:sp>
        <p:nvSpPr>
          <p:cNvPr id="166" name="Google Shape;166;p32"/>
          <p:cNvSpPr txBox="1"/>
          <p:nvPr>
            <p:ph idx="1" type="body"/>
          </p:nvPr>
        </p:nvSpPr>
        <p:spPr>
          <a:xfrm>
            <a:off x="1201151" y="1801650"/>
            <a:ext cx="6189000" cy="29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 sz="3200">
                <a:latin typeface="Calibri"/>
                <a:ea typeface="Calibri"/>
                <a:cs typeface="Calibri"/>
                <a:sym typeface="Calibri"/>
              </a:rPr>
              <a:t>To be added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>
            <p:ph type="title"/>
          </p:nvPr>
        </p:nvSpPr>
        <p:spPr>
          <a:xfrm>
            <a:off x="425196" y="1124712"/>
            <a:ext cx="52137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Contributions</a:t>
            </a:r>
            <a:endParaRPr/>
          </a:p>
        </p:txBody>
      </p:sp>
      <p:sp>
        <p:nvSpPr>
          <p:cNvPr id="172" name="Google Shape;172;p33"/>
          <p:cNvSpPr txBox="1"/>
          <p:nvPr>
            <p:ph idx="1" type="body"/>
          </p:nvPr>
        </p:nvSpPr>
        <p:spPr>
          <a:xfrm>
            <a:off x="425196" y="1639062"/>
            <a:ext cx="5213700" cy="29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1242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Dhruvit Kothari: Algorithm Adaptation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Suvigya Vijay: Environment Development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Swapnil Khare: Performance Evaluation and Analysis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/>
          <p:nvPr>
            <p:ph type="title"/>
          </p:nvPr>
        </p:nvSpPr>
        <p:spPr>
          <a:xfrm>
            <a:off x="2155796" y="923462"/>
            <a:ext cx="52137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/>
          </a:p>
        </p:txBody>
      </p:sp>
      <p:sp>
        <p:nvSpPr>
          <p:cNvPr id="178" name="Google Shape;178;p34"/>
          <p:cNvSpPr txBox="1"/>
          <p:nvPr>
            <p:ph idx="1" type="body"/>
          </p:nvPr>
        </p:nvSpPr>
        <p:spPr>
          <a:xfrm>
            <a:off x="425196" y="1639062"/>
            <a:ext cx="5213700" cy="29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spcBef>
                <a:spcPts val="640"/>
              </a:spcBef>
              <a:spcAft>
                <a:spcPts val="0"/>
              </a:spcAft>
              <a:buSzPts val="1200"/>
              <a:buChar char="•"/>
            </a:pPr>
            <a:r>
              <a:rPr lang="en-GB" sz="1200" u="sng">
                <a:solidFill>
                  <a:schemeClr val="hlink"/>
                </a:solidFill>
                <a:hlinkClick r:id="rId3"/>
              </a:rPr>
              <a:t>https://www.uber.com/blog/go-explore/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•"/>
            </a:pPr>
            <a:r>
              <a:rPr lang="en-GB" sz="1200">
                <a:solidFill>
                  <a:srgbClr val="000000"/>
                </a:solidFill>
              </a:rPr>
              <a:t>Mnih, V., Kavukcuoglu, K., Silver, D., Graves, A., Antonoglou, I., Wierstra, D., &amp; Riedmiller, M. (2013). Playing Atari with Deep Reinforcement Learning. </a:t>
            </a:r>
            <a:r>
              <a:rPr i="1" lang="en-GB" sz="1200">
                <a:solidFill>
                  <a:srgbClr val="000000"/>
                </a:solidFill>
              </a:rPr>
              <a:t>arXiv (Cornell University)</a:t>
            </a:r>
            <a:r>
              <a:rPr lang="en-GB" sz="1200">
                <a:solidFill>
                  <a:srgbClr val="000000"/>
                </a:solidFill>
              </a:rPr>
              <a:t>. https://doi.org/10.48550/arxiv.1312.5602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</a:rPr>
              <a:t> Burda Y, Edwards H, Storkey A, and Klimov O (2018) </a:t>
            </a:r>
            <a:r>
              <a:rPr lang="en-GB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Exploration by Random Network Distillation.</a:t>
            </a: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</a:rPr>
              <a:t> arXiv preprint arXiv:1810.12894.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</a:rPr>
              <a:t>[9] Salimans T, and Chen R (2018) </a:t>
            </a:r>
            <a:r>
              <a:rPr lang="en-GB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Learning montezuma’s revenge from a single demonstration.</a:t>
            </a: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</a:rPr>
              <a:t> OpenAI Blog.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 txBox="1"/>
          <p:nvPr>
            <p:ph type="title"/>
          </p:nvPr>
        </p:nvSpPr>
        <p:spPr>
          <a:xfrm>
            <a:off x="2117521" y="2602712"/>
            <a:ext cx="52137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425196" y="1124712"/>
            <a:ext cx="52137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Description</a:t>
            </a:r>
            <a:endParaRPr/>
          </a:p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425200" y="1639050"/>
            <a:ext cx="5080500" cy="29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/>
          </a:bodyPr>
          <a:lstStyle/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address the challenge of sparse rewards and complex navigation in the platform game Dangerous Dave using reinforcement learning (RL). Inspired by RND and Go-Explore's success in Montezuma's Revenge, we aim to enhance exploration in RL within the context of</a:t>
            </a:r>
            <a:r>
              <a:rPr lang="en-GB" sz="3200">
                <a:latin typeface="Calibri"/>
                <a:ea typeface="Calibri"/>
                <a:cs typeface="Calibri"/>
                <a:sym typeface="Calibri"/>
              </a:rPr>
              <a:t> dangerous dave</a:t>
            </a: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pic>
        <p:nvPicPr>
          <p:cNvPr id="80" name="Google Shape;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2226" y="1003950"/>
            <a:ext cx="2521824" cy="33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425202" y="869975"/>
            <a:ext cx="77265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Background: Related Works</a:t>
            </a:r>
            <a:endParaRPr/>
          </a:p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425200" y="1639050"/>
            <a:ext cx="7793700" cy="29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/>
          </a:bodyPr>
          <a:lstStyle/>
          <a:p>
            <a:pPr indent="-29718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project draws inspiration from the RND and Go-Explore algorithms' success in overcoming sparse rewards in Montezuma's Revenge. Both methods have set precedents for enhancing exploration in RL environments with complex navigation challenges.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718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3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https://www.uber.com/blog/go-explore/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1514046" y="910062"/>
            <a:ext cx="52137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Approach vs. Others</a:t>
            </a:r>
            <a:endParaRPr/>
          </a:p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425202" y="1639050"/>
            <a:ext cx="7391400" cy="29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9718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Unlike traditional approaches that primarily focus on reward maximization, our methodology emphasizes on solving exploration and </a:t>
            </a:r>
            <a:r>
              <a:rPr lang="en-GB" sz="3200">
                <a:latin typeface="Calibri"/>
                <a:ea typeface="Calibri"/>
                <a:cs typeface="Calibri"/>
                <a:sym typeface="Calibri"/>
              </a:rPr>
              <a:t>credit assignment problem</a:t>
            </a: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We a</a:t>
            </a:r>
            <a:r>
              <a:rPr lang="en-GB" sz="3200">
                <a:latin typeface="Calibri"/>
                <a:ea typeface="Calibri"/>
                <a:cs typeface="Calibri"/>
                <a:sym typeface="Calibri"/>
              </a:rPr>
              <a:t>re planning to </a:t>
            </a: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</a:t>
            </a:r>
            <a:r>
              <a:rPr lang="en-GB" sz="320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RND and Go-Explore for Dangerous Dave, considering the game's unique challenges, which sets our approach apart.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title"/>
          </p:nvPr>
        </p:nvSpPr>
        <p:spPr>
          <a:xfrm>
            <a:off x="1659421" y="1030812"/>
            <a:ext cx="52137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</a:t>
            </a:r>
            <a:endParaRPr/>
          </a:p>
        </p:txBody>
      </p:sp>
      <p:sp>
        <p:nvSpPr>
          <p:cNvPr id="98" name="Google Shape;98;p21"/>
          <p:cNvSpPr txBox="1"/>
          <p:nvPr>
            <p:ph idx="1" type="body"/>
          </p:nvPr>
        </p:nvSpPr>
        <p:spPr>
          <a:xfrm>
            <a:off x="3899800" y="1612200"/>
            <a:ext cx="4994700" cy="29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/>
          </a:bodyPr>
          <a:lstStyle/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developed a custom emulation of Level</a:t>
            </a:r>
            <a:r>
              <a:rPr lang="en-GB" sz="3200">
                <a:latin typeface="Calibri"/>
                <a:ea typeface="Calibri"/>
                <a:cs typeface="Calibri"/>
                <a:sym typeface="Calibri"/>
              </a:rPr>
              <a:t> 1 of </a:t>
            </a: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Dangerous Dave </a:t>
            </a:r>
            <a:r>
              <a:rPr lang="en-GB" sz="3200">
                <a:latin typeface="Calibri"/>
                <a:ea typeface="Calibri"/>
                <a:cs typeface="Calibri"/>
                <a:sym typeface="Calibri"/>
              </a:rPr>
              <a:t>compatible with the</a:t>
            </a: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Gymnasium interface, featuring multiple observation modalities including RGB images and text matrices of the levels. This environment accurately mirrors the game's challenges and objectives.</a:t>
            </a:r>
            <a:endParaRPr/>
          </a:p>
        </p:txBody>
      </p:sp>
      <p:pic>
        <p:nvPicPr>
          <p:cNvPr id="99" name="Google Shape;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550" y="1848275"/>
            <a:ext cx="3465301" cy="196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type="title"/>
          </p:nvPr>
        </p:nvSpPr>
        <p:spPr>
          <a:xfrm>
            <a:off x="1965146" y="950412"/>
            <a:ext cx="52137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States</a:t>
            </a:r>
            <a:endParaRPr/>
          </a:p>
        </p:txBody>
      </p:sp>
      <p:sp>
        <p:nvSpPr>
          <p:cNvPr id="105" name="Google Shape;105;p22"/>
          <p:cNvSpPr txBox="1"/>
          <p:nvPr>
            <p:ph idx="1" type="body"/>
          </p:nvPr>
        </p:nvSpPr>
        <p:spPr>
          <a:xfrm>
            <a:off x="505700" y="1393500"/>
            <a:ext cx="7610700" cy="3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The states of the game can be represented by the environment's observations, which can be either images or text representations: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GB" sz="1600"/>
              <a:t>Image Representation (env_rep_type='image'):</a:t>
            </a:r>
            <a:r>
              <a:rPr lang="en-GB" sz="1600"/>
              <a:t> The observation space is defined as a 3D space representing a grayscale image of the game screen. This is a gym Box of Size  (96,40,1)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GB" sz="1600"/>
              <a:t>Text Representation (env_rep_type='text'):</a:t>
            </a:r>
            <a:r>
              <a:rPr lang="en-GB" sz="1600"/>
              <a:t> The observation space is defined based on the game's map, with each element representing different entities in the game (like scenery, items, player, etc.). The observation is a array of encoded labels for each map element. This is a gym Box of Size (1,11,19)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type="title"/>
          </p:nvPr>
        </p:nvSpPr>
        <p:spPr>
          <a:xfrm>
            <a:off x="1965146" y="950412"/>
            <a:ext cx="52137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Actions</a:t>
            </a:r>
            <a:endParaRPr/>
          </a:p>
        </p:txBody>
      </p:sp>
      <p:sp>
        <p:nvSpPr>
          <p:cNvPr id="111" name="Google Shape;111;p23"/>
          <p:cNvSpPr txBox="1"/>
          <p:nvPr>
            <p:ph idx="1" type="body"/>
          </p:nvPr>
        </p:nvSpPr>
        <p:spPr>
          <a:xfrm>
            <a:off x="550025" y="1541075"/>
            <a:ext cx="6278400" cy="21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T</a:t>
            </a:r>
            <a:r>
              <a:rPr lang="en-GB" sz="1500"/>
              <a:t>he game environment's action space is defined with four discrete actions representing the player's movement directions: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/>
              <a:t>Up,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/>
              <a:t>Left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/>
              <a:t>Right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/>
              <a:t>Down. 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These actions are mapped to specific keyboard keys </a:t>
            </a:r>
            <a:r>
              <a:rPr lang="en-GB" sz="1300"/>
              <a:t>(pygame.K_UP, pygame.K_LEFT, pygame.K_RIGHT, pygame.K_DOWN).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type="title"/>
          </p:nvPr>
        </p:nvSpPr>
        <p:spPr>
          <a:xfrm>
            <a:off x="1965146" y="712787"/>
            <a:ext cx="52137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Reward Structure</a:t>
            </a:r>
            <a:endParaRPr/>
          </a:p>
        </p:txBody>
      </p:sp>
      <p:sp>
        <p:nvSpPr>
          <p:cNvPr id="117" name="Google Shape;117;p24"/>
          <p:cNvSpPr txBox="1"/>
          <p:nvPr>
            <p:ph idx="1" type="body"/>
          </p:nvPr>
        </p:nvSpPr>
        <p:spPr>
          <a:xfrm>
            <a:off x="325175" y="1189800"/>
            <a:ext cx="7965900" cy="41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Score Based: The reward is the difference between the current and previous scores. Each goal in the game has a specific reward :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/>
              <a:t>Collecting trophy : 1000 score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/>
              <a:t>Going to the door after collecting </a:t>
            </a:r>
            <a:r>
              <a:rPr lang="en-GB" sz="1500"/>
              <a:t>trophy</a:t>
            </a:r>
            <a:r>
              <a:rPr lang="en-GB" sz="1500"/>
              <a:t> : 1000 score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/>
              <a:t>Collecting</a:t>
            </a:r>
            <a:r>
              <a:rPr lang="en-GB" sz="1500"/>
              <a:t> in game diamonds : 100 score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A negative reward is given (penalty) for no score change: A penalty of -1 is applied if there's no score change.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Penalty for no movement: -2, is applied if the player hasn't moved from its last </a:t>
            </a:r>
            <a:r>
              <a:rPr lang="en-GB" sz="1500"/>
              <a:t>position</a:t>
            </a:r>
            <a:r>
              <a:rPr lang="en-GB" sz="1500"/>
              <a:t>.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The reward structure is currently under active refinement and evolves based on ongoing experimental outcomes.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>
            <p:ph type="title"/>
          </p:nvPr>
        </p:nvSpPr>
        <p:spPr>
          <a:xfrm>
            <a:off x="1173651" y="883300"/>
            <a:ext cx="60171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Termination or Truncation</a:t>
            </a:r>
            <a:endParaRPr/>
          </a:p>
        </p:txBody>
      </p:sp>
      <p:sp>
        <p:nvSpPr>
          <p:cNvPr id="123" name="Google Shape;123;p25"/>
          <p:cNvSpPr txBox="1"/>
          <p:nvPr>
            <p:ph idx="1" type="body"/>
          </p:nvPr>
        </p:nvSpPr>
        <p:spPr>
          <a:xfrm>
            <a:off x="505700" y="1393500"/>
            <a:ext cx="7610700" cy="3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/>
              <a:t>Termination:</a:t>
            </a:r>
            <a:r>
              <a:rPr lang="en-GB" sz="1700"/>
              <a:t> An episode ends if the player's game ends, either by losing all lives or completing the final level. 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/>
              <a:t>Truncation:</a:t>
            </a:r>
            <a:r>
              <a:rPr lang="en-GB" sz="1700"/>
              <a:t> An episode is truncated if it reaches a certain number of timesteps (2500 in our implementation) without meeting the termination conditions. This prevents episodes from running indefinitely and helps to control the training time for learning algorithms.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UB Brand Colors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5BBB"/>
      </a:hlink>
      <a:folHlink>
        <a:srgbClr val="D86A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