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8" r:id="rId8"/>
    <p:sldId id="275" r:id="rId9"/>
    <p:sldId id="273" r:id="rId10"/>
    <p:sldId id="274" r:id="rId11"/>
    <p:sldId id="263" r:id="rId12"/>
    <p:sldId id="270" r:id="rId13"/>
    <p:sldId id="264"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D94FD4-7000-4800-AA68-167BAFFCE8F1}"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984DC-60CD-4664-9AE2-8858C77C3A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39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94FD4-7000-4800-AA68-167BAFFCE8F1}"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159492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94FD4-7000-4800-AA68-167BAFFCE8F1}"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984DC-60CD-4664-9AE2-8858C77C3A5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8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94FD4-7000-4800-AA68-167BAFFCE8F1}"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371043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D94FD4-7000-4800-AA68-167BAFFCE8F1}"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984DC-60CD-4664-9AE2-8858C77C3A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05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94FD4-7000-4800-AA68-167BAFFCE8F1}"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194912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94FD4-7000-4800-AA68-167BAFFCE8F1}"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124706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94FD4-7000-4800-AA68-167BAFFCE8F1}"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192823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94FD4-7000-4800-AA68-167BAFFCE8F1}"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168227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D94FD4-7000-4800-AA68-167BAFFCE8F1}"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984DC-60CD-4664-9AE2-8858C77C3A54}" type="slidenum">
              <a:rPr lang="en-US" smtClean="0"/>
              <a:t>‹#›</a:t>
            </a:fld>
            <a:endParaRPr lang="en-US"/>
          </a:p>
        </p:txBody>
      </p:sp>
    </p:spTree>
    <p:extLst>
      <p:ext uri="{BB962C8B-B14F-4D97-AF65-F5344CB8AC3E}">
        <p14:creationId xmlns:p14="http://schemas.microsoft.com/office/powerpoint/2010/main" val="332274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D94FD4-7000-4800-AA68-167BAFFCE8F1}"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984DC-60CD-4664-9AE2-8858C77C3A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0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D94FD4-7000-4800-AA68-167BAFFCE8F1}" type="datetimeFigureOut">
              <a:rPr lang="en-US" smtClean="0"/>
              <a:t>4/26/2017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B984DC-60CD-4664-9AE2-8858C77C3A5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348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4" name="Rectangle 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mage result for wall street"/>
          <p:cNvPicPr>
            <a:picLocks noChangeAspect="1" noChangeArrowheads="1"/>
          </p:cNvPicPr>
          <p:nvPr/>
        </p:nvPicPr>
        <p:blipFill rotWithShape="1">
          <a:blip r:embed="rId2">
            <a:alphaModFix amt="35000"/>
            <a:grayscl/>
            <a:extLst>
              <a:ext uri="{28A0092B-C50C-407E-A947-70E740481C1C}">
                <a14:useLocalDpi xmlns:a14="http://schemas.microsoft.com/office/drawing/2010/main" val="0"/>
              </a:ext>
            </a:extLst>
          </a:blip>
          <a:srcRect r="-1" b="15708"/>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43467" y="643467"/>
            <a:ext cx="7164674" cy="5571066"/>
          </a:xfrm>
        </p:spPr>
        <p:txBody>
          <a:bodyPr>
            <a:normAutofit/>
          </a:bodyPr>
          <a:lstStyle/>
          <a:p>
            <a:r>
              <a:rPr lang="en-US" sz="6600">
                <a:solidFill>
                  <a:schemeClr val="tx1"/>
                </a:solidFill>
              </a:rPr>
              <a:t>Predicting Market Reaction to News</a:t>
            </a:r>
          </a:p>
        </p:txBody>
      </p:sp>
      <p:sp>
        <p:nvSpPr>
          <p:cNvPr id="3" name="Subtitle 2"/>
          <p:cNvSpPr>
            <a:spLocks noGrp="1"/>
          </p:cNvSpPr>
          <p:nvPr>
            <p:ph type="subTitle" idx="1"/>
          </p:nvPr>
        </p:nvSpPr>
        <p:spPr>
          <a:xfrm>
            <a:off x="8451608" y="643467"/>
            <a:ext cx="3096926" cy="5571066"/>
          </a:xfrm>
        </p:spPr>
        <p:txBody>
          <a:bodyPr>
            <a:normAutofit/>
          </a:bodyPr>
          <a:lstStyle/>
          <a:p>
            <a:r>
              <a:rPr lang="en-US" sz="2000">
                <a:solidFill>
                  <a:schemeClr val="tx1"/>
                </a:solidFill>
              </a:rPr>
              <a:t>Team 02: Milind, Suvir, Kokila, Raghav, Chan, Vishal</a:t>
            </a:r>
          </a:p>
          <a:p>
            <a:endParaRPr lang="en-US" sz="2000">
              <a:solidFill>
                <a:schemeClr val="tx1"/>
              </a:solidFill>
            </a:endParaRPr>
          </a:p>
          <a:p>
            <a:r>
              <a:rPr lang="en-US" sz="2000">
                <a:solidFill>
                  <a:schemeClr val="tx1"/>
                </a:solidFill>
              </a:rPr>
              <a:t>4/25/2017 </a:t>
            </a:r>
          </a:p>
        </p:txBody>
      </p:sp>
    </p:spTree>
    <p:extLst>
      <p:ext uri="{BB962C8B-B14F-4D97-AF65-F5344CB8AC3E}">
        <p14:creationId xmlns:p14="http://schemas.microsoft.com/office/powerpoint/2010/main" val="28861690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z="5400" dirty="0"/>
              <a:t>Time series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1895061"/>
            <a:ext cx="9793356" cy="3988904"/>
          </a:xfrm>
          <a:prstGeom prst="rect">
            <a:avLst/>
          </a:prstGeom>
        </p:spPr>
      </p:pic>
    </p:spTree>
    <p:extLst>
      <p:ext uri="{BB962C8B-B14F-4D97-AF65-F5344CB8AC3E}">
        <p14:creationId xmlns:p14="http://schemas.microsoft.com/office/powerpoint/2010/main" val="301182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FINDINGS: BREXIT</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69570" y="2084832"/>
            <a:ext cx="6643481" cy="3679864"/>
          </a:xfrm>
          <a:prstGeom prst="rect">
            <a:avLst/>
          </a:prstGeom>
          <a:noFill/>
          <a:ln>
            <a:no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051" y="2084832"/>
            <a:ext cx="5073810" cy="3679863"/>
          </a:xfrm>
          <a:prstGeom prst="rect">
            <a:avLst/>
          </a:prstGeom>
        </p:spPr>
      </p:pic>
    </p:spTree>
    <p:extLst>
      <p:ext uri="{BB962C8B-B14F-4D97-AF65-F5344CB8AC3E}">
        <p14:creationId xmlns:p14="http://schemas.microsoft.com/office/powerpoint/2010/main" val="299883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Results: </a:t>
            </a:r>
            <a:r>
              <a:rPr lang="en-US" sz="5400" dirty="0" err="1"/>
              <a:t>LDAvis</a:t>
            </a:r>
            <a:r>
              <a:rPr lang="en-US" sz="5400" dirty="0"/>
              <a:t> plot</a:t>
            </a:r>
          </a:p>
        </p:txBody>
      </p:sp>
      <p:pic>
        <p:nvPicPr>
          <p:cNvPr id="4" name="Picture 3"/>
          <p:cNvPicPr/>
          <p:nvPr/>
        </p:nvPicPr>
        <p:blipFill>
          <a:blip r:embed="rId2"/>
          <a:stretch>
            <a:fillRect/>
          </a:stretch>
        </p:blipFill>
        <p:spPr>
          <a:xfrm>
            <a:off x="1578360" y="1648248"/>
            <a:ext cx="9505100" cy="5134037"/>
          </a:xfrm>
          <a:prstGeom prst="rect">
            <a:avLst/>
          </a:prstGeom>
        </p:spPr>
      </p:pic>
    </p:spTree>
    <p:extLst>
      <p:ext uri="{BB962C8B-B14F-4D97-AF65-F5344CB8AC3E}">
        <p14:creationId xmlns:p14="http://schemas.microsoft.com/office/powerpoint/2010/main" val="312585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Recommendation</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r>
              <a:rPr lang="en-US" dirty="0"/>
              <a:t>As bad news is better correlated to market movements than good news, we trigger an automated trade to short based on the score of the prevailing  sentiment assessment across the pronounced keywords. </a:t>
            </a:r>
          </a:p>
          <a:p>
            <a:pPr marL="514350" indent="-514350">
              <a:buFont typeface="+mj-lt"/>
              <a:buAutoNum type="romanUcPeriod"/>
            </a:pPr>
            <a:r>
              <a:rPr lang="en-US" dirty="0"/>
              <a:t>Further inflate returns by going long on the put option at the day’s open to utilize leverage.</a:t>
            </a:r>
          </a:p>
          <a:p>
            <a:pPr marL="514350" indent="-514350">
              <a:buFont typeface="+mj-lt"/>
              <a:buAutoNum type="romanUcPeriod"/>
            </a:pPr>
            <a:r>
              <a:rPr lang="en-US" dirty="0"/>
              <a:t>Build a model that learns and constantly accepts feedback on news to improve scoring. This might be a moving target – new keywords might become relevant and sentiment  effect could wax or wane. </a:t>
            </a:r>
          </a:p>
          <a:p>
            <a:pPr marL="514350" indent="-514350">
              <a:buFont typeface="+mj-lt"/>
              <a:buAutoNum type="romanUcPeriod"/>
            </a:pPr>
            <a:r>
              <a:rPr lang="en-US" dirty="0"/>
              <a:t>We analyzed the effect on SPYDER (S&amp;P 500) and DIA (Dow jones Industrial Average) ETFs. We suggest exploring securities where correlation to news is more pronounced – these could be currencies, oil or derivatives on these securities.  </a:t>
            </a:r>
          </a:p>
        </p:txBody>
      </p:sp>
    </p:spTree>
    <p:extLst>
      <p:ext uri="{BB962C8B-B14F-4D97-AF65-F5344CB8AC3E}">
        <p14:creationId xmlns:p14="http://schemas.microsoft.com/office/powerpoint/2010/main" val="270724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63006" y="0"/>
            <a:ext cx="6618905" cy="4531679"/>
          </a:xfrm>
          <a:prstGeom prst="rect">
            <a:avLst/>
          </a:prstGeom>
        </p:spPr>
      </p:pic>
    </p:spTree>
    <p:extLst>
      <p:ext uri="{BB962C8B-B14F-4D97-AF65-F5344CB8AC3E}">
        <p14:creationId xmlns:p14="http://schemas.microsoft.com/office/powerpoint/2010/main" val="422303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200" dirty="0"/>
              <a:t>Objective</a:t>
            </a:r>
          </a:p>
          <a:p>
            <a:pPr marL="457200" indent="-457200">
              <a:buFont typeface="+mj-lt"/>
              <a:buAutoNum type="arabicPeriod"/>
            </a:pPr>
            <a:r>
              <a:rPr lang="en-US" sz="3200" dirty="0"/>
              <a:t>Data sources &amp; Inputs</a:t>
            </a:r>
          </a:p>
          <a:p>
            <a:pPr marL="457200" indent="-457200">
              <a:buFont typeface="+mj-lt"/>
              <a:buAutoNum type="arabicPeriod"/>
            </a:pPr>
            <a:r>
              <a:rPr lang="en-US" sz="3200" dirty="0"/>
              <a:t>Data preprocessing</a:t>
            </a:r>
          </a:p>
          <a:p>
            <a:pPr marL="457200" indent="-457200">
              <a:buFont typeface="+mj-lt"/>
              <a:buAutoNum type="arabicPeriod"/>
            </a:pPr>
            <a:r>
              <a:rPr lang="en-US" sz="3200" dirty="0"/>
              <a:t>Modeling &amp; Clustering</a:t>
            </a:r>
          </a:p>
          <a:p>
            <a:pPr marL="457200" indent="-457200">
              <a:buFont typeface="+mj-lt"/>
              <a:buAutoNum type="arabicPeriod"/>
            </a:pPr>
            <a:r>
              <a:rPr lang="en-US" sz="3200" dirty="0"/>
              <a:t>Results</a:t>
            </a:r>
          </a:p>
          <a:p>
            <a:pPr marL="457200" indent="-457200">
              <a:buFont typeface="+mj-lt"/>
              <a:buAutoNum type="arabicPeriod"/>
            </a:pPr>
            <a:r>
              <a:rPr lang="en-US" sz="3200" dirty="0"/>
              <a:t>Recommendation</a:t>
            </a:r>
          </a:p>
          <a:p>
            <a:pPr marL="0" indent="0">
              <a:buNone/>
            </a:pPr>
            <a:endParaRPr lang="en-US" sz="3200" dirty="0"/>
          </a:p>
        </p:txBody>
      </p:sp>
      <p:pic>
        <p:nvPicPr>
          <p:cNvPr id="5" name="Picture 4"/>
          <p:cNvPicPr>
            <a:picLocks noChangeAspect="1"/>
          </p:cNvPicPr>
          <p:nvPr/>
        </p:nvPicPr>
        <p:blipFill>
          <a:blip r:embed="rId2"/>
          <a:stretch>
            <a:fillRect/>
          </a:stretch>
        </p:blipFill>
        <p:spPr>
          <a:xfrm>
            <a:off x="6379505" y="2286000"/>
            <a:ext cx="5111649" cy="2930272"/>
          </a:xfrm>
          <a:prstGeom prst="rect">
            <a:avLst/>
          </a:prstGeom>
        </p:spPr>
      </p:pic>
    </p:spTree>
    <p:extLst>
      <p:ext uri="{BB962C8B-B14F-4D97-AF65-F5344CB8AC3E}">
        <p14:creationId xmlns:p14="http://schemas.microsoft.com/office/powerpoint/2010/main" val="100210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552267" y="868340"/>
            <a:ext cx="3999654" cy="2399793"/>
          </a:xfrm>
          <a:prstGeom prst="rect">
            <a:avLst/>
          </a:prstGeom>
        </p:spPr>
      </p:pic>
      <p:pic>
        <p:nvPicPr>
          <p:cNvPr id="5" name="Picture 4"/>
          <p:cNvPicPr>
            <a:picLocks noChangeAspect="1"/>
          </p:cNvPicPr>
          <p:nvPr/>
        </p:nvPicPr>
        <p:blipFill>
          <a:blip r:embed="rId3"/>
          <a:stretch>
            <a:fillRect/>
          </a:stretch>
        </p:blipFill>
        <p:spPr>
          <a:xfrm>
            <a:off x="7552267" y="3589867"/>
            <a:ext cx="3999654" cy="2389793"/>
          </a:xfrm>
          <a:prstGeom prst="rect">
            <a:avLst/>
          </a:prstGeom>
        </p:spPr>
      </p:pic>
      <p:sp>
        <p:nvSpPr>
          <p:cNvPr id="2" name="Title 1"/>
          <p:cNvSpPr>
            <a:spLocks noGrp="1"/>
          </p:cNvSpPr>
          <p:nvPr>
            <p:ph type="title"/>
          </p:nvPr>
        </p:nvSpPr>
        <p:spPr>
          <a:xfrm>
            <a:off x="1024128" y="585216"/>
            <a:ext cx="6066818" cy="1499616"/>
          </a:xfrm>
        </p:spPr>
        <p:txBody>
          <a:bodyPr>
            <a:normAutofit/>
          </a:bodyPr>
          <a:lstStyle/>
          <a:p>
            <a:r>
              <a:rPr lang="en-US" dirty="0"/>
              <a:t>Objective</a:t>
            </a:r>
          </a:p>
        </p:txBody>
      </p:sp>
      <p:sp>
        <p:nvSpPr>
          <p:cNvPr id="3" name="Content Placeholder 2"/>
          <p:cNvSpPr>
            <a:spLocks noGrp="1"/>
          </p:cNvSpPr>
          <p:nvPr>
            <p:ph idx="1"/>
          </p:nvPr>
        </p:nvSpPr>
        <p:spPr>
          <a:xfrm>
            <a:off x="1024128" y="2286000"/>
            <a:ext cx="6066818" cy="4023360"/>
          </a:xfrm>
        </p:spPr>
        <p:txBody>
          <a:bodyPr>
            <a:normAutofit/>
          </a:bodyPr>
          <a:lstStyle/>
          <a:p>
            <a:pPr marL="0" indent="0">
              <a:buNone/>
            </a:pPr>
            <a:r>
              <a:rPr lang="en-US" dirty="0"/>
              <a:t>Analyze Top 25 news feed of the day to assess sentiment &amp; pronounced keywords. Model its relationship with the market behavior. Predict returns during day trade. Recommend long or short strategy. </a:t>
            </a:r>
          </a:p>
          <a:p>
            <a:pPr marL="0" indent="0">
              <a:buNone/>
            </a:pPr>
            <a:endParaRPr lang="en-US" dirty="0"/>
          </a:p>
          <a:p>
            <a:pPr marL="457200" indent="-457200">
              <a:buFont typeface="+mj-lt"/>
              <a:buAutoNum type="arabicPeriod"/>
            </a:pPr>
            <a:r>
              <a:rPr lang="en-US" dirty="0"/>
              <a:t>Go long on the morning of 11/7/2016</a:t>
            </a:r>
          </a:p>
          <a:p>
            <a:pPr marL="457200" indent="-457200">
              <a:buFont typeface="+mj-lt"/>
              <a:buAutoNum type="arabicPeriod"/>
            </a:pPr>
            <a:r>
              <a:rPr lang="en-US" dirty="0"/>
              <a:t>Short on day open of 6/24/2016</a:t>
            </a:r>
          </a:p>
          <a:p>
            <a:pPr marL="457200" indent="-457200">
              <a:buFont typeface="+mj-lt"/>
              <a:buAutoNum type="arabicPeriod"/>
            </a:pPr>
            <a:r>
              <a:rPr lang="en-US" dirty="0"/>
              <a:t>Short on day open of 1/23/2016</a:t>
            </a:r>
          </a:p>
        </p:txBody>
      </p:sp>
    </p:spTree>
    <p:extLst>
      <p:ext uri="{BB962C8B-B14F-4D97-AF65-F5344CB8AC3E}">
        <p14:creationId xmlns:p14="http://schemas.microsoft.com/office/powerpoint/2010/main" val="130917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Data sources &amp; Inputs</a:t>
            </a:r>
            <a:endParaRPr lang="en-US" dirty="0"/>
          </a:p>
        </p:txBody>
      </p:sp>
      <p:sp>
        <p:nvSpPr>
          <p:cNvPr id="3" name="Content Placeholder 2"/>
          <p:cNvSpPr>
            <a:spLocks noGrp="1"/>
          </p:cNvSpPr>
          <p:nvPr>
            <p:ph idx="1"/>
          </p:nvPr>
        </p:nvSpPr>
        <p:spPr>
          <a:xfrm>
            <a:off x="1024128" y="1878306"/>
            <a:ext cx="9720073" cy="4023360"/>
          </a:xfrm>
        </p:spPr>
        <p:txBody>
          <a:bodyPr/>
          <a:lstStyle/>
          <a:p>
            <a:r>
              <a:rPr lang="en-US" dirty="0"/>
              <a:t>Data sources</a:t>
            </a:r>
            <a:r>
              <a:rPr lang="zh-CN" altLang="en-US" dirty="0"/>
              <a:t>：</a:t>
            </a:r>
            <a:endParaRPr lang="en-US" dirty="0"/>
          </a:p>
          <a:p>
            <a:r>
              <a:rPr lang="en-US" dirty="0" err="1"/>
              <a:t>Kaggle</a:t>
            </a:r>
            <a:r>
              <a:rPr lang="en-US" dirty="0"/>
              <a:t> </a:t>
            </a:r>
          </a:p>
          <a:p>
            <a:r>
              <a:rPr lang="en-US" dirty="0"/>
              <a:t>News Feed</a:t>
            </a:r>
          </a:p>
          <a:p>
            <a:r>
              <a:rPr lang="en-US" dirty="0"/>
              <a:t>Yahoo Finance</a:t>
            </a:r>
          </a:p>
        </p:txBody>
      </p:sp>
      <p:pic>
        <p:nvPicPr>
          <p:cNvPr id="5" name="Picture 4"/>
          <p:cNvPicPr>
            <a:picLocks noChangeAspect="1"/>
          </p:cNvPicPr>
          <p:nvPr/>
        </p:nvPicPr>
        <p:blipFill>
          <a:blip r:embed="rId2"/>
          <a:stretch>
            <a:fillRect/>
          </a:stretch>
        </p:blipFill>
        <p:spPr>
          <a:xfrm>
            <a:off x="3465402" y="3790278"/>
            <a:ext cx="8619822" cy="2770903"/>
          </a:xfrm>
          <a:prstGeom prst="rect">
            <a:avLst/>
          </a:prstGeom>
        </p:spPr>
      </p:pic>
      <p:pic>
        <p:nvPicPr>
          <p:cNvPr id="4" name="Picture 3"/>
          <p:cNvPicPr>
            <a:picLocks noChangeAspect="1"/>
          </p:cNvPicPr>
          <p:nvPr/>
        </p:nvPicPr>
        <p:blipFill>
          <a:blip r:embed="rId3"/>
          <a:stretch>
            <a:fillRect/>
          </a:stretch>
        </p:blipFill>
        <p:spPr>
          <a:xfrm>
            <a:off x="6698091" y="1241778"/>
            <a:ext cx="4600864" cy="2345623"/>
          </a:xfrm>
          <a:prstGeom prst="rect">
            <a:avLst/>
          </a:prstGeom>
        </p:spPr>
      </p:pic>
      <p:sp>
        <p:nvSpPr>
          <p:cNvPr id="9" name="Oval 8"/>
          <p:cNvSpPr/>
          <p:nvPr/>
        </p:nvSpPr>
        <p:spPr>
          <a:xfrm>
            <a:off x="6400799" y="1255726"/>
            <a:ext cx="4898156" cy="3634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06945" y="3587401"/>
            <a:ext cx="7478279" cy="31279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2690782" y="5119475"/>
            <a:ext cx="1840449" cy="2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58991" y="4763020"/>
            <a:ext cx="971548" cy="584775"/>
          </a:xfrm>
          <a:prstGeom prst="rect">
            <a:avLst/>
          </a:prstGeom>
          <a:noFill/>
        </p:spPr>
        <p:txBody>
          <a:bodyPr wrap="none" rtlCol="0">
            <a:spAutoFit/>
          </a:bodyPr>
          <a:lstStyle/>
          <a:p>
            <a:r>
              <a:rPr lang="en-US" altLang="zh-CN" sz="3200" dirty="0"/>
              <a:t>news</a:t>
            </a:r>
            <a:endParaRPr lang="en-US" sz="3200" dirty="0"/>
          </a:p>
        </p:txBody>
      </p:sp>
    </p:spTree>
    <p:extLst>
      <p:ext uri="{BB962C8B-B14F-4D97-AF65-F5344CB8AC3E}">
        <p14:creationId xmlns:p14="http://schemas.microsoft.com/office/powerpoint/2010/main" val="282164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Data Preprocessing</a:t>
            </a:r>
            <a:endParaRPr lang="en-US" dirty="0"/>
          </a:p>
        </p:txBody>
      </p:sp>
      <p:sp>
        <p:nvSpPr>
          <p:cNvPr id="3" name="Content Placeholder 2"/>
          <p:cNvSpPr>
            <a:spLocks noGrp="1"/>
          </p:cNvSpPr>
          <p:nvPr>
            <p:ph idx="1"/>
          </p:nvPr>
        </p:nvSpPr>
        <p:spPr>
          <a:xfrm>
            <a:off x="1024128" y="2128747"/>
            <a:ext cx="3903148" cy="917311"/>
          </a:xfrm>
        </p:spPr>
        <p:txBody>
          <a:bodyPr>
            <a:noAutofit/>
          </a:bodyPr>
          <a:lstStyle/>
          <a:p>
            <a:pPr marL="0" indent="0">
              <a:buNone/>
            </a:pPr>
            <a:r>
              <a:rPr lang="en-US" sz="2800" dirty="0"/>
              <a:t>1. Missing Values</a:t>
            </a:r>
            <a:endParaRPr lang="en-US" sz="2800" b="1" dirty="0"/>
          </a:p>
          <a:p>
            <a:pPr marL="0" indent="0">
              <a:buNone/>
            </a:pPr>
            <a:r>
              <a:rPr lang="en-US" sz="2800" dirty="0"/>
              <a:t>2. Data Transformation</a:t>
            </a:r>
          </a:p>
          <a:p>
            <a:pPr marL="0" indent="0">
              <a:buNone/>
            </a:pPr>
            <a:r>
              <a:rPr lang="en-US" sz="2400" dirty="0"/>
              <a:t>    </a:t>
            </a:r>
          </a:p>
        </p:txBody>
      </p:sp>
      <p:sp>
        <p:nvSpPr>
          <p:cNvPr id="4" name="TextBox 3"/>
          <p:cNvSpPr txBox="1"/>
          <p:nvPr/>
        </p:nvSpPr>
        <p:spPr>
          <a:xfrm>
            <a:off x="1454367" y="3203312"/>
            <a:ext cx="3295389" cy="1569660"/>
          </a:xfrm>
          <a:prstGeom prst="rect">
            <a:avLst/>
          </a:prstGeom>
          <a:noFill/>
        </p:spPr>
        <p:txBody>
          <a:bodyPr wrap="none" rtlCol="0">
            <a:spAutoFit/>
          </a:bodyPr>
          <a:lstStyle/>
          <a:p>
            <a:pPr>
              <a:buClrTx/>
              <a:buFont typeface="Arial" panose="020B0604020202020204" pitchFamily="34" charset="0"/>
              <a:buChar char="•"/>
            </a:pPr>
            <a:r>
              <a:rPr lang="en-US" sz="2400" dirty="0"/>
              <a:t> Transformation using </a:t>
            </a:r>
            <a:r>
              <a:rPr lang="en-US" sz="2400" dirty="0" err="1"/>
              <a:t>xts</a:t>
            </a:r>
            <a:endParaRPr lang="en-US" sz="2400" dirty="0"/>
          </a:p>
          <a:p>
            <a:pPr>
              <a:buClrTx/>
              <a:buFont typeface="Arial" panose="020B0604020202020204" pitchFamily="34" charset="0"/>
              <a:buChar char="•"/>
            </a:pPr>
            <a:r>
              <a:rPr lang="en-US" sz="2400" dirty="0"/>
              <a:t> Date format conversion</a:t>
            </a:r>
          </a:p>
          <a:p>
            <a:pPr>
              <a:buClrTx/>
              <a:buFont typeface="Arial" panose="020B0604020202020204" pitchFamily="34" charset="0"/>
              <a:buChar char="•"/>
            </a:pPr>
            <a:r>
              <a:rPr lang="en-US" sz="2400" dirty="0"/>
              <a:t> Stop words removal</a:t>
            </a:r>
          </a:p>
          <a:p>
            <a:pPr>
              <a:buClrTx/>
              <a:buFont typeface="Arial" panose="020B0604020202020204" pitchFamily="34" charset="0"/>
              <a:buChar char="•"/>
            </a:pPr>
            <a:r>
              <a:rPr lang="en-US" sz="2400" dirty="0"/>
              <a:t> Stemming the keywords</a:t>
            </a:r>
          </a:p>
        </p:txBody>
      </p:sp>
      <p:pic>
        <p:nvPicPr>
          <p:cNvPr id="5" name="Picture 4"/>
          <p:cNvPicPr/>
          <p:nvPr/>
        </p:nvPicPr>
        <p:blipFill>
          <a:blip r:embed="rId2"/>
          <a:stretch>
            <a:fillRect/>
          </a:stretch>
        </p:blipFill>
        <p:spPr>
          <a:xfrm>
            <a:off x="5939612" y="1430439"/>
            <a:ext cx="5819775" cy="759361"/>
          </a:xfrm>
          <a:prstGeom prst="rect">
            <a:avLst/>
          </a:prstGeom>
        </p:spPr>
      </p:pic>
      <p:pic>
        <p:nvPicPr>
          <p:cNvPr id="6" name="Picture 5"/>
          <p:cNvPicPr/>
          <p:nvPr/>
        </p:nvPicPr>
        <p:blipFill>
          <a:blip r:embed="rId3"/>
          <a:stretch>
            <a:fillRect/>
          </a:stretch>
        </p:blipFill>
        <p:spPr>
          <a:xfrm>
            <a:off x="5998930" y="2384309"/>
            <a:ext cx="5076825" cy="885825"/>
          </a:xfrm>
          <a:prstGeom prst="rect">
            <a:avLst/>
          </a:prstGeom>
        </p:spPr>
      </p:pic>
      <p:pic>
        <p:nvPicPr>
          <p:cNvPr id="7" name="Picture 6"/>
          <p:cNvPicPr/>
          <p:nvPr/>
        </p:nvPicPr>
        <p:blipFill>
          <a:blip r:embed="rId4"/>
          <a:stretch>
            <a:fillRect/>
          </a:stretch>
        </p:blipFill>
        <p:spPr>
          <a:xfrm>
            <a:off x="6026975" y="3558589"/>
            <a:ext cx="5391150" cy="1925955"/>
          </a:xfrm>
          <a:prstGeom prst="rect">
            <a:avLst/>
          </a:prstGeom>
        </p:spPr>
      </p:pic>
      <p:pic>
        <p:nvPicPr>
          <p:cNvPr id="8" name="Picture 7"/>
          <p:cNvPicPr/>
          <p:nvPr/>
        </p:nvPicPr>
        <p:blipFill>
          <a:blip r:embed="rId5"/>
          <a:stretch>
            <a:fillRect/>
          </a:stretch>
        </p:blipFill>
        <p:spPr>
          <a:xfrm>
            <a:off x="677690" y="5012031"/>
            <a:ext cx="5143500" cy="1504950"/>
          </a:xfrm>
          <a:prstGeom prst="rect">
            <a:avLst/>
          </a:prstGeom>
        </p:spPr>
      </p:pic>
      <p:cxnSp>
        <p:nvCxnSpPr>
          <p:cNvPr id="10" name="Straight Arrow Connector 9"/>
          <p:cNvCxnSpPr>
            <a:endCxn id="2" idx="2"/>
          </p:cNvCxnSpPr>
          <p:nvPr/>
        </p:nvCxnSpPr>
        <p:spPr>
          <a:xfrm flipV="1">
            <a:off x="4749756" y="2084832"/>
            <a:ext cx="1134408" cy="132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606945" y="3156718"/>
            <a:ext cx="1391985" cy="67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127860" y="4222780"/>
            <a:ext cx="1899115" cy="15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747261" y="4772972"/>
            <a:ext cx="104836" cy="23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45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Modeling--Packages</a:t>
            </a:r>
            <a:endParaRPr lang="en-US" dirty="0"/>
          </a:p>
        </p:txBody>
      </p:sp>
      <p:sp>
        <p:nvSpPr>
          <p:cNvPr id="3" name="Content Placeholder 2"/>
          <p:cNvSpPr>
            <a:spLocks noGrp="1"/>
          </p:cNvSpPr>
          <p:nvPr>
            <p:ph idx="1"/>
          </p:nvPr>
        </p:nvSpPr>
        <p:spPr>
          <a:xfrm>
            <a:off x="1332811" y="2035559"/>
            <a:ext cx="9720073" cy="4023360"/>
          </a:xfrm>
        </p:spPr>
        <p:txBody>
          <a:bodyPr/>
          <a:lstStyle/>
          <a:p>
            <a:pPr>
              <a:buClrTx/>
              <a:buFont typeface="Wingdings" panose="05000000000000000000" pitchFamily="2" charset="2"/>
              <a:buChar char="§"/>
            </a:pPr>
            <a:r>
              <a:rPr lang="en-US" dirty="0"/>
              <a:t> </a:t>
            </a:r>
            <a:r>
              <a:rPr lang="en-US" b="1" dirty="0"/>
              <a:t>tm</a:t>
            </a:r>
            <a:r>
              <a:rPr lang="en-US" dirty="0"/>
              <a:t>: performs the text mining operations </a:t>
            </a:r>
          </a:p>
          <a:p>
            <a:pPr>
              <a:buClrTx/>
              <a:buFont typeface="Wingdings" panose="05000000000000000000" pitchFamily="2" charset="2"/>
              <a:buChar char="§"/>
            </a:pPr>
            <a:r>
              <a:rPr lang="en-US" dirty="0"/>
              <a:t> </a:t>
            </a:r>
            <a:r>
              <a:rPr lang="en-US" b="1" dirty="0" err="1"/>
              <a:t>SnowballC</a:t>
            </a:r>
            <a:r>
              <a:rPr lang="en-US" dirty="0"/>
              <a:t>: implements Porter’s word stemming algorithm for collapsing words to a common root</a:t>
            </a:r>
          </a:p>
          <a:p>
            <a:pPr>
              <a:buClrTx/>
              <a:buFont typeface="Wingdings" panose="05000000000000000000" pitchFamily="2" charset="2"/>
              <a:buChar char="§"/>
            </a:pPr>
            <a:r>
              <a:rPr lang="en-US" dirty="0"/>
              <a:t> </a:t>
            </a:r>
            <a:r>
              <a:rPr lang="en-US" b="1" dirty="0"/>
              <a:t>text2vec</a:t>
            </a:r>
            <a:r>
              <a:rPr lang="en-US" dirty="0"/>
              <a:t>: API for implementing text analysis and natural language processing (NLP)</a:t>
            </a:r>
          </a:p>
          <a:p>
            <a:pPr>
              <a:buClrTx/>
              <a:buFont typeface="Wingdings" panose="05000000000000000000" pitchFamily="2" charset="2"/>
              <a:buChar char="§"/>
            </a:pPr>
            <a:r>
              <a:rPr lang="en-US" dirty="0"/>
              <a:t> </a:t>
            </a:r>
            <a:r>
              <a:rPr lang="en-US" b="1" dirty="0" err="1"/>
              <a:t>LDAvis</a:t>
            </a:r>
            <a:r>
              <a:rPr lang="en-US" dirty="0"/>
              <a:t>: interactive model visualization</a:t>
            </a:r>
          </a:p>
          <a:p>
            <a:pPr>
              <a:buClrTx/>
              <a:buFont typeface="Wingdings" panose="05000000000000000000" pitchFamily="2" charset="2"/>
              <a:buChar char="§"/>
            </a:pPr>
            <a:r>
              <a:rPr lang="en-US" dirty="0"/>
              <a:t> </a:t>
            </a:r>
            <a:r>
              <a:rPr lang="en-US" b="1" dirty="0" err="1"/>
              <a:t>topicmodels</a:t>
            </a:r>
            <a:r>
              <a:rPr lang="en-US" dirty="0"/>
              <a:t>: provides an interface to the latent </a:t>
            </a:r>
            <a:r>
              <a:rPr lang="en-US" dirty="0" err="1"/>
              <a:t>dirichlet</a:t>
            </a:r>
            <a:r>
              <a:rPr lang="en-US" dirty="0"/>
              <a:t> allocation (LDA) models and correlated topic models (CTM)</a:t>
            </a:r>
          </a:p>
          <a:p>
            <a:pPr>
              <a:buClrTx/>
              <a:buFont typeface="Wingdings" panose="05000000000000000000" pitchFamily="2" charset="2"/>
              <a:buChar char="§"/>
            </a:pPr>
            <a:r>
              <a:rPr lang="en-US" dirty="0"/>
              <a:t> </a:t>
            </a:r>
            <a:r>
              <a:rPr lang="en-US" b="1" dirty="0" err="1"/>
              <a:t>xts</a:t>
            </a:r>
            <a:r>
              <a:rPr lang="en-US" dirty="0"/>
              <a:t>: doing the conversion of the date format</a:t>
            </a:r>
          </a:p>
          <a:p>
            <a:pPr>
              <a:buClrTx/>
              <a:buFont typeface="Wingdings" panose="05000000000000000000" pitchFamily="2" charset="2"/>
              <a:buChar char="§"/>
            </a:pPr>
            <a:r>
              <a:rPr lang="en-US" dirty="0"/>
              <a:t> </a:t>
            </a:r>
            <a:r>
              <a:rPr lang="en-US" b="1" dirty="0" err="1"/>
              <a:t>tseries</a:t>
            </a:r>
            <a:r>
              <a:rPr lang="en-US" dirty="0"/>
              <a:t>: doing the time series analysis and computational finance</a:t>
            </a:r>
          </a:p>
          <a:p>
            <a:pPr>
              <a:buClrTx/>
              <a:buFont typeface="Wingdings" panose="05000000000000000000" pitchFamily="2" charset="2"/>
              <a:buChar char="§"/>
            </a:pPr>
            <a:endParaRPr lang="en-US" dirty="0"/>
          </a:p>
          <a:p>
            <a:pPr>
              <a:buClrTx/>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8208853" y="490134"/>
            <a:ext cx="1793126" cy="1472925"/>
          </a:xfrm>
          <a:prstGeom prst="rect">
            <a:avLst/>
          </a:prstGeom>
        </p:spPr>
      </p:pic>
    </p:spTree>
    <p:extLst>
      <p:ext uri="{BB962C8B-B14F-4D97-AF65-F5344CB8AC3E}">
        <p14:creationId xmlns:p14="http://schemas.microsoft.com/office/powerpoint/2010/main" val="224934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Modeling: regression</a:t>
            </a:r>
          </a:p>
        </p:txBody>
      </p:sp>
      <p:pic>
        <p:nvPicPr>
          <p:cNvPr id="10" name="Content Placeholder 3"/>
          <p:cNvPicPr/>
          <p:nvPr/>
        </p:nvPicPr>
        <p:blipFill>
          <a:blip r:embed="rId2"/>
          <a:stretch>
            <a:fillRect/>
          </a:stretch>
        </p:blipFill>
        <p:spPr>
          <a:xfrm>
            <a:off x="1760851" y="2280166"/>
            <a:ext cx="5943600" cy="2667000"/>
          </a:xfrm>
          <a:prstGeom prst="rect">
            <a:avLst/>
          </a:prstGeom>
        </p:spPr>
      </p:pic>
      <p:sp>
        <p:nvSpPr>
          <p:cNvPr id="4" name="Rectangle 3"/>
          <p:cNvSpPr/>
          <p:nvPr/>
        </p:nvSpPr>
        <p:spPr>
          <a:xfrm>
            <a:off x="1760851" y="4953388"/>
            <a:ext cx="6096000" cy="923330"/>
          </a:xfrm>
          <a:prstGeom prst="rect">
            <a:avLst/>
          </a:prstGeom>
        </p:spPr>
        <p:txBody>
          <a:bodyPr>
            <a:spAutoFit/>
          </a:bodyPr>
          <a:lstStyle/>
          <a:p>
            <a:r>
              <a:rPr lang="en-US" dirty="0"/>
              <a:t>Cross validation feature is used and model is fitted, however the results are not promising as we are able to achieve AUC of 0.53 which is little above the baseline.</a:t>
            </a:r>
          </a:p>
        </p:txBody>
      </p:sp>
    </p:spTree>
    <p:extLst>
      <p:ext uri="{BB962C8B-B14F-4D97-AF65-F5344CB8AC3E}">
        <p14:creationId xmlns:p14="http://schemas.microsoft.com/office/powerpoint/2010/main" val="231074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z="5400" dirty="0"/>
              <a:t>Time series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1895061"/>
            <a:ext cx="9793356" cy="3988904"/>
          </a:xfrm>
          <a:prstGeom prst="rect">
            <a:avLst/>
          </a:prstGeom>
        </p:spPr>
      </p:pic>
    </p:spTree>
    <p:extLst>
      <p:ext uri="{BB962C8B-B14F-4D97-AF65-F5344CB8AC3E}">
        <p14:creationId xmlns:p14="http://schemas.microsoft.com/office/powerpoint/2010/main" val="39011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9773" y="1952262"/>
            <a:ext cx="4642337" cy="3782993"/>
          </a:xfrm>
          <a:prstGeom prst="rect">
            <a:avLst/>
          </a:prstGeom>
        </p:spPr>
      </p:pic>
      <p:sp>
        <p:nvSpPr>
          <p:cNvPr id="2" name="Title 1"/>
          <p:cNvSpPr>
            <a:spLocks noGrp="1"/>
          </p:cNvSpPr>
          <p:nvPr>
            <p:ph type="title"/>
          </p:nvPr>
        </p:nvSpPr>
        <p:spPr>
          <a:xfrm>
            <a:off x="1024128" y="585216"/>
            <a:ext cx="7616289" cy="1499616"/>
          </a:xfrm>
        </p:spPr>
        <p:txBody>
          <a:bodyPr vert="horz" lIns="91440" tIns="45720" rIns="91440" bIns="45720" rtlCol="0" anchor="ctr">
            <a:normAutofit/>
          </a:bodyPr>
          <a:lstStyle/>
          <a:p>
            <a:r>
              <a:rPr lang="en-US" sz="4000" dirty="0"/>
              <a:t>FINDINGS: FINANCIAL CRISIS IN 2008</a:t>
            </a:r>
          </a:p>
        </p:txBody>
      </p:sp>
      <p:pic>
        <p:nvPicPr>
          <p:cNvPr id="9" name="Content Placeholder 8"/>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24128" y="1952263"/>
            <a:ext cx="5885645" cy="3782993"/>
          </a:xfrm>
          <a:prstGeom prst="rect">
            <a:avLst/>
          </a:prstGeom>
          <a:noFill/>
          <a:ln>
            <a:noFill/>
          </a:ln>
        </p:spPr>
      </p:pic>
    </p:spTree>
    <p:extLst>
      <p:ext uri="{BB962C8B-B14F-4D97-AF65-F5344CB8AC3E}">
        <p14:creationId xmlns:p14="http://schemas.microsoft.com/office/powerpoint/2010/main" val="3490005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bodyPr>
        <a:spAutoFit/>
      </a:bodyPr>
      <a:lstStyle>
        <a:defPPr>
          <a:defRPr dirty="0"/>
        </a:defPPr>
      </a:lstStyle>
    </a:sp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260</TotalTime>
  <Words>406</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华文仿宋</vt:lpstr>
      <vt:lpstr>Tw Cen MT</vt:lpstr>
      <vt:lpstr>Tw Cen MT Condensed</vt:lpstr>
      <vt:lpstr>Wingdings</vt:lpstr>
      <vt:lpstr>Wingdings 3</vt:lpstr>
      <vt:lpstr>Integral</vt:lpstr>
      <vt:lpstr>Predicting Market Reaction to News</vt:lpstr>
      <vt:lpstr>Agenda</vt:lpstr>
      <vt:lpstr>Objective</vt:lpstr>
      <vt:lpstr>Data sources &amp; Inputs</vt:lpstr>
      <vt:lpstr>Data Preprocessing</vt:lpstr>
      <vt:lpstr>Modeling--Packages</vt:lpstr>
      <vt:lpstr>Modeling: regression</vt:lpstr>
      <vt:lpstr>Time series analysis</vt:lpstr>
      <vt:lpstr>FINDINGS: FINANCIAL CRISIS IN 2008</vt:lpstr>
      <vt:lpstr>Time series analysis</vt:lpstr>
      <vt:lpstr>FINDINGS: BREXIT</vt:lpstr>
      <vt:lpstr>Results: LDAvis plot</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Market Reaction to News</dc:title>
  <dc:creator>Vishal Page</dc:creator>
  <cp:lastModifiedBy>Milind Jagre</cp:lastModifiedBy>
  <cp:revision>48</cp:revision>
  <dcterms:created xsi:type="dcterms:W3CDTF">2017-04-25T13:44:04Z</dcterms:created>
  <dcterms:modified xsi:type="dcterms:W3CDTF">2017-04-26T15:55:51Z</dcterms:modified>
</cp:coreProperties>
</file>