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3" r:id="rId5"/>
    <p:sldId id="260" r:id="rId6"/>
    <p:sldId id="265" r:id="rId7"/>
    <p:sldId id="266" r:id="rId8"/>
    <p:sldId id="268" r:id="rId9"/>
    <p:sldId id="262" r:id="rId10"/>
    <p:sldId id="272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>
        <p:scale>
          <a:sx n="83" d="100"/>
          <a:sy n="83" d="100"/>
        </p:scale>
        <p:origin x="59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9600F-631E-4041-BDDC-C73AF1A9B17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B07D1-6060-44A8-9F55-20ABEBA15497}">
      <dgm:prSet phldrT="[Text]" custT="1"/>
      <dgm:spPr/>
      <dgm:t>
        <a:bodyPr/>
        <a:lstStyle/>
        <a:p>
          <a:pPr marL="0" indent="0" algn="l">
            <a:buNone/>
          </a:pPr>
          <a:r>
            <a:rPr lang="en-US" sz="2000" dirty="0">
              <a:solidFill>
                <a:srgbClr val="002060"/>
              </a:solidFill>
            </a:rPr>
            <a:t>Type – I</a:t>
          </a:r>
          <a:br>
            <a:rPr lang="en-US" sz="2000" dirty="0"/>
          </a:br>
          <a:r>
            <a:rPr lang="en-US" sz="2000" dirty="0"/>
            <a:t>1. </a:t>
          </a:r>
          <a:r>
            <a:rPr lang="en-US" sz="1600" dirty="0"/>
            <a:t>Low to moderate risk</a:t>
          </a:r>
          <a:br>
            <a:rPr lang="en-US" sz="1600" dirty="0"/>
          </a:br>
          <a:r>
            <a:rPr lang="en-US" sz="1600" dirty="0"/>
            <a:t>2.  General controls</a:t>
          </a:r>
        </a:p>
      </dgm:t>
    </dgm:pt>
    <dgm:pt modelId="{5EB89BC2-9158-4D13-B22E-0597D024BE64}" type="parTrans" cxnId="{88B6D080-E74C-4394-AEB6-230059692402}">
      <dgm:prSet/>
      <dgm:spPr/>
      <dgm:t>
        <a:bodyPr/>
        <a:lstStyle/>
        <a:p>
          <a:endParaRPr lang="en-US"/>
        </a:p>
      </dgm:t>
    </dgm:pt>
    <dgm:pt modelId="{1D687853-96A5-4C99-A06B-39F444391056}" type="sibTrans" cxnId="{88B6D080-E74C-4394-AEB6-230059692402}">
      <dgm:prSet/>
      <dgm:spPr/>
      <dgm:t>
        <a:bodyPr/>
        <a:lstStyle/>
        <a:p>
          <a:endParaRPr lang="en-US"/>
        </a:p>
      </dgm:t>
    </dgm:pt>
    <dgm:pt modelId="{578D66CB-0F1D-4D1E-9CB8-B281141B52CA}">
      <dgm:prSet phldrT="[Text]" custT="1"/>
      <dgm:spPr/>
      <dgm:t>
        <a:bodyPr/>
        <a:lstStyle/>
        <a:p>
          <a:pPr algn="l"/>
          <a:r>
            <a:rPr lang="en-US" sz="2000" kern="1200" dirty="0">
              <a:solidFill>
                <a:srgbClr val="002060"/>
              </a:solidFill>
            </a:rPr>
            <a:t>Type – II</a:t>
          </a:r>
          <a:br>
            <a:rPr lang="en-US" sz="1300" kern="1200" dirty="0"/>
          </a:br>
          <a:r>
            <a:rPr lang="en-US" sz="1300" kern="1200" dirty="0"/>
            <a:t>1</a:t>
          </a:r>
          <a:r>
            <a:rPr lang="en-US" sz="16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. Moderate to high risk</a:t>
          </a:r>
          <a:br>
            <a:rPr lang="en-US" sz="16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</a:br>
          <a:r>
            <a:rPr lang="en-US" sz="16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2. General &amp; specific                     controls</a:t>
          </a:r>
        </a:p>
      </dgm:t>
    </dgm:pt>
    <dgm:pt modelId="{C7656D7E-250A-4D94-875B-C9619FA7912C}" type="parTrans" cxnId="{FC125779-3A15-4A1E-AC0E-90D8F6750458}">
      <dgm:prSet/>
      <dgm:spPr/>
      <dgm:t>
        <a:bodyPr/>
        <a:lstStyle/>
        <a:p>
          <a:endParaRPr lang="en-US"/>
        </a:p>
      </dgm:t>
    </dgm:pt>
    <dgm:pt modelId="{109B04EA-0989-4C6F-8372-A6D58FF762F9}" type="sibTrans" cxnId="{FC125779-3A15-4A1E-AC0E-90D8F6750458}">
      <dgm:prSet/>
      <dgm:spPr/>
      <dgm:t>
        <a:bodyPr/>
        <a:lstStyle/>
        <a:p>
          <a:endParaRPr lang="en-US"/>
        </a:p>
      </dgm:t>
    </dgm:pt>
    <dgm:pt modelId="{61FF3EF8-BBE8-4099-96E4-474CB12D386C}">
      <dgm:prSet phldrT="[Text]" custT="1"/>
      <dgm:spPr/>
      <dgm:t>
        <a:bodyPr/>
        <a:lstStyle/>
        <a:p>
          <a:pPr algn="l"/>
          <a:r>
            <a:rPr lang="en-US" sz="2000" dirty="0">
              <a:solidFill>
                <a:srgbClr val="002060"/>
              </a:solidFill>
            </a:rPr>
            <a:t>Type – III</a:t>
          </a:r>
          <a:br>
            <a:rPr lang="en-US" sz="1300" dirty="0"/>
          </a:br>
          <a:r>
            <a:rPr lang="en-US" sz="1600" dirty="0"/>
            <a:t>1. High risk</a:t>
          </a:r>
          <a:br>
            <a:rPr lang="en-US" sz="1600" dirty="0"/>
          </a:br>
          <a:r>
            <a:rPr lang="en-US" sz="1600" dirty="0"/>
            <a:t>2. General controls and Pre-market approval</a:t>
          </a:r>
        </a:p>
      </dgm:t>
    </dgm:pt>
    <dgm:pt modelId="{D505A53F-6B96-43A0-8975-F15D4CB4AB67}" type="parTrans" cxnId="{7F4201D5-711F-4513-A92E-A47C9AB33672}">
      <dgm:prSet/>
      <dgm:spPr/>
      <dgm:t>
        <a:bodyPr/>
        <a:lstStyle/>
        <a:p>
          <a:endParaRPr lang="en-US"/>
        </a:p>
      </dgm:t>
    </dgm:pt>
    <dgm:pt modelId="{90652654-DB1E-4E06-B9D2-7C08108519EE}" type="sibTrans" cxnId="{7F4201D5-711F-4513-A92E-A47C9AB33672}">
      <dgm:prSet/>
      <dgm:spPr/>
      <dgm:t>
        <a:bodyPr/>
        <a:lstStyle/>
        <a:p>
          <a:endParaRPr lang="en-US"/>
        </a:p>
      </dgm:t>
    </dgm:pt>
    <dgm:pt modelId="{F2619AE7-47C6-41AF-A256-49A28073CCB0}" type="pres">
      <dgm:prSet presAssocID="{6D89600F-631E-4041-BDDC-C73AF1A9B174}" presName="CompostProcess" presStyleCnt="0">
        <dgm:presLayoutVars>
          <dgm:dir/>
          <dgm:resizeHandles val="exact"/>
        </dgm:presLayoutVars>
      </dgm:prSet>
      <dgm:spPr/>
    </dgm:pt>
    <dgm:pt modelId="{E0353B53-1F72-4A93-A284-22482A4B2F04}" type="pres">
      <dgm:prSet presAssocID="{6D89600F-631E-4041-BDDC-C73AF1A9B174}" presName="arrow" presStyleLbl="bgShp" presStyleIdx="0" presStyleCnt="1" custLinFactNeighborY="850"/>
      <dgm:spPr/>
    </dgm:pt>
    <dgm:pt modelId="{78BBE1D3-B7D2-4982-B6D3-075061D1F8F5}" type="pres">
      <dgm:prSet presAssocID="{6D89600F-631E-4041-BDDC-C73AF1A9B174}" presName="linearProcess" presStyleCnt="0"/>
      <dgm:spPr/>
    </dgm:pt>
    <dgm:pt modelId="{7ACAEC31-3911-47DD-BF6B-1D1A55518E35}" type="pres">
      <dgm:prSet presAssocID="{723B07D1-6060-44A8-9F55-20ABEBA15497}" presName="textNode" presStyleLbl="node1" presStyleIdx="0" presStyleCnt="3" custScaleX="103832">
        <dgm:presLayoutVars>
          <dgm:bulletEnabled val="1"/>
        </dgm:presLayoutVars>
      </dgm:prSet>
      <dgm:spPr/>
    </dgm:pt>
    <dgm:pt modelId="{3C0F5F02-D46E-4809-8DE0-9FAFD4B552CA}" type="pres">
      <dgm:prSet presAssocID="{1D687853-96A5-4C99-A06B-39F444391056}" presName="sibTrans" presStyleCnt="0"/>
      <dgm:spPr/>
    </dgm:pt>
    <dgm:pt modelId="{049A7FA2-F17C-43FE-8220-5D0C21540109}" type="pres">
      <dgm:prSet presAssocID="{578D66CB-0F1D-4D1E-9CB8-B281141B52CA}" presName="textNode" presStyleLbl="node1" presStyleIdx="1" presStyleCnt="3">
        <dgm:presLayoutVars>
          <dgm:bulletEnabled val="1"/>
        </dgm:presLayoutVars>
      </dgm:prSet>
      <dgm:spPr/>
    </dgm:pt>
    <dgm:pt modelId="{50B397AA-2AD3-4E26-BB28-67D72F79F16F}" type="pres">
      <dgm:prSet presAssocID="{109B04EA-0989-4C6F-8372-A6D58FF762F9}" presName="sibTrans" presStyleCnt="0"/>
      <dgm:spPr/>
    </dgm:pt>
    <dgm:pt modelId="{0E47DF51-7DAF-4BEA-AAD1-FD20E7FDA776}" type="pres">
      <dgm:prSet presAssocID="{61FF3EF8-BBE8-4099-96E4-474CB12D386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DC351C6-FC2E-4377-8895-759083941107}" type="presOf" srcId="{578D66CB-0F1D-4D1E-9CB8-B281141B52CA}" destId="{049A7FA2-F17C-43FE-8220-5D0C21540109}" srcOrd="0" destOrd="0" presId="urn:microsoft.com/office/officeart/2005/8/layout/hProcess9"/>
    <dgm:cxn modelId="{88B6D080-E74C-4394-AEB6-230059692402}" srcId="{6D89600F-631E-4041-BDDC-C73AF1A9B174}" destId="{723B07D1-6060-44A8-9F55-20ABEBA15497}" srcOrd="0" destOrd="0" parTransId="{5EB89BC2-9158-4D13-B22E-0597D024BE64}" sibTransId="{1D687853-96A5-4C99-A06B-39F444391056}"/>
    <dgm:cxn modelId="{E1E32BC6-D2FE-48C5-AB12-9C2B3E2C285D}" type="presOf" srcId="{61FF3EF8-BBE8-4099-96E4-474CB12D386C}" destId="{0E47DF51-7DAF-4BEA-AAD1-FD20E7FDA776}" srcOrd="0" destOrd="0" presId="urn:microsoft.com/office/officeart/2005/8/layout/hProcess9"/>
    <dgm:cxn modelId="{776316C5-28DF-4CEF-8386-A23B410603F1}" type="presOf" srcId="{6D89600F-631E-4041-BDDC-C73AF1A9B174}" destId="{F2619AE7-47C6-41AF-A256-49A28073CCB0}" srcOrd="0" destOrd="0" presId="urn:microsoft.com/office/officeart/2005/8/layout/hProcess9"/>
    <dgm:cxn modelId="{FC125779-3A15-4A1E-AC0E-90D8F6750458}" srcId="{6D89600F-631E-4041-BDDC-C73AF1A9B174}" destId="{578D66CB-0F1D-4D1E-9CB8-B281141B52CA}" srcOrd="1" destOrd="0" parTransId="{C7656D7E-250A-4D94-875B-C9619FA7912C}" sibTransId="{109B04EA-0989-4C6F-8372-A6D58FF762F9}"/>
    <dgm:cxn modelId="{D5BC97A1-6E3E-41FB-9551-6E9C98F4FDA6}" type="presOf" srcId="{723B07D1-6060-44A8-9F55-20ABEBA15497}" destId="{7ACAEC31-3911-47DD-BF6B-1D1A55518E35}" srcOrd="0" destOrd="0" presId="urn:microsoft.com/office/officeart/2005/8/layout/hProcess9"/>
    <dgm:cxn modelId="{7F4201D5-711F-4513-A92E-A47C9AB33672}" srcId="{6D89600F-631E-4041-BDDC-C73AF1A9B174}" destId="{61FF3EF8-BBE8-4099-96E4-474CB12D386C}" srcOrd="2" destOrd="0" parTransId="{D505A53F-6B96-43A0-8975-F15D4CB4AB67}" sibTransId="{90652654-DB1E-4E06-B9D2-7C08108519EE}"/>
    <dgm:cxn modelId="{9B086754-D894-476B-BE4F-B6C0CD687DAB}" type="presParOf" srcId="{F2619AE7-47C6-41AF-A256-49A28073CCB0}" destId="{E0353B53-1F72-4A93-A284-22482A4B2F04}" srcOrd="0" destOrd="0" presId="urn:microsoft.com/office/officeart/2005/8/layout/hProcess9"/>
    <dgm:cxn modelId="{757BAD35-2DE4-41D4-AF38-49D0DD8AACA3}" type="presParOf" srcId="{F2619AE7-47C6-41AF-A256-49A28073CCB0}" destId="{78BBE1D3-B7D2-4982-B6D3-075061D1F8F5}" srcOrd="1" destOrd="0" presId="urn:microsoft.com/office/officeart/2005/8/layout/hProcess9"/>
    <dgm:cxn modelId="{0FD4621B-34D5-4B58-A0F4-B200F1937D2C}" type="presParOf" srcId="{78BBE1D3-B7D2-4982-B6D3-075061D1F8F5}" destId="{7ACAEC31-3911-47DD-BF6B-1D1A55518E35}" srcOrd="0" destOrd="0" presId="urn:microsoft.com/office/officeart/2005/8/layout/hProcess9"/>
    <dgm:cxn modelId="{DE62D6A9-26ED-478C-A063-D2A5D77A530D}" type="presParOf" srcId="{78BBE1D3-B7D2-4982-B6D3-075061D1F8F5}" destId="{3C0F5F02-D46E-4809-8DE0-9FAFD4B552CA}" srcOrd="1" destOrd="0" presId="urn:microsoft.com/office/officeart/2005/8/layout/hProcess9"/>
    <dgm:cxn modelId="{0396A514-9B18-45E1-8026-A7C23852AC35}" type="presParOf" srcId="{78BBE1D3-B7D2-4982-B6D3-075061D1F8F5}" destId="{049A7FA2-F17C-43FE-8220-5D0C21540109}" srcOrd="2" destOrd="0" presId="urn:microsoft.com/office/officeart/2005/8/layout/hProcess9"/>
    <dgm:cxn modelId="{0072CDD4-C99E-4490-9E0F-41350B224FE1}" type="presParOf" srcId="{78BBE1D3-B7D2-4982-B6D3-075061D1F8F5}" destId="{50B397AA-2AD3-4E26-BB28-67D72F79F16F}" srcOrd="3" destOrd="0" presId="urn:microsoft.com/office/officeart/2005/8/layout/hProcess9"/>
    <dgm:cxn modelId="{31DD0601-E607-4DA0-AF5F-696F217B0B1B}" type="presParOf" srcId="{78BBE1D3-B7D2-4982-B6D3-075061D1F8F5}" destId="{0E47DF51-7DAF-4BEA-AAD1-FD20E7FDA77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53B53-1F72-4A93-A284-22482A4B2F04}">
      <dsp:nvSpPr>
        <dsp:cNvPr id="0" name=""/>
        <dsp:cNvSpPr/>
      </dsp:nvSpPr>
      <dsp:spPr>
        <a:xfrm>
          <a:off x="664619" y="0"/>
          <a:ext cx="7532357" cy="23138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AEC31-3911-47DD-BF6B-1D1A55518E35}">
      <dsp:nvSpPr>
        <dsp:cNvPr id="0" name=""/>
        <dsp:cNvSpPr/>
      </dsp:nvSpPr>
      <dsp:spPr>
        <a:xfrm>
          <a:off x="5461" y="694156"/>
          <a:ext cx="2834777" cy="925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</a:rPr>
            <a:t>Type – I</a:t>
          </a:r>
          <a:br>
            <a:rPr lang="en-US" sz="2000" kern="1200" dirty="0"/>
          </a:br>
          <a:r>
            <a:rPr lang="en-US" sz="2000" kern="1200" dirty="0"/>
            <a:t>1. </a:t>
          </a:r>
          <a:r>
            <a:rPr lang="en-US" sz="1600" kern="1200" dirty="0"/>
            <a:t>Low to moderate risk</a:t>
          </a:r>
          <a:br>
            <a:rPr lang="en-US" sz="1600" kern="1200" dirty="0"/>
          </a:br>
          <a:r>
            <a:rPr lang="en-US" sz="1600" kern="1200" dirty="0"/>
            <a:t>2.  General controls</a:t>
          </a:r>
        </a:p>
      </dsp:txBody>
      <dsp:txXfrm>
        <a:off x="50642" y="739337"/>
        <a:ext cx="2744415" cy="835180"/>
      </dsp:txXfrm>
    </dsp:sp>
    <dsp:sp modelId="{049A7FA2-F17C-43FE-8220-5D0C21540109}">
      <dsp:nvSpPr>
        <dsp:cNvPr id="0" name=""/>
        <dsp:cNvSpPr/>
      </dsp:nvSpPr>
      <dsp:spPr>
        <a:xfrm>
          <a:off x="3118029" y="694156"/>
          <a:ext cx="2730157" cy="925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</a:rPr>
            <a:t>Type – II</a:t>
          </a:r>
          <a:br>
            <a:rPr lang="en-US" sz="1300" kern="1200" dirty="0"/>
          </a:br>
          <a:r>
            <a:rPr lang="en-US" sz="1300" kern="1200" dirty="0"/>
            <a:t>1</a:t>
          </a:r>
          <a:r>
            <a:rPr lang="en-US" sz="16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. Moderate to high risk</a:t>
          </a:r>
          <a:br>
            <a:rPr lang="en-US" sz="16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</a:br>
          <a:r>
            <a:rPr lang="en-US" sz="16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2. General &amp; specific                     controls</a:t>
          </a:r>
        </a:p>
      </dsp:txBody>
      <dsp:txXfrm>
        <a:off x="3163210" y="739337"/>
        <a:ext cx="2639795" cy="835180"/>
      </dsp:txXfrm>
    </dsp:sp>
    <dsp:sp modelId="{0E47DF51-7DAF-4BEA-AAD1-FD20E7FDA776}">
      <dsp:nvSpPr>
        <dsp:cNvPr id="0" name=""/>
        <dsp:cNvSpPr/>
      </dsp:nvSpPr>
      <dsp:spPr>
        <a:xfrm>
          <a:off x="6125977" y="694156"/>
          <a:ext cx="2730157" cy="925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</a:rPr>
            <a:t>Type – III</a:t>
          </a:r>
          <a:br>
            <a:rPr lang="en-US" sz="1300" kern="1200" dirty="0"/>
          </a:br>
          <a:r>
            <a:rPr lang="en-US" sz="1600" kern="1200" dirty="0"/>
            <a:t>1. High risk</a:t>
          </a:r>
          <a:br>
            <a:rPr lang="en-US" sz="1600" kern="1200" dirty="0"/>
          </a:br>
          <a:r>
            <a:rPr lang="en-US" sz="1600" kern="1200" dirty="0"/>
            <a:t>2. General controls and Pre-market approval</a:t>
          </a:r>
        </a:p>
      </dsp:txBody>
      <dsp:txXfrm>
        <a:off x="6171158" y="739337"/>
        <a:ext cx="2639795" cy="83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655" y="2404534"/>
            <a:ext cx="8193348" cy="1646302"/>
          </a:xfrm>
        </p:spPr>
        <p:txBody>
          <a:bodyPr/>
          <a:lstStyle/>
          <a:p>
            <a:r>
              <a:rPr lang="en-US" b="1" dirty="0"/>
              <a:t>Roche UDI (Unique Device Identification)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4372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Group: 5</a:t>
            </a:r>
          </a:p>
          <a:p>
            <a:r>
              <a:rPr lang="en-US" sz="3600" b="1" dirty="0"/>
              <a:t>Sahil Sikka</a:t>
            </a:r>
            <a:br>
              <a:rPr lang="en-US" sz="3600" b="1" dirty="0"/>
            </a:br>
            <a:r>
              <a:rPr lang="en-US" sz="3600" b="1" dirty="0"/>
              <a:t>Supreet Mangat</a:t>
            </a:r>
            <a:br>
              <a:rPr lang="en-US" sz="3600" b="1" dirty="0"/>
            </a:br>
            <a:r>
              <a:rPr lang="en-US" sz="3600" b="1" dirty="0"/>
              <a:t>Suvir Gupta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159" t="18885" r="7875" b="28039"/>
          <a:stretch/>
        </p:blipFill>
        <p:spPr>
          <a:xfrm>
            <a:off x="812800" y="2902848"/>
            <a:ext cx="5141255" cy="1827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4758042"/>
            <a:ext cx="3528541" cy="18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7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86" y="17931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Depiction of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903" y="2160589"/>
            <a:ext cx="8596668" cy="388077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0359" y="1711656"/>
            <a:ext cx="8458200" cy="4038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39559" y="1025856"/>
            <a:ext cx="609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>
            <a:stCxn id="6" idx="6"/>
          </p:cNvCxnSpPr>
          <p:nvPr/>
        </p:nvCxnSpPr>
        <p:spPr>
          <a:xfrm>
            <a:off x="2849159" y="1178256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82359" y="1178256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06359" y="1178256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82359" y="1178256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4959" y="2168856"/>
            <a:ext cx="746125" cy="114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8D81E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5729" y="2141145"/>
            <a:ext cx="847391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>
          <a:xfrm>
            <a:off x="1858559" y="2702256"/>
            <a:ext cx="1600200" cy="3810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1096559" y="3083256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Regulator</a:t>
            </a:r>
          </a:p>
        </p:txBody>
      </p:sp>
      <p:sp>
        <p:nvSpPr>
          <p:cNvPr id="15" name="TextBox 36"/>
          <p:cNvSpPr txBox="1">
            <a:spLocks noChangeArrowheads="1"/>
          </p:cNvSpPr>
          <p:nvPr/>
        </p:nvSpPr>
        <p:spPr bwMode="auto">
          <a:xfrm>
            <a:off x="3230159" y="3311856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Launch Manager</a:t>
            </a:r>
          </a:p>
        </p:txBody>
      </p: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1706159" y="2473656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Submit for approval</a:t>
            </a: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1020359" y="1864056"/>
            <a:ext cx="297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Add Material Data</a:t>
            </a:r>
          </a:p>
        </p:txBody>
      </p:sp>
      <p:sp>
        <p:nvSpPr>
          <p:cNvPr id="18" name="TextBox 41"/>
          <p:cNvSpPr txBox="1">
            <a:spLocks noChangeArrowheads="1"/>
          </p:cNvSpPr>
          <p:nvPr/>
        </p:nvSpPr>
        <p:spPr bwMode="auto">
          <a:xfrm>
            <a:off x="4525559" y="2321256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Check &amp; Forward</a:t>
            </a:r>
          </a:p>
        </p:txBody>
      </p:sp>
      <p:sp>
        <p:nvSpPr>
          <p:cNvPr id="19" name="Down Arrow 19"/>
          <p:cNvSpPr/>
          <p:nvPr/>
        </p:nvSpPr>
        <p:spPr>
          <a:xfrm rot="16200000">
            <a:off x="4836616" y="2238799"/>
            <a:ext cx="381000" cy="1307913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6959" y="2168856"/>
            <a:ext cx="746125" cy="114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36"/>
          <p:cNvSpPr txBox="1">
            <a:spLocks noChangeArrowheads="1"/>
          </p:cNvSpPr>
          <p:nvPr/>
        </p:nvSpPr>
        <p:spPr bwMode="auto">
          <a:xfrm>
            <a:off x="5363759" y="3311856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Product Manager</a:t>
            </a:r>
          </a:p>
        </p:txBody>
      </p:sp>
      <p:sp>
        <p:nvSpPr>
          <p:cNvPr id="22" name="TextBox 41"/>
          <p:cNvSpPr txBox="1">
            <a:spLocks noChangeArrowheads="1"/>
          </p:cNvSpPr>
          <p:nvPr/>
        </p:nvSpPr>
        <p:spPr bwMode="auto">
          <a:xfrm>
            <a:off x="6659159" y="2168856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Maintain&amp;  Forward</a:t>
            </a:r>
          </a:p>
        </p:txBody>
      </p:sp>
      <p:pic>
        <p:nvPicPr>
          <p:cNvPr id="23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4759" y="2168856"/>
            <a:ext cx="746125" cy="114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8DB3E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36"/>
          <p:cNvSpPr txBox="1">
            <a:spLocks noChangeArrowheads="1"/>
          </p:cNvSpPr>
          <p:nvPr/>
        </p:nvSpPr>
        <p:spPr bwMode="auto">
          <a:xfrm>
            <a:off x="7649759" y="3311856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    Data Owners</a:t>
            </a:r>
          </a:p>
        </p:txBody>
      </p:sp>
      <p:pic>
        <p:nvPicPr>
          <p:cNvPr id="25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9559" y="4073856"/>
            <a:ext cx="64678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5897159" y="5064456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Data approver</a:t>
            </a:r>
          </a:p>
        </p:txBody>
      </p:sp>
      <p:pic>
        <p:nvPicPr>
          <p:cNvPr id="27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0159" y="3921456"/>
            <a:ext cx="746125" cy="114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92D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TextBox 36"/>
          <p:cNvSpPr txBox="1">
            <a:spLocks noChangeArrowheads="1"/>
          </p:cNvSpPr>
          <p:nvPr/>
        </p:nvSpPr>
        <p:spPr bwMode="auto">
          <a:xfrm>
            <a:off x="2772959" y="5140656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UDI Coordinator</a:t>
            </a:r>
          </a:p>
        </p:txBody>
      </p:sp>
      <p:sp>
        <p:nvSpPr>
          <p:cNvPr id="29" name="Down Arrow 29"/>
          <p:cNvSpPr/>
          <p:nvPr/>
        </p:nvSpPr>
        <p:spPr>
          <a:xfrm rot="5400000">
            <a:off x="4868459" y="3959556"/>
            <a:ext cx="381000" cy="1828800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Bent Arrow 30"/>
          <p:cNvSpPr/>
          <p:nvPr/>
        </p:nvSpPr>
        <p:spPr>
          <a:xfrm rot="10800000">
            <a:off x="6735357" y="3692855"/>
            <a:ext cx="1828801" cy="990600"/>
          </a:xfrm>
          <a:prstGeom prst="ben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Bent-Up Arrow 31"/>
          <p:cNvSpPr/>
          <p:nvPr/>
        </p:nvSpPr>
        <p:spPr>
          <a:xfrm>
            <a:off x="4144559" y="3692856"/>
            <a:ext cx="1905000" cy="990600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4601759" y="4073856"/>
            <a:ext cx="1066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E31837"/>
                </a:solidFill>
              </a:rPr>
              <a:t>Reject</a:t>
            </a:r>
          </a:p>
        </p:txBody>
      </p:sp>
      <p:sp>
        <p:nvSpPr>
          <p:cNvPr id="33" name="TextBox 41"/>
          <p:cNvSpPr txBox="1">
            <a:spLocks noChangeArrowheads="1"/>
          </p:cNvSpPr>
          <p:nvPr/>
        </p:nvSpPr>
        <p:spPr bwMode="auto">
          <a:xfrm>
            <a:off x="4601759" y="4988256"/>
            <a:ext cx="1066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Approve</a:t>
            </a:r>
          </a:p>
        </p:txBody>
      </p:sp>
      <p:sp>
        <p:nvSpPr>
          <p:cNvPr id="34" name="TextBox 41"/>
          <p:cNvSpPr txBox="1">
            <a:spLocks noChangeArrowheads="1"/>
          </p:cNvSpPr>
          <p:nvPr/>
        </p:nvSpPr>
        <p:spPr bwMode="auto">
          <a:xfrm>
            <a:off x="7192559" y="3769056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Send for Approval</a:t>
            </a:r>
          </a:p>
        </p:txBody>
      </p:sp>
      <p:sp>
        <p:nvSpPr>
          <p:cNvPr id="35" name="TextBox 41"/>
          <p:cNvSpPr txBox="1">
            <a:spLocks noChangeArrowheads="1"/>
          </p:cNvSpPr>
          <p:nvPr/>
        </p:nvSpPr>
        <p:spPr bwMode="auto">
          <a:xfrm>
            <a:off x="7990953" y="4941627"/>
            <a:ext cx="1066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E31837"/>
                </a:solidFill>
              </a:rPr>
              <a:t>Reject</a:t>
            </a:r>
          </a:p>
        </p:txBody>
      </p:sp>
      <p:sp>
        <p:nvSpPr>
          <p:cNvPr id="36" name="Down Arrow 37"/>
          <p:cNvSpPr/>
          <p:nvPr/>
        </p:nvSpPr>
        <p:spPr>
          <a:xfrm rot="16200000">
            <a:off x="7116359" y="2092656"/>
            <a:ext cx="381000" cy="1447800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Bent-Up Arrow 38"/>
          <p:cNvSpPr/>
          <p:nvPr/>
        </p:nvSpPr>
        <p:spPr>
          <a:xfrm flipH="1" flipV="1">
            <a:off x="1635752" y="4285394"/>
            <a:ext cx="1173707" cy="1801505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1486763" y="600274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External Regulatory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 rot="16200000">
            <a:off x="1458151" y="4644043"/>
            <a:ext cx="10250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Release</a:t>
            </a:r>
          </a:p>
        </p:txBody>
      </p:sp>
      <p:sp>
        <p:nvSpPr>
          <p:cNvPr id="40" name="Bent-Up Arrow 41"/>
          <p:cNvSpPr/>
          <p:nvPr/>
        </p:nvSpPr>
        <p:spPr>
          <a:xfrm>
            <a:off x="7340409" y="3872552"/>
            <a:ext cx="1905000" cy="990600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8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0975"/>
            <a:ext cx="8596668" cy="752475"/>
          </a:xfrm>
        </p:spPr>
        <p:txBody>
          <a:bodyPr/>
          <a:lstStyle/>
          <a:p>
            <a:pPr algn="ctr"/>
            <a:r>
              <a:rPr lang="en-US" dirty="0"/>
              <a:t>Workflow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33450"/>
            <a:ext cx="9219141" cy="510791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Workflow steps:</a:t>
            </a:r>
          </a:p>
          <a:p>
            <a:pPr marL="628650" indent="-285750">
              <a:buFont typeface="Wingdings" panose="05000000000000000000" pitchFamily="2" charset="2"/>
              <a:buChar char="§"/>
            </a:pPr>
            <a:r>
              <a:rPr lang="en-US" dirty="0"/>
              <a:t>Regulatory creates CR request</a:t>
            </a:r>
          </a:p>
          <a:p>
            <a:pPr marL="628650" indent="-285750">
              <a:buFont typeface="Wingdings" panose="05000000000000000000" pitchFamily="2" charset="2"/>
              <a:buChar char="§"/>
            </a:pPr>
            <a:r>
              <a:rPr lang="en-US" dirty="0"/>
              <a:t>Regulatory assigns data to launch manager in work flow table</a:t>
            </a:r>
          </a:p>
          <a:p>
            <a:pPr marL="628650" indent="-285750">
              <a:buFont typeface="Wingdings" panose="05000000000000000000" pitchFamily="2" charset="2"/>
              <a:buChar char="§"/>
            </a:pPr>
            <a:r>
              <a:rPr lang="en-US" dirty="0"/>
              <a:t>Launch Manager checks for the related attributes in DMA and email them to product Manager</a:t>
            </a:r>
          </a:p>
          <a:p>
            <a:pPr marL="628650" indent="-285750">
              <a:buFont typeface="Wingdings" panose="05000000000000000000" pitchFamily="2" charset="2"/>
              <a:buChar char="§"/>
            </a:pPr>
            <a:r>
              <a:rPr lang="en-US" dirty="0"/>
              <a:t>Product Manager checks the attributes to be created and assign the closing date to equipment Id</a:t>
            </a:r>
          </a:p>
          <a:p>
            <a:pPr marL="628650" indent="-285750">
              <a:buFont typeface="Wingdings" panose="05000000000000000000" pitchFamily="2" charset="2"/>
              <a:buChar char="§"/>
            </a:pPr>
            <a:r>
              <a:rPr lang="en-US" dirty="0"/>
              <a:t>Product manager assign data owner to create the FDA specified attributes</a:t>
            </a:r>
          </a:p>
          <a:p>
            <a:pPr marL="628650" indent="-285750">
              <a:buFont typeface="Wingdings" panose="05000000000000000000" pitchFamily="2" charset="2"/>
              <a:buChar char="§"/>
            </a:pPr>
            <a:r>
              <a:rPr lang="en-US" dirty="0"/>
              <a:t>Data owner creates data in the type 3 equipment table</a:t>
            </a:r>
          </a:p>
          <a:p>
            <a:pPr marL="628650" indent="-285750">
              <a:buFont typeface="Wingdings" panose="05000000000000000000" pitchFamily="2" charset="2"/>
              <a:buChar char="§"/>
            </a:pPr>
            <a:r>
              <a:rPr lang="en-US" dirty="0"/>
              <a:t>Product/Project Manager assigns data validator to the workflow table</a:t>
            </a:r>
          </a:p>
          <a:p>
            <a:pPr marL="628650" indent="-285750">
              <a:buFont typeface="Wingdings" panose="05000000000000000000" pitchFamily="2" charset="2"/>
              <a:buChar char="§"/>
            </a:pPr>
            <a:r>
              <a:rPr lang="en-US" dirty="0"/>
              <a:t>Data validator validates the data and marks the data as approved in workflow table</a:t>
            </a:r>
          </a:p>
        </p:txBody>
      </p:sp>
    </p:spTree>
    <p:extLst>
      <p:ext uri="{BB962C8B-B14F-4D97-AF65-F5344CB8AC3E}">
        <p14:creationId xmlns:p14="http://schemas.microsoft.com/office/powerpoint/2010/main" val="418950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6813"/>
            <a:ext cx="8596668" cy="746760"/>
          </a:xfrm>
        </p:spPr>
        <p:txBody>
          <a:bodyPr/>
          <a:lstStyle/>
          <a:p>
            <a:pPr algn="ctr"/>
            <a:r>
              <a:rPr lang="en-US" dirty="0"/>
              <a:t>Demonstration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0375"/>
            <a:ext cx="8596668" cy="4890988"/>
          </a:xfrm>
        </p:spPr>
        <p:txBody>
          <a:bodyPr/>
          <a:lstStyle/>
          <a:p>
            <a:r>
              <a:rPr lang="en-US"/>
              <a:t>Database </a:t>
            </a:r>
            <a:r>
              <a:rPr lang="en-US" dirty="0"/>
              <a:t>Script</a:t>
            </a:r>
          </a:p>
          <a:p>
            <a:endParaRPr lang="en-US" dirty="0"/>
          </a:p>
          <a:p>
            <a:r>
              <a:rPr lang="en-US" dirty="0"/>
              <a:t>Demonstration Of Scenario</a:t>
            </a:r>
          </a:p>
          <a:p>
            <a:endParaRPr lang="en-US" dirty="0"/>
          </a:p>
          <a:p>
            <a:r>
              <a:rPr lang="en-US" dirty="0"/>
              <a:t>Queries</a:t>
            </a:r>
          </a:p>
          <a:p>
            <a:endParaRPr lang="en-US" dirty="0"/>
          </a:p>
          <a:p>
            <a:r>
              <a:rPr lang="en-US" dirty="0"/>
              <a:t>New SQL function (trigger and sequence)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27815"/>
              </p:ext>
            </p:extLst>
          </p:nvPr>
        </p:nvGraphicFramePr>
        <p:xfrm>
          <a:off x="3985236" y="4741596"/>
          <a:ext cx="1272564" cy="59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r Shell Object" showAsIcon="1" r:id="rId3" imgW="935280" imgH="437400" progId="Package">
                  <p:embed/>
                </p:oleObj>
              </mc:Choice>
              <mc:Fallback>
                <p:oleObj name="Packager Shell Object" showAsIcon="1" r:id="rId3" imgW="935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5236" y="4741596"/>
                        <a:ext cx="1272564" cy="59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03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question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" y="1112520"/>
            <a:ext cx="5916930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30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0073"/>
            <a:ext cx="8596668" cy="1320800"/>
          </a:xfrm>
        </p:spPr>
        <p:txBody>
          <a:bodyPr/>
          <a:lstStyle/>
          <a:p>
            <a:r>
              <a:rPr lang="en-US" dirty="0"/>
              <a:t>Roche: Pharma company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765"/>
            <a:ext cx="8596668" cy="4526598"/>
          </a:xfrm>
        </p:spPr>
        <p:txBody>
          <a:bodyPr>
            <a:normAutofit/>
          </a:bodyPr>
          <a:lstStyle/>
          <a:p>
            <a:r>
              <a:rPr lang="en-US" dirty="0"/>
              <a:t>Roche: a pioneer in the discovery, development, production and marketing of novel healthcare solutions</a:t>
            </a:r>
          </a:p>
          <a:p>
            <a:r>
              <a:rPr lang="en-US" dirty="0"/>
              <a:t>Roche is one of the world’s leading research-focused healthcare groups in the fields of pharmaceuticals and diagnostics</a:t>
            </a:r>
          </a:p>
          <a:p>
            <a:r>
              <a:rPr lang="en-US" dirty="0"/>
              <a:t>Established in 1896</a:t>
            </a:r>
          </a:p>
          <a:p>
            <a:r>
              <a:rPr lang="en-US" dirty="0"/>
              <a:t> Major business: 2 division – Pharma and Diagnostic</a:t>
            </a:r>
          </a:p>
          <a:p>
            <a:r>
              <a:rPr lang="en-US" dirty="0"/>
              <a:t> Headquarters: Basel, Switzerland</a:t>
            </a:r>
          </a:p>
          <a:p>
            <a:r>
              <a:rPr lang="en-US" dirty="0"/>
              <a:t> Number of employees: 88,509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485" y="184728"/>
            <a:ext cx="2769370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647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Roche Equipment Pharma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9032"/>
            <a:ext cx="8596668" cy="4837471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FDA classification of medical equipment or devices based on risk they pose to consumers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 </a:t>
            </a:r>
            <a:r>
              <a:rPr lang="en-US" sz="1900" dirty="0">
                <a:solidFill>
                  <a:srgbClr val="00B050"/>
                </a:solidFill>
              </a:rPr>
              <a:t>Changes in FDA Regulations</a:t>
            </a:r>
          </a:p>
          <a:p>
            <a:pPr indent="60325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/>
              <a:t>Registration of Type III product in form of UDI (Unique Device Identification)</a:t>
            </a:r>
          </a:p>
          <a:p>
            <a:pPr indent="60325">
              <a:buFont typeface="Wingdings" panose="05000000000000000000" pitchFamily="2" charset="2"/>
              <a:buChar char="§"/>
            </a:pPr>
            <a:r>
              <a:rPr lang="en-US" sz="1900" dirty="0"/>
              <a:t> Link internal company’s database with FDA database using unique identifier</a:t>
            </a:r>
          </a:p>
          <a:p>
            <a:r>
              <a:rPr lang="en-US" sz="1900" dirty="0">
                <a:solidFill>
                  <a:srgbClr val="00B050"/>
                </a:solidFill>
              </a:rPr>
              <a:t> Advantages of UDI </a:t>
            </a:r>
          </a:p>
          <a:p>
            <a:pPr indent="60325">
              <a:buFont typeface="Wingdings" panose="05000000000000000000" pitchFamily="2" charset="2"/>
              <a:buChar char="§"/>
            </a:pPr>
            <a:r>
              <a:rPr lang="en-US" sz="1900" dirty="0"/>
              <a:t> Helps end user to acquire device information</a:t>
            </a:r>
          </a:p>
          <a:p>
            <a:pPr indent="60325">
              <a:buFont typeface="Wingdings" panose="05000000000000000000" pitchFamily="2" charset="2"/>
              <a:buChar char="§"/>
            </a:pPr>
            <a:r>
              <a:rPr lang="en-US" sz="1900" dirty="0"/>
              <a:t> Improve the accuracy reporting of adverse events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80567693"/>
              </p:ext>
            </p:extLst>
          </p:nvPr>
        </p:nvGraphicFramePr>
        <p:xfrm>
          <a:off x="783848" y="1832079"/>
          <a:ext cx="8861597" cy="231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3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3769"/>
            <a:ext cx="8596668" cy="808893"/>
          </a:xfrm>
        </p:spPr>
        <p:txBody>
          <a:bodyPr/>
          <a:lstStyle/>
          <a:p>
            <a:pPr algn="ctr"/>
            <a:r>
              <a:rPr lang="en-US" dirty="0"/>
              <a:t>Data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2662"/>
            <a:ext cx="8985412" cy="5623106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In this project, we studied the “Data Governance” process of Roche</a:t>
            </a:r>
          </a:p>
          <a:p>
            <a:r>
              <a:rPr lang="en-US" sz="2600" dirty="0"/>
              <a:t>Components of the Business Process:</a:t>
            </a:r>
          </a:p>
          <a:p>
            <a:pPr marL="800100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B050"/>
                </a:solidFill>
              </a:rPr>
              <a:t>Inter-related Tasks</a:t>
            </a:r>
          </a:p>
          <a:p>
            <a:pPr marL="91440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300" dirty="0"/>
              <a:t>Equipment Specifications identified</a:t>
            </a:r>
          </a:p>
          <a:p>
            <a:pPr marL="971550">
              <a:buFont typeface="Wingdings" panose="05000000000000000000" pitchFamily="2" charset="2"/>
              <a:buChar char="Ø"/>
            </a:pPr>
            <a:r>
              <a:rPr lang="en-US" sz="2300" dirty="0"/>
              <a:t> Data Owner Assigned</a:t>
            </a:r>
          </a:p>
          <a:p>
            <a:pPr marL="971550">
              <a:buFont typeface="Wingdings" panose="05000000000000000000" pitchFamily="2" charset="2"/>
              <a:buChar char="Ø"/>
            </a:pPr>
            <a:r>
              <a:rPr lang="en-US" sz="2300" dirty="0"/>
              <a:t> Data Owner: Creates/Updates/Delete the required data</a:t>
            </a:r>
          </a:p>
          <a:p>
            <a:pPr marL="971550">
              <a:buFont typeface="Wingdings" panose="05000000000000000000" pitchFamily="2" charset="2"/>
              <a:buChar char="Ø"/>
            </a:pPr>
            <a:r>
              <a:rPr lang="en-US" sz="2300" dirty="0"/>
              <a:t> Data Approver: Validates the data</a:t>
            </a:r>
          </a:p>
          <a:p>
            <a:pPr marL="800100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B050"/>
                </a:solidFill>
              </a:rPr>
              <a:t>Triggering Event</a:t>
            </a:r>
          </a:p>
          <a:p>
            <a:pPr marL="971550">
              <a:buFont typeface="Wingdings" panose="05000000000000000000" pitchFamily="2" charset="2"/>
              <a:buChar char="Ø"/>
            </a:pPr>
            <a:r>
              <a:rPr lang="en-US" sz="2300" dirty="0"/>
              <a:t> Periodic Data Management Process</a:t>
            </a:r>
          </a:p>
          <a:p>
            <a:pPr marL="800100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B050"/>
                </a:solidFill>
              </a:rPr>
              <a:t>Specific Result</a:t>
            </a:r>
          </a:p>
          <a:p>
            <a:pPr marL="91440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300" dirty="0"/>
              <a:t>The DB is updated</a:t>
            </a:r>
          </a:p>
          <a:p>
            <a:pPr marL="800100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B050"/>
                </a:solidFill>
              </a:rPr>
              <a:t>Customer</a:t>
            </a:r>
          </a:p>
          <a:p>
            <a:pPr marL="971550">
              <a:buFont typeface="Wingdings" panose="05000000000000000000" pitchFamily="2" charset="2"/>
              <a:buChar char="Ø"/>
            </a:pPr>
            <a:r>
              <a:rPr lang="en-US" sz="2300" dirty="0"/>
              <a:t> FDA</a:t>
            </a:r>
          </a:p>
          <a:p>
            <a:pPr marL="800100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B050"/>
                </a:solidFill>
              </a:rPr>
              <a:t>Stakeholders</a:t>
            </a:r>
          </a:p>
          <a:p>
            <a:pPr marL="914400" indent="-285750">
              <a:buFont typeface="Wingdings" panose="05000000000000000000" pitchFamily="2" charset="2"/>
              <a:buChar char="Ø"/>
            </a:pPr>
            <a:r>
              <a:rPr lang="en-US" sz="2300"/>
              <a:t>Pharma companies, </a:t>
            </a:r>
            <a:r>
              <a:rPr lang="en-US" sz="2300" dirty="0"/>
              <a:t>FDA, Physicians, Patients</a:t>
            </a:r>
          </a:p>
          <a:p>
            <a:pPr marL="628650" indent="0">
              <a:buFont typeface="Arial" panose="020B0604020202020204" pitchFamily="34" charset="0"/>
              <a:buChar char="•"/>
            </a:pPr>
            <a:endParaRPr lang="en-US" dirty="0"/>
          </a:p>
          <a:p>
            <a:pPr marL="396875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95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41" y="186812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90C226"/>
                </a:solidFill>
              </a:rPr>
              <a:t>As-is-process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5" y="1150620"/>
            <a:ext cx="8970376" cy="51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1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7018"/>
            <a:ext cx="8596668" cy="831273"/>
          </a:xfrm>
        </p:spPr>
        <p:txBody>
          <a:bodyPr/>
          <a:lstStyle/>
          <a:p>
            <a:pPr algn="ctr"/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9" y="988291"/>
            <a:ext cx="9043093" cy="50530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New FDA regulation: All Pharma companies need to share data with the following new attributes for all the type 3 equipment it manufactures or market:</a:t>
            </a:r>
          </a:p>
          <a:p>
            <a:pPr marL="627062" indent="-285750">
              <a:buFont typeface="Wingdings" panose="05000000000000000000" pitchFamily="2" charset="2"/>
              <a:buChar char="§"/>
            </a:pPr>
            <a:r>
              <a:rPr lang="en-US" dirty="0"/>
              <a:t>Issuing Agency</a:t>
            </a:r>
          </a:p>
          <a:p>
            <a:pPr marL="627062" indent="-285750">
              <a:buFont typeface="Wingdings" panose="05000000000000000000" pitchFamily="2" charset="2"/>
              <a:buChar char="§"/>
            </a:pPr>
            <a:r>
              <a:rPr lang="en-US" dirty="0"/>
              <a:t>Primary Device Identifier</a:t>
            </a:r>
          </a:p>
          <a:p>
            <a:pPr marL="627062" indent="-285750">
              <a:buFont typeface="Wingdings" panose="05000000000000000000" pitchFamily="2" charset="2"/>
              <a:buChar char="§"/>
            </a:pPr>
            <a:r>
              <a:rPr lang="en-US" dirty="0"/>
              <a:t>Device Count</a:t>
            </a:r>
          </a:p>
          <a:p>
            <a:pPr marL="627062" indent="-285750">
              <a:buFont typeface="Wingdings" panose="05000000000000000000" pitchFamily="2" charset="2"/>
              <a:buChar char="§"/>
            </a:pPr>
            <a:r>
              <a:rPr lang="en-US" dirty="0"/>
              <a:t>Registered Brand Name in Agency</a:t>
            </a:r>
          </a:p>
          <a:p>
            <a:pPr marL="627062" indent="-285750">
              <a:buFont typeface="Wingdings" panose="05000000000000000000" pitchFamily="2" charset="2"/>
              <a:buChar char="§"/>
            </a:pPr>
            <a:r>
              <a:rPr lang="en-US" dirty="0"/>
              <a:t>Model Number</a:t>
            </a:r>
          </a:p>
          <a:p>
            <a:pPr marL="627062" indent="-285750">
              <a:buFont typeface="Wingdings" panose="05000000000000000000" pitchFamily="2" charset="2"/>
              <a:buChar char="§"/>
            </a:pPr>
            <a:r>
              <a:rPr lang="en-US" dirty="0"/>
              <a:t>Packaging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order to comply with this new regulation, the company to create an additional database with extensive Approval Process for all the Type-3 Equipment.</a:t>
            </a:r>
          </a:p>
          <a:p>
            <a:pPr marL="62706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131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4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0980"/>
            <a:ext cx="8596668" cy="693420"/>
          </a:xfrm>
        </p:spPr>
        <p:txBody>
          <a:bodyPr/>
          <a:lstStyle/>
          <a:p>
            <a:pPr algn="ctr"/>
            <a:r>
              <a:rPr lang="en-US" dirty="0"/>
              <a:t>Enablers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9068646" cy="5126963"/>
          </a:xfrm>
        </p:spPr>
        <p:txBody>
          <a:bodyPr/>
          <a:lstStyle/>
          <a:p>
            <a:r>
              <a:rPr lang="en-US" dirty="0"/>
              <a:t>Workflow Design: A new workflow has to be created in order to comply with new FDA Regulations</a:t>
            </a:r>
          </a:p>
          <a:p>
            <a:r>
              <a:rPr lang="en-US" dirty="0"/>
              <a:t>Information Systems: User interface applications in order to implement the workflow process</a:t>
            </a:r>
          </a:p>
          <a:p>
            <a:r>
              <a:rPr lang="en-US" dirty="0"/>
              <a:t>Human Resources: Regulatory Department, Launch Managers, Product Managers, Data Owners, Project Managers, Data Approvers &amp; Data Coordinator.</a:t>
            </a:r>
          </a:p>
          <a:p>
            <a:r>
              <a:rPr lang="en-US" dirty="0"/>
              <a:t>Policies and Rules</a:t>
            </a:r>
          </a:p>
          <a:p>
            <a:pPr marL="574675" indent="-285750">
              <a:buFont typeface="Wingdings" panose="05000000000000000000" pitchFamily="2" charset="2"/>
              <a:buChar char="§"/>
            </a:pPr>
            <a:r>
              <a:rPr lang="en-US" dirty="0"/>
              <a:t>The ‘Change Request’ process has to be completed at least 10 days before the FDA specified deadlines</a:t>
            </a:r>
          </a:p>
          <a:p>
            <a:pPr marL="574675" indent="-285750">
              <a:buFont typeface="Wingdings" panose="05000000000000000000" pitchFamily="2" charset="2"/>
              <a:buChar char="§"/>
            </a:pPr>
            <a:r>
              <a:rPr lang="en-US" dirty="0"/>
              <a:t>Any system related issues needs to be immediately reported to the I.T department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9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96" y="294968"/>
            <a:ext cx="8832041" cy="61722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Data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1189703"/>
            <a:ext cx="8829368" cy="50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0980"/>
            <a:ext cx="8596668" cy="899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To-Be Process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25033"/>
            <a:ext cx="8596668" cy="55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6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541</TotalTime>
  <Words>550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Packager Shell Object</vt:lpstr>
      <vt:lpstr>Roche UDI (Unique Device Identification) Process </vt:lpstr>
      <vt:lpstr>Roche: Pharma company </vt:lpstr>
      <vt:lpstr>Roche Equipment Pharma company</vt:lpstr>
      <vt:lpstr>Data Governance</vt:lpstr>
      <vt:lpstr>As-is-process</vt:lpstr>
      <vt:lpstr>Issues</vt:lpstr>
      <vt:lpstr>Enablers</vt:lpstr>
      <vt:lpstr>Data Model</vt:lpstr>
      <vt:lpstr>To-Be Process </vt:lpstr>
      <vt:lpstr>Depiction of Work Flow</vt:lpstr>
      <vt:lpstr>Workflow Description</vt:lpstr>
      <vt:lpstr>Demonstration of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Company UDI (Unique Device Identification) Process</dc:title>
  <dc:creator>Mangat, Supreet</dc:creator>
  <cp:lastModifiedBy>suvir gupta</cp:lastModifiedBy>
  <cp:revision>63</cp:revision>
  <dcterms:created xsi:type="dcterms:W3CDTF">2016-11-30T22:40:01Z</dcterms:created>
  <dcterms:modified xsi:type="dcterms:W3CDTF">2016-12-06T18:48:24Z</dcterms:modified>
</cp:coreProperties>
</file>