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0f70252e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20f70252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69520a4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69520a4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69520a47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69520a47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69520a47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69520a47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9520a47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69520a47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0ddbde23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0ddbde2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0ddbde23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0ddbde2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0ddbde2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0ddbde2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0ddbde23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0ddbde23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0ddbde2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0ddbde2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ddbde2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ddbde2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0ddbde2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0ddbde2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0f70252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0f70252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f70252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f70252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fab43e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fab43e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</a:t>
            </a:r>
            <a:r>
              <a:rPr b="1" lang="en" sz="1200">
                <a:solidFill>
                  <a:schemeClr val="dk1"/>
                </a:solidFill>
              </a:rPr>
              <a:t>mage Quality Assessment: -</a:t>
            </a:r>
            <a:r>
              <a:rPr lang="en" sz="1200">
                <a:solidFill>
                  <a:schemeClr val="dk1"/>
                </a:solidFill>
              </a:rPr>
              <a:t>Assessed sharpness using Laplacian variance; most images exceeded the acceptable threshold.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0fab43e4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0fab43e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Histogram of Laplacian variance with a threshold line indicating acceptable sharpness.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valid images: 162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valid labels: 162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size: 129 images, 129 labels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Testing set size: 33 images, 33 labels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histogram of Laplacian variance with a threshold line indicating acceptable sharpness.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valid images: 162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valid labels: 162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size: 129 images, 129 labels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Testing set size: 33 images, 33 labels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ddbde23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0ddbde23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774200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74200"/>
            <a:ext cx="85206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" y="0"/>
            <a:ext cx="90423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101650" y="196675"/>
            <a:ext cx="7467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 using Facenet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Deepface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77850" y="12823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AA521 Final Project Presentation</a:t>
            </a:r>
            <a:endParaRPr sz="1900"/>
          </a:p>
        </p:txBody>
      </p:sp>
      <p:sp>
        <p:nvSpPr>
          <p:cNvPr id="61" name="Google Shape;61;p13"/>
          <p:cNvSpPr txBox="1"/>
          <p:nvPr>
            <p:ph idx="4294967295" type="subTitle"/>
          </p:nvPr>
        </p:nvSpPr>
        <p:spPr>
          <a:xfrm>
            <a:off x="156575" y="2126675"/>
            <a:ext cx="9042300" cy="18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75">
                <a:solidFill>
                  <a:srgbClr val="000000"/>
                </a:solidFill>
              </a:rPr>
              <a:t>Mohammad Alkhawaldeh, Narendra Fadnavis,  Subhabrata Ganguli</a:t>
            </a:r>
            <a:endParaRPr sz="16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75">
                <a:solidFill>
                  <a:srgbClr val="000000"/>
                </a:solidFill>
              </a:rPr>
              <a:t>(Group 2)</a:t>
            </a:r>
            <a:endParaRPr sz="16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75">
                <a:solidFill>
                  <a:srgbClr val="000000"/>
                </a:solidFill>
              </a:rPr>
              <a:t>University of San Diego</a:t>
            </a:r>
            <a:endParaRPr sz="14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75">
                <a:solidFill>
                  <a:srgbClr val="000000"/>
                </a:solidFill>
              </a:rPr>
              <a:t>09 Dec 2024</a:t>
            </a:r>
            <a:endParaRPr sz="147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311700" y="774200"/>
            <a:ext cx="88323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Randomly paired images tested.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Cosine similarity calculated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verify_faces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Threshold determines “Same Person” or “Different Person.”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FaceNet: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High accuracy in matching identities.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DeepFace: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m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tests, it’s s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lightly less accurate but still very effective.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Matching Example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" y="547125"/>
            <a:ext cx="7613950" cy="4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0" y="0"/>
            <a:ext cx="346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None-</a:t>
            </a:r>
            <a:r>
              <a:rPr lang="en" sz="2000">
                <a:solidFill>
                  <a:schemeClr val="accent1"/>
                </a:solidFill>
              </a:rPr>
              <a:t>Matching Example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5" y="655875"/>
            <a:ext cx="7744450" cy="46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424100" y="260975"/>
            <a:ext cx="46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Key Findings from Face Verification</a:t>
            </a:r>
            <a:endParaRPr b="1" sz="1800"/>
          </a:p>
        </p:txBody>
      </p:sp>
      <p:sp>
        <p:nvSpPr>
          <p:cNvPr id="142" name="Google Shape;142;p25"/>
          <p:cNvSpPr txBox="1"/>
          <p:nvPr/>
        </p:nvSpPr>
        <p:spPr>
          <a:xfrm>
            <a:off x="523750" y="1194025"/>
            <a:ext cx="83301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Strengths: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Robust and highly accurate, Always achieving success rates above 80% in our tests.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Cosine similarity effectively separates matches vs. mismatches.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23750" y="2571750"/>
            <a:ext cx="6938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Future Directions: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Explore advanced embedding techniques or ensemble methods.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Test on larger datasets for better generalization.</a:t>
            </a:r>
            <a:endParaRPr b="1"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Identification using Deep Learning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774200"/>
            <a:ext cx="56895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-"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the effectiveness of </a:t>
            </a: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face embeddings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 face identification tasks.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-"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Analyze the impact of </a:t>
            </a: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image resolution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 classification accuracy.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16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 sz="1616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ace embeddings</a:t>
            </a:r>
            <a:r>
              <a:rPr lang="en" sz="1616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16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High-dimensional numerical representations of facial images generated by deep learning models.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Encode the unique features and characteristics of a face, such as the shape, texture, and structure, into a compact vector (e.g., 128-dimensional)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Embedding models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Facenet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(Schroff, 2015) and </a:t>
            </a:r>
            <a:r>
              <a:rPr i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VGG-Face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(Parkhi, 2015).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827" y="1760988"/>
            <a:ext cx="3241175" cy="18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774200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Image Data: 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Split 80%-20% as training and test data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Classification Methods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Classification Accuracy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0225"/>
            <a:ext cx="5207299" cy="14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49075"/>
            <a:ext cx="5807024" cy="14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5720100" y="544550"/>
            <a:ext cx="31122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Key Observations:</a:t>
            </a:r>
            <a:endParaRPr b="1" sz="15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Facenet:</a:t>
            </a:r>
            <a:endParaRPr b="1"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High accuracy with Logistic Regression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Effective for both </a:t>
            </a:r>
            <a:r>
              <a:rPr i="1" lang="en" sz="1300">
                <a:solidFill>
                  <a:schemeClr val="dk2"/>
                </a:solidFill>
              </a:rPr>
              <a:t>linear</a:t>
            </a:r>
            <a:r>
              <a:rPr lang="en" sz="1300">
                <a:solidFill>
                  <a:schemeClr val="dk2"/>
                </a:solidFill>
              </a:rPr>
              <a:t> and </a:t>
            </a:r>
            <a:r>
              <a:rPr i="1" lang="en" sz="1300">
                <a:solidFill>
                  <a:schemeClr val="dk2"/>
                </a:solidFill>
              </a:rPr>
              <a:t>non-linear</a:t>
            </a:r>
            <a:r>
              <a:rPr lang="en" sz="1300">
                <a:solidFill>
                  <a:schemeClr val="dk2"/>
                </a:solidFill>
              </a:rPr>
              <a:t> classifiers.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VGG-Face:</a:t>
            </a:r>
            <a:endParaRPr b="1"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Strong performance with non-linear SVC.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Weaker with Logistic Regression due to l</a:t>
            </a:r>
            <a:r>
              <a:rPr i="1" lang="en" sz="1300">
                <a:solidFill>
                  <a:schemeClr val="dk2"/>
                </a:solidFill>
              </a:rPr>
              <a:t>imited linear separability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Analysis and Effect of Resolution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774200"/>
            <a:ext cx="8520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Failure Case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True Label: "Roh Mun Hyun"; Misclassified as: "Roger Clemens".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Cosine Distances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 Class: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0.5318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Predicted Class: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0.2379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Cause: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Pose and inclination similarity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 Resolution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Simulated low-resolution image (scaled down by factor of 2) created using OpenCV’s bilinear interpolation (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INTER_LINEAR)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Low-resolution images were upscaled back to their original resolution using PIL's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LANCZOS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filter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Accuracy with Logistic Regression: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 with original images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85% with low resolution images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Alternatives for image enhancement: SRCNN, EDSR, SRGAN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8"/>
          <p:cNvGrpSpPr/>
          <p:nvPr/>
        </p:nvGrpSpPr>
        <p:grpSpPr>
          <a:xfrm>
            <a:off x="4571923" y="1301371"/>
            <a:ext cx="4357573" cy="1487919"/>
            <a:chOff x="4572000" y="1720025"/>
            <a:chExt cx="4572000" cy="1602325"/>
          </a:xfrm>
        </p:grpSpPr>
        <p:pic>
          <p:nvPicPr>
            <p:cNvPr id="167" name="Google Shape;16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720025"/>
              <a:ext cx="4571525" cy="160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8"/>
            <p:cNvSpPr txBox="1"/>
            <p:nvPr/>
          </p:nvSpPr>
          <p:spPr>
            <a:xfrm>
              <a:off x="4660600" y="2887350"/>
              <a:ext cx="12819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00"/>
                  </a:solidFill>
                </a:rPr>
                <a:t>Test Image</a:t>
              </a:r>
              <a:endParaRPr b="1" sz="1500">
                <a:solidFill>
                  <a:srgbClr val="FFFF00"/>
                </a:solidFill>
              </a:endParaRPr>
            </a:p>
          </p:txBody>
        </p:sp>
        <p:sp>
          <p:nvSpPr>
            <p:cNvPr id="169" name="Google Shape;169;p28"/>
            <p:cNvSpPr txBox="1"/>
            <p:nvPr/>
          </p:nvSpPr>
          <p:spPr>
            <a:xfrm>
              <a:off x="6163700" y="2887350"/>
              <a:ext cx="13881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00"/>
                  </a:solidFill>
                </a:rPr>
                <a:t>True Match</a:t>
              </a:r>
              <a:endParaRPr b="1" sz="1500">
                <a:solidFill>
                  <a:srgbClr val="FFFF00"/>
                </a:solidFill>
              </a:endParaRPr>
            </a:p>
          </p:txBody>
        </p:sp>
        <p:sp>
          <p:nvSpPr>
            <p:cNvPr id="170" name="Google Shape;170;p28"/>
            <p:cNvSpPr txBox="1"/>
            <p:nvPr/>
          </p:nvSpPr>
          <p:spPr>
            <a:xfrm>
              <a:off x="7862100" y="2735950"/>
              <a:ext cx="12819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00"/>
                  </a:solidFill>
                </a:rPr>
                <a:t>Predicted Match</a:t>
              </a:r>
              <a:endParaRPr b="1" sz="15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774200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Narendra Fadnavis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Preprocessing and EDA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Report and Presentation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Mohammad Alkhawaldeh 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 Verification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Report and Presentation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Suvo Ganguli (Team Lead)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 Identification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Report and Presentation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62525" y="850400"/>
            <a:ext cx="83022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Introduction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Data Preprocessing and EDA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Face Verification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Face Identification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742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Significance of Facial Recognition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Pivotal technology in modern computer vision.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Widely used in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social networking platforms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 and evaluate a face recognition system using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FaceNet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DeepFace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models.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 model performances on the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Labeled Faces in the Wild (LFW)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dataset.</a:t>
            </a:r>
            <a:endParaRPr b="1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About the LFW Dataset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Hosted by the University of Massachusetts Amherst.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13,233 images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5,749 individuals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Features: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Unconstrained conditions (pose, lighting variations).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Pre-processed and centered images for consistency.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Ideal for benchmarking facial recognition systems.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150" y="2914225"/>
            <a:ext cx="3011475" cy="14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EDA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774200"/>
            <a:ext cx="85206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Labeled Faces in the Wild (LFW) dataset was utilized to evaluate FaceNet and DeepFace models for face recognition.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Dataset Overview: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Total images: 13,233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Unique individuals: 5,749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Benchmark dataset for facial recognition under real-world, unconstrained conditions.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EDA Purpose: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Understand the dataset structure, image quality, and class distribution.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Detect potential issues like duplicates or imbalanc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Preprocessing Overview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774200"/>
            <a:ext cx="85206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Handling: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Extracted LFW dataset into subfolders, each representing a unique individual.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location: 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/content/drive/MyDrive/AAI521_FinalProject/lfw/lfw-deepfunneled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 Preprocessing: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Resized images to 160×160 pixels (required by FaceNet).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Converted to RGB format to ensure compatibility with FaceNet and DeepFace.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Conversion: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Stored images and corresponding labels as NumPy arrays for efficient handling during training.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Enabled structured and memory-efficient access to the dataset.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Classes with fewer than two images were removed.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Saving and Loading: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Saved processed data using the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module, avoiding redundant preprocessing in future experiments.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Ensured fast and consistent loading of images and labels for modeling workflows.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774200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was conducted to gain insights into the dataset and prepare it for embedding extraction and model training.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Folder Structure Su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mmary - dataset consists of 100 subfolders (classes) in the processed subset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49364" t="0"/>
          <a:stretch/>
        </p:blipFill>
        <p:spPr>
          <a:xfrm>
            <a:off x="614750" y="1940000"/>
            <a:ext cx="3062400" cy="3231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4" name="Google Shape;94;p18"/>
          <p:cNvSpPr txBox="1"/>
          <p:nvPr/>
        </p:nvSpPr>
        <p:spPr>
          <a:xfrm>
            <a:off x="3795450" y="2405550"/>
            <a:ext cx="53145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Image Size Analysis - Confirmed all images were uniform in size (250×250 pixels).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450" y="3395200"/>
            <a:ext cx="5002874" cy="981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76350" y="774200"/>
            <a:ext cx="8967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Treemap for Top-N Classes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Visualized the top 10 classes with the highest number of images, highlighting dataset imbalance.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50" y="1582400"/>
            <a:ext cx="5070675" cy="340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E</a:t>
            </a:r>
            <a:r>
              <a:rPr lang="en"/>
              <a:t>xploratory Data Analysis (EDA)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06050" y="674400"/>
            <a:ext cx="89319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Quality Assessment  -</a:t>
            </a:r>
            <a:r>
              <a:rPr b="1" lang="en" sz="20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Images were analyzed using the Laplacian variance method to assess sharpness and detect blurry images.</a:t>
            </a:r>
            <a:endParaRPr i="1" sz="15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50" y="1793425"/>
            <a:ext cx="5228753" cy="32316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0" name="Google Shape;110;p20"/>
          <p:cNvSpPr txBox="1"/>
          <p:nvPr/>
        </p:nvSpPr>
        <p:spPr>
          <a:xfrm>
            <a:off x="5675125" y="1387350"/>
            <a:ext cx="27057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Duplicate Detection:</a:t>
            </a:r>
            <a:endParaRPr b="1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</a:rPr>
              <a:t>Duplicate images were identified using MD5 hash comparisons.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050" y="2758225"/>
            <a:ext cx="3554950" cy="501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2" name="Google Shape;112;p20"/>
          <p:cNvSpPr txBox="1"/>
          <p:nvPr/>
        </p:nvSpPr>
        <p:spPr>
          <a:xfrm>
            <a:off x="5675125" y="3446275"/>
            <a:ext cx="34689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Data Filtering and Splitting Classes with fewer than 2 images were removed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filtered dataset was split into training (80%) and testing (20%) sets using stratified sampling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50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Verification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774200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Goal: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 Verify if two face embeddings represent the same person.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How: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Generate embeddings using pre-trained FaceNet and DeepFace models.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Compare embeddings using cosine similarity.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Threshold decides if it's a match (e.g., 0.6 for FaceNet, 0.5 for DeepFace).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3307450"/>
            <a:ext cx="7831601" cy="1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