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9" r:id="rId12"/>
    <p:sldId id="264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4A92-28F1-4A56-A43D-A44B2A8D791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4830E-7CD3-43E9-906D-5DF5FB2E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ted_fan" TargetMode="External"/><Relationship Id="rId7" Type="http://schemas.openxmlformats.org/officeDocument/2006/relationships/hyperlink" Target="https://en.wikipedia.org/wiki/Improvised_explosive_devi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manned_aerial_vehicle" TargetMode="External"/><Relationship Id="rId5" Type="http://schemas.openxmlformats.org/officeDocument/2006/relationships/hyperlink" Target="https://en.wikipedia.org/wiki/Micro_air_vehicle" TargetMode="External"/><Relationship Id="rId4" Type="http://schemas.openxmlformats.org/officeDocument/2006/relationships/hyperlink" Target="https://en.wikipedia.org/wiki/VTO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JSF: Lockheed Martin X35 based, F/A 18: Boeing &amp; Northrup Grumman, T-Hawk: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ucted fan"/>
              </a:rPr>
              <a:t>ducted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TOL"/>
              </a:rPr>
              <a:t>VTOL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cro air vehicle"/>
              </a:rPr>
              <a:t>micro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manned aerial vehicle"/>
              </a:rPr>
              <a:t>UAV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hovering feature of MAV has been critical for U.S. forces in Iraq that search for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roadside bombs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830E-7CD3-43E9-906D-5DF5FB2E9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6B49-D6AB-4D4A-9B50-B984F9877EF8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C326-08CC-4D9E-AA72-FF6F8A57EEB9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F8D9-63C6-435C-8927-2350FF8DE30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97280"/>
            <a:ext cx="10058400" cy="4754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4CC-8BE6-45E3-BB60-24B8743AFA7A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D0D0-37EB-48AD-96E0-FD1A177C6417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4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08953"/>
            <a:ext cx="4937760" cy="4760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08953"/>
            <a:ext cx="4937760" cy="4760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BC8-6BEA-4CAF-95EB-6BB91340266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70043"/>
            <a:ext cx="4937760" cy="151229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70043"/>
            <a:ext cx="4937760" cy="151229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0A48-FB99-47BE-A90F-3AB579FBD7FF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6B5-84BF-436F-8E26-1A5AD4A76143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B101-2F08-45B9-AE42-5D58676937BF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E9B09-6A61-4D64-BD6B-4DBF8006C583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B3ED-F7C6-46FF-B9CB-247CB4ECE701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10058400" cy="4755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8977B-374F-4400-851F-9B2E227527B0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B486C7-B9A4-476E-A98C-E89E729AD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3064" y="953394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0FC-F441-4C4D-B71C-653D3184E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Inversion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90A79-D07D-4298-A470-B0D351075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Suvo Ganguli</a:t>
            </a:r>
          </a:p>
        </p:txBody>
      </p:sp>
    </p:spTree>
    <p:extLst>
      <p:ext uri="{BB962C8B-B14F-4D97-AF65-F5344CB8AC3E}">
        <p14:creationId xmlns:p14="http://schemas.microsoft.com/office/powerpoint/2010/main" val="17096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BD9-C567-47AC-A68B-9D551A0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 (2</a:t>
            </a:r>
            <a:r>
              <a:rPr lang="en-US" baseline="30000" dirty="0"/>
              <a:t>nd</a:t>
            </a:r>
            <a:r>
              <a:rPr lang="en-US" dirty="0"/>
              <a:t> order plant)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79"/>
                <a:ext cx="10058400" cy="4964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𝜁𝜔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.5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Let’s try controlling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</a:t>
                </a:r>
              </a:p>
              <a:p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So, inverse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en-US" dirty="0"/>
                  <a:t> does not exist</a:t>
                </a:r>
              </a:p>
              <a:p>
                <a:r>
                  <a:rPr lang="en-US" dirty="0"/>
                  <a:t>              Instead, let’s try controlling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79"/>
                <a:ext cx="10058400" cy="4964155"/>
              </a:xfrm>
              <a:blipFill>
                <a:blip r:embed="rId2"/>
                <a:stretch>
                  <a:fillRect l="-60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D32CE-BC14-4A42-B5A1-CA7FBEEF6D62}"/>
              </a:ext>
            </a:extLst>
          </p:cNvPr>
          <p:cNvSpPr/>
          <p:nvPr/>
        </p:nvSpPr>
        <p:spPr>
          <a:xfrm>
            <a:off x="1904215" y="5540126"/>
            <a:ext cx="2564090" cy="4270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D77F-5265-4CAB-A709-DFC56275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493-AF5C-4700-80F0-EBB0754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Closed Loop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878F9-1EBA-455B-9624-8794CC4BA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878F9-1EBA-455B-9624-8794CC4BA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B786003-F570-455A-9990-2C1CCF00BD74}"/>
              </a:ext>
            </a:extLst>
          </p:cNvPr>
          <p:cNvSpPr/>
          <p:nvPr/>
        </p:nvSpPr>
        <p:spPr>
          <a:xfrm>
            <a:off x="1743960" y="5274291"/>
            <a:ext cx="1602555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5A67-983F-4550-B129-6758E70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08FE-6D33-4DE9-AB0A-2B33AD92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Simulink 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AF24E-C9D4-4BAB-9404-6ABFC9DF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48" y="1099934"/>
            <a:ext cx="10256703" cy="498007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B37B7-C294-4786-847E-A98A3477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54EA-9FC8-447F-AB1C-6DE1D0BD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5138C-E03F-470E-8665-41851432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D83B0-0FF4-4C5D-858B-EEA99096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56499"/>
            <a:ext cx="5000625" cy="374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3592-9453-4697-98E0-0C613774E4E0}"/>
              </a:ext>
            </a:extLst>
          </p:cNvPr>
          <p:cNvSpPr txBox="1"/>
          <p:nvPr/>
        </p:nvSpPr>
        <p:spPr>
          <a:xfrm>
            <a:off x="1477236" y="1293778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closed loop, </a:t>
            </a:r>
            <a:r>
              <a:rPr lang="en-US" dirty="0" err="1"/>
              <a:t>yo</a:t>
            </a:r>
            <a:r>
              <a:rPr lang="en-US" dirty="0"/>
              <a:t> = open loop, </a:t>
            </a:r>
            <a:r>
              <a:rPr lang="en-US" dirty="0" err="1"/>
              <a:t>yc</a:t>
            </a:r>
            <a:r>
              <a:rPr lang="en-US" dirty="0"/>
              <a:t> =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CAF03-E617-4543-AA36-FF943F6FA591}"/>
              </a:ext>
            </a:extLst>
          </p:cNvPr>
          <p:cNvSpPr txBox="1"/>
          <p:nvPr/>
        </p:nvSpPr>
        <p:spPr>
          <a:xfrm>
            <a:off x="8326877" y="1313305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=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DCED-2183-44DF-9469-F5DA913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62C-3354-4668-AE08-A39C3A3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(disturbance rejection)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258AA-EBF3-45AE-81DB-8D8D66D9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8" y="1580463"/>
            <a:ext cx="8982075" cy="3829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F2F67-93D2-47A7-BCC3-214904A4E8DD}"/>
              </a:ext>
            </a:extLst>
          </p:cNvPr>
          <p:cNvSpPr txBox="1"/>
          <p:nvPr/>
        </p:nvSpPr>
        <p:spPr>
          <a:xfrm>
            <a:off x="3745149" y="1263821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Disturbance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48A22-6A75-444F-B20A-A022160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66E-5229-403C-9028-84FF856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A84F-8358-44DA-967F-15B9BC28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3BADD-1439-41E5-AC03-597FB430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556499"/>
            <a:ext cx="5000625" cy="3745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1F74-EEB8-45F5-A387-447B0945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77FC2-6344-4E0F-A4D3-575EFBE9BC64}"/>
              </a:ext>
            </a:extLst>
          </p:cNvPr>
          <p:cNvSpPr txBox="1"/>
          <p:nvPr/>
        </p:nvSpPr>
        <p:spPr>
          <a:xfrm>
            <a:off x="2690270" y="1371833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Steady State Error</a:t>
            </a:r>
          </a:p>
        </p:txBody>
      </p:sp>
    </p:spTree>
    <p:extLst>
      <p:ext uri="{BB962C8B-B14F-4D97-AF65-F5344CB8AC3E}">
        <p14:creationId xmlns:p14="http://schemas.microsoft.com/office/powerpoint/2010/main" val="184808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72D5-1140-41A9-B7D5-47072E6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Desired Dynamics with Integrator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30ED0-9897-4442-872B-2FAF3A18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43050"/>
            <a:ext cx="10487025" cy="37719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8F8159-108E-40AE-AC39-17AF34C8FDE7}"/>
              </a:ext>
            </a:extLst>
          </p:cNvPr>
          <p:cNvSpPr/>
          <p:nvPr/>
        </p:nvSpPr>
        <p:spPr>
          <a:xfrm>
            <a:off x="2780906" y="2809187"/>
            <a:ext cx="1366887" cy="7824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8A6A7-A1D1-4894-98D1-7C0C520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A1C0-9DC4-4D44-92D0-A1F2A918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/>
              <a:t>Simulation Output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FC28-237A-44A6-B6F5-51EE6F08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499"/>
            <a:ext cx="5000625" cy="37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B3E64-3C2E-4604-95AE-57E7D361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1556499"/>
            <a:ext cx="5000625" cy="37450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D7B-3922-4F73-BC30-1A4057F7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6F533-A02E-4228-B6DE-45F64962EA1B}"/>
              </a:ext>
            </a:extLst>
          </p:cNvPr>
          <p:cNvSpPr txBox="1"/>
          <p:nvPr/>
        </p:nvSpPr>
        <p:spPr>
          <a:xfrm>
            <a:off x="2575708" y="1089891"/>
            <a:ext cx="241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Steady State Error</a:t>
            </a:r>
          </a:p>
          <a:p>
            <a:r>
              <a:rPr lang="en-US" dirty="0"/>
              <a:t>Damping Factor = 0.707</a:t>
            </a:r>
          </a:p>
        </p:txBody>
      </p:sp>
    </p:spTree>
    <p:extLst>
      <p:ext uri="{BB962C8B-B14F-4D97-AF65-F5344CB8AC3E}">
        <p14:creationId xmlns:p14="http://schemas.microsoft.com/office/powerpoint/2010/main" val="95549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CC0D-B5B7-45A9-B35F-AC6F88C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Desired Dynamics with Integrator (version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7C1B5-E770-40CB-BC31-739DED94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BFBB-EBA9-483D-84F8-7652030F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514475"/>
            <a:ext cx="11420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16C-6260-445C-86D2-4AC63725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3F3EA-B453-4301-A33B-B9F0EB6D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48FE4-2C76-496F-90BE-0D16EAD0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499"/>
            <a:ext cx="5000625" cy="374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C6FF8-4CCA-4AC2-8160-52300331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6498"/>
            <a:ext cx="5000625" cy="374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DC547-0513-49EB-B122-E327A40E39B2}"/>
              </a:ext>
            </a:extLst>
          </p:cNvPr>
          <p:cNvSpPr txBox="1"/>
          <p:nvPr/>
        </p:nvSpPr>
        <p:spPr>
          <a:xfrm>
            <a:off x="2575708" y="1089891"/>
            <a:ext cx="2195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Steady State Error</a:t>
            </a:r>
          </a:p>
          <a:p>
            <a:r>
              <a:rPr lang="en-US" dirty="0"/>
              <a:t>Damping Factor = 1.0</a:t>
            </a:r>
          </a:p>
        </p:txBody>
      </p:sp>
    </p:spTree>
    <p:extLst>
      <p:ext uri="{BB962C8B-B14F-4D97-AF65-F5344CB8AC3E}">
        <p14:creationId xmlns:p14="http://schemas.microsoft.com/office/powerpoint/2010/main" val="28136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646D-BBC4-4523-8072-A782642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C0AA-AEC8-43A4-8D15-ACE794A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/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Introduction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Theory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Example</a:t>
            </a:r>
          </a:p>
          <a:p>
            <a:pPr lvl="1" indent="-365760">
              <a:spcAft>
                <a:spcPts val="600"/>
              </a:spcAft>
            </a:pPr>
            <a:r>
              <a:rPr lang="en-US" sz="3200" dirty="0"/>
              <a:t>Special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8223-CF52-4192-B31C-2FC0CDC5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62BB-0A3A-4A30-82E5-EF88D0A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(unstable plant)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523A2E-30ED-48A4-AD3D-8338CB0BF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=−4,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 (&gt;4)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              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523A2E-30ED-48A4-AD3D-8338CB0BF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09079-FEA1-42B0-91A0-5B7C8D7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614C9-1CB7-4E0E-A5B2-C5B6720FE884}"/>
              </a:ext>
            </a:extLst>
          </p:cNvPr>
          <p:cNvSpPr txBox="1"/>
          <p:nvPr/>
        </p:nvSpPr>
        <p:spPr>
          <a:xfrm>
            <a:off x="4289222" y="2143857"/>
            <a:ext cx="399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(Don’t cancel unstable pole by inversion)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EA137-8F48-44A3-8912-3982EACB7E53}"/>
              </a:ext>
            </a:extLst>
          </p:cNvPr>
          <p:cNvSpPr/>
          <p:nvPr/>
        </p:nvSpPr>
        <p:spPr>
          <a:xfrm>
            <a:off x="4487172" y="2758183"/>
            <a:ext cx="1461154" cy="603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374CDF-B0CA-4596-BED2-3A0F8AF563AA}"/>
              </a:ext>
            </a:extLst>
          </p:cNvPr>
          <p:cNvCxnSpPr/>
          <p:nvPr/>
        </p:nvCxnSpPr>
        <p:spPr>
          <a:xfrm flipH="1">
            <a:off x="4062953" y="2337847"/>
            <a:ext cx="197962" cy="64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5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A6B3D-1DE3-4A11-893C-1BAA5C0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B3D7-B1AE-45DD-93AD-0959EAEA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Inversion control law has been implemented in many real-world applications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Use inversion to cancel out the undesirable dynamics of a system  </a:t>
            </a:r>
          </a:p>
          <a:p>
            <a:pPr lvl="1"/>
            <a:r>
              <a:rPr lang="en-US" dirty="0"/>
              <a:t>Replace dynamics with a desirable 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joint strike fighter">
            <a:extLst>
              <a:ext uri="{FF2B5EF4-FFF2-40B4-BE49-F238E27FC236}">
                <a16:creationId xmlns:a16="http://schemas.microsoft.com/office/drawing/2014/main" id="{9D64A78A-38AC-4D86-AAE2-BC9CD29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96" y="3157978"/>
            <a:ext cx="3569258" cy="238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6C98D-6F80-4817-B423-7078087DD8B0}"/>
              </a:ext>
            </a:extLst>
          </p:cNvPr>
          <p:cNvSpPr txBox="1"/>
          <p:nvPr/>
        </p:nvSpPr>
        <p:spPr>
          <a:xfrm>
            <a:off x="1976383" y="3290054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Joint Strike Fighter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14B3E-6291-4532-802F-5E4FFF6D4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446" y="3157978"/>
            <a:ext cx="3962752" cy="2381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BDB5-6AF6-4B7F-8E11-8C4D650F7003}"/>
              </a:ext>
            </a:extLst>
          </p:cNvPr>
          <p:cNvSpPr txBox="1"/>
          <p:nvPr/>
        </p:nvSpPr>
        <p:spPr>
          <a:xfrm>
            <a:off x="6580872" y="3290054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F/A 18</a:t>
            </a:r>
          </a:p>
        </p:txBody>
      </p:sp>
      <p:pic>
        <p:nvPicPr>
          <p:cNvPr id="1028" name="Picture 4" descr="https://upload.wikimedia.org/wikipedia/commons/thumb/c/c1/Class1Soldiers2.jpg/220px-Class1Soldiers2.jpg">
            <a:extLst>
              <a:ext uri="{FF2B5EF4-FFF2-40B4-BE49-F238E27FC236}">
                <a16:creationId xmlns:a16="http://schemas.microsoft.com/office/drawing/2014/main" id="{72E863AE-C023-4D9F-B6A1-89D2841C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26" y="1814214"/>
            <a:ext cx="2585152" cy="37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420091-7EDF-46FD-AAE0-1880CB05E65E}"/>
              </a:ext>
            </a:extLst>
          </p:cNvPr>
          <p:cNvSpPr txBox="1"/>
          <p:nvPr/>
        </p:nvSpPr>
        <p:spPr>
          <a:xfrm>
            <a:off x="10040506" y="181445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T-Hawk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12F8-0B8A-4991-9B24-B4520F7C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FCEF-AA7F-493F-9199-1072BAA7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59E-96D9-4E31-A6DC-C68CFD30E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80"/>
                <a:ext cx="10058400" cy="4754880"/>
              </a:xfrm>
            </p:spPr>
            <p:txBody>
              <a:bodyPr/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b="0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𝐶𝐵𝑢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b="0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𝐶𝐴𝑥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59E-96D9-4E31-A6DC-C68CFD30E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80"/>
                <a:ext cx="10058400" cy="4754880"/>
              </a:xfrm>
              <a:blipFill>
                <a:blip r:embed="rId2"/>
                <a:stretch>
                  <a:fillRect l="-1515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DCFA560-63E3-44AE-B883-0AAAC74A45BA}"/>
              </a:ext>
            </a:extLst>
          </p:cNvPr>
          <p:cNvSpPr/>
          <p:nvPr/>
        </p:nvSpPr>
        <p:spPr>
          <a:xfrm>
            <a:off x="1696825" y="5156463"/>
            <a:ext cx="1442301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1DF3271-725C-4F43-A8AD-245A3EA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6EB83180-BF81-4E28-AC99-7658152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C72DE5-0B55-40EB-B65A-00EB8F2CCB2B}"/>
                  </a:ext>
                </a:extLst>
              </p:cNvPr>
              <p:cNvSpPr/>
              <p:nvPr/>
            </p:nvSpPr>
            <p:spPr>
              <a:xfrm>
                <a:off x="6967980" y="2366129"/>
                <a:ext cx="1564848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C72DE5-0B55-40EB-B65A-00EB8F2CC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80" y="2366129"/>
                <a:ext cx="1564848" cy="79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79CE7-CD75-420F-9F51-C361ADEF08AE}"/>
              </a:ext>
            </a:extLst>
          </p:cNvPr>
          <p:cNvCxnSpPr>
            <a:cxnSpLocks/>
          </p:cNvCxnSpPr>
          <p:nvPr/>
        </p:nvCxnSpPr>
        <p:spPr>
          <a:xfrm>
            <a:off x="8535654" y="2498103"/>
            <a:ext cx="704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94750-54DB-4669-A380-7BB74DBC1E50}"/>
                  </a:ext>
                </a:extLst>
              </p:cNvPr>
              <p:cNvSpPr/>
              <p:nvPr/>
            </p:nvSpPr>
            <p:spPr>
              <a:xfrm>
                <a:off x="5257015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94750-54DB-4669-A380-7BB74DBC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15" y="2366126"/>
                <a:ext cx="838985" cy="791851"/>
              </a:xfrm>
              <a:prstGeom prst="rect">
                <a:avLst/>
              </a:prstGeom>
              <a:blipFill>
                <a:blip r:embed="rId3"/>
                <a:stretch>
                  <a:fillRect l="-1418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835FF-C7D0-481D-B54C-C953D0688DD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00333" y="2762053"/>
            <a:ext cx="36764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4C98E-8782-4769-92FC-ECAD84982659}"/>
              </a:ext>
            </a:extLst>
          </p:cNvPr>
          <p:cNvCxnSpPr>
            <a:cxnSpLocks/>
          </p:cNvCxnSpPr>
          <p:nvPr/>
        </p:nvCxnSpPr>
        <p:spPr>
          <a:xfrm>
            <a:off x="6110138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530A39B-3356-494F-BE36-D9A92A009717}"/>
              </a:ext>
            </a:extLst>
          </p:cNvPr>
          <p:cNvSpPr/>
          <p:nvPr/>
        </p:nvSpPr>
        <p:spPr>
          <a:xfrm>
            <a:off x="6392943" y="2647991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67D72-9236-47B5-BC3D-7540C519598E}"/>
              </a:ext>
            </a:extLst>
          </p:cNvPr>
          <p:cNvCxnSpPr/>
          <p:nvPr/>
        </p:nvCxnSpPr>
        <p:spPr>
          <a:xfrm>
            <a:off x="6209118" y="2941162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204C2F-9AA6-4F3D-BE6A-759FF169B06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512191" y="3648172"/>
            <a:ext cx="869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6BF9A-88FE-442D-9D93-7F6E68DE7F91}"/>
              </a:ext>
            </a:extLst>
          </p:cNvPr>
          <p:cNvCxnSpPr>
            <a:cxnSpLocks/>
          </p:cNvCxnSpPr>
          <p:nvPr/>
        </p:nvCxnSpPr>
        <p:spPr>
          <a:xfrm flipV="1">
            <a:off x="8800548" y="2941163"/>
            <a:ext cx="0" cy="707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998CD-5286-4FE8-9128-FF70757B0634}"/>
              </a:ext>
            </a:extLst>
          </p:cNvPr>
          <p:cNvCxnSpPr>
            <a:cxnSpLocks/>
          </p:cNvCxnSpPr>
          <p:nvPr/>
        </p:nvCxnSpPr>
        <p:spPr>
          <a:xfrm flipV="1">
            <a:off x="6510778" y="2866686"/>
            <a:ext cx="0" cy="781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E3EDFC-FB82-4838-A623-33D0C575BF2A}"/>
              </a:ext>
            </a:extLst>
          </p:cNvPr>
          <p:cNvCxnSpPr/>
          <p:nvPr/>
        </p:nvCxnSpPr>
        <p:spPr>
          <a:xfrm>
            <a:off x="8532828" y="2941162"/>
            <a:ext cx="267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0CBCC2C-A5B3-4875-81DB-D83143A8DA67}"/>
                  </a:ext>
                </a:extLst>
              </p:cNvPr>
              <p:cNvSpPr/>
              <p:nvPr/>
            </p:nvSpPr>
            <p:spPr>
              <a:xfrm>
                <a:off x="7381815" y="325224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0CBCC2C-A5B3-4875-81DB-D83143A8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15" y="3252246"/>
                <a:ext cx="838985" cy="791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3877B-442F-4EB0-807D-BE915A0AF035}"/>
              </a:ext>
            </a:extLst>
          </p:cNvPr>
          <p:cNvCxnSpPr>
            <a:endCxn id="15" idx="3"/>
          </p:cNvCxnSpPr>
          <p:nvPr/>
        </p:nvCxnSpPr>
        <p:spPr>
          <a:xfrm flipH="1">
            <a:off x="8220800" y="3648171"/>
            <a:ext cx="5797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B2BE8-16C9-4356-BB6A-78B8B5BD562A}"/>
                  </a:ext>
                </a:extLst>
              </p:cNvPr>
              <p:cNvSpPr txBox="1"/>
              <p:nvPr/>
            </p:nvSpPr>
            <p:spPr>
              <a:xfrm>
                <a:off x="8615244" y="214467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B2BE8-16C9-4356-BB6A-78B8B5BD5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244" y="2144672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985776-4A8D-4B21-9883-199A4679E9BB}"/>
                  </a:ext>
                </a:extLst>
              </p:cNvPr>
              <p:cNvSpPr txBox="1"/>
              <p:nvPr/>
            </p:nvSpPr>
            <p:spPr>
              <a:xfrm>
                <a:off x="8608067" y="263620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985776-4A8D-4B21-9883-199A467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067" y="2636207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36B89-441B-408D-882B-FB2B060FEF04}"/>
              </a:ext>
            </a:extLst>
          </p:cNvPr>
          <p:cNvCxnSpPr>
            <a:cxnSpLocks/>
          </p:cNvCxnSpPr>
          <p:nvPr/>
        </p:nvCxnSpPr>
        <p:spPr>
          <a:xfrm flipV="1">
            <a:off x="8989084" y="2498103"/>
            <a:ext cx="0" cy="1706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F17371-19FD-4FB3-89E0-FEC6B0ED2904}"/>
                  </a:ext>
                </a:extLst>
              </p:cNvPr>
              <p:cNvSpPr/>
              <p:nvPr/>
            </p:nvSpPr>
            <p:spPr>
              <a:xfrm>
                <a:off x="4097518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F17371-19FD-4FB3-89E0-FEC6B0ED2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18" y="2366126"/>
                <a:ext cx="838985" cy="791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BFB31C-62C6-43C9-A648-FFBB79BFD4B1}"/>
              </a:ext>
            </a:extLst>
          </p:cNvPr>
          <p:cNvCxnSpPr>
            <a:cxnSpLocks/>
          </p:cNvCxnSpPr>
          <p:nvPr/>
        </p:nvCxnSpPr>
        <p:spPr>
          <a:xfrm>
            <a:off x="4950173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6B599-E4F4-4F8D-8ACE-90BE3432AA62}"/>
              </a:ext>
            </a:extLst>
          </p:cNvPr>
          <p:cNvCxnSpPr>
            <a:cxnSpLocks/>
          </p:cNvCxnSpPr>
          <p:nvPr/>
        </p:nvCxnSpPr>
        <p:spPr>
          <a:xfrm flipH="1">
            <a:off x="3621148" y="4204355"/>
            <a:ext cx="5367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CB3293-2B47-40D0-9431-3623671899C2}"/>
              </a:ext>
            </a:extLst>
          </p:cNvPr>
          <p:cNvSpPr/>
          <p:nvPr/>
        </p:nvSpPr>
        <p:spPr>
          <a:xfrm>
            <a:off x="3503313" y="2636207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055991-4454-4737-AA42-2C829508B1CD}"/>
              </a:ext>
            </a:extLst>
          </p:cNvPr>
          <p:cNvCxnSpPr/>
          <p:nvPr/>
        </p:nvCxnSpPr>
        <p:spPr>
          <a:xfrm>
            <a:off x="3319488" y="2929378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50685-F51C-4D63-900C-EACBD0FFE366}"/>
              </a:ext>
            </a:extLst>
          </p:cNvPr>
          <p:cNvCxnSpPr>
            <a:cxnSpLocks/>
          </p:cNvCxnSpPr>
          <p:nvPr/>
        </p:nvCxnSpPr>
        <p:spPr>
          <a:xfrm flipV="1">
            <a:off x="3621148" y="2854903"/>
            <a:ext cx="0" cy="134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E0273-B5D1-4BBD-8261-D10B6A0AC76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738983" y="2750268"/>
            <a:ext cx="344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BC322-26BF-498C-8217-5DBDD0565A4C}"/>
              </a:ext>
            </a:extLst>
          </p:cNvPr>
          <p:cNvCxnSpPr>
            <a:cxnSpLocks/>
          </p:cNvCxnSpPr>
          <p:nvPr/>
        </p:nvCxnSpPr>
        <p:spPr>
          <a:xfrm>
            <a:off x="2688209" y="2774706"/>
            <a:ext cx="812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25A49-8488-47F6-ABC3-6488CB8BDF37}"/>
                  </a:ext>
                </a:extLst>
              </p:cNvPr>
              <p:cNvSpPr txBox="1"/>
              <p:nvPr/>
            </p:nvSpPr>
            <p:spPr>
              <a:xfrm>
                <a:off x="2573239" y="2343036"/>
                <a:ext cx="101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25A49-8488-47F6-ABC3-6488CB8B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39" y="2343036"/>
                <a:ext cx="1011367" cy="276999"/>
              </a:xfrm>
              <a:prstGeom prst="rect">
                <a:avLst/>
              </a:prstGeom>
              <a:blipFill>
                <a:blip r:embed="rId8"/>
                <a:stretch>
                  <a:fillRect l="-5422" r="-180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B6E50B-B41B-48AA-9D1C-0E1B52B471D4}"/>
              </a:ext>
            </a:extLst>
          </p:cNvPr>
          <p:cNvCxnSpPr>
            <a:cxnSpLocks/>
          </p:cNvCxnSpPr>
          <p:nvPr/>
        </p:nvCxnSpPr>
        <p:spPr>
          <a:xfrm>
            <a:off x="5105715" y="1263190"/>
            <a:ext cx="0" cy="364817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F040B5-2A16-49A8-871B-9566198D2FC8}"/>
              </a:ext>
            </a:extLst>
          </p:cNvPr>
          <p:cNvSpPr txBox="1"/>
          <p:nvPr/>
        </p:nvSpPr>
        <p:spPr>
          <a:xfrm>
            <a:off x="3160071" y="172426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desired dynamics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A211E2-7937-4FC6-9296-F15E43EF571D}"/>
              </a:ext>
            </a:extLst>
          </p:cNvPr>
          <p:cNvSpPr txBox="1"/>
          <p:nvPr/>
        </p:nvSpPr>
        <p:spPr>
          <a:xfrm>
            <a:off x="6459749" y="172247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inversion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9BD7165-D34A-41DD-BD57-CFCC767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F138-D913-4F37-B2CE-5478381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 (nonlinear plant)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709336-8865-4283-94EA-77A52CF71ABE}"/>
                  </a:ext>
                </a:extLst>
              </p:cNvPr>
              <p:cNvSpPr/>
              <p:nvPr/>
            </p:nvSpPr>
            <p:spPr>
              <a:xfrm>
                <a:off x="6967979" y="2366129"/>
                <a:ext cx="2171616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709336-8865-4283-94EA-77A52CF71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79" y="2366129"/>
                <a:ext cx="2171616" cy="79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107A64-0983-4F93-936F-4E116A503BF9}"/>
              </a:ext>
            </a:extLst>
          </p:cNvPr>
          <p:cNvCxnSpPr>
            <a:cxnSpLocks/>
          </p:cNvCxnSpPr>
          <p:nvPr/>
        </p:nvCxnSpPr>
        <p:spPr>
          <a:xfrm>
            <a:off x="9125901" y="2590012"/>
            <a:ext cx="10228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9A278-27AB-4F82-8B67-BB4BAACD5591}"/>
                  </a:ext>
                </a:extLst>
              </p:cNvPr>
              <p:cNvSpPr/>
              <p:nvPr/>
            </p:nvSpPr>
            <p:spPr>
              <a:xfrm>
                <a:off x="4476785" y="2366126"/>
                <a:ext cx="161921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9A278-27AB-4F82-8B67-BB4BAACD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5" y="2366126"/>
                <a:ext cx="1619215" cy="791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8876E3-CD50-48FC-91FC-C9C8831B8CC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600333" y="2762053"/>
            <a:ext cx="36764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E8CA0-DAAA-48F3-8C00-2C4C52192FA5}"/>
              </a:ext>
            </a:extLst>
          </p:cNvPr>
          <p:cNvCxnSpPr>
            <a:cxnSpLocks/>
          </p:cNvCxnSpPr>
          <p:nvPr/>
        </p:nvCxnSpPr>
        <p:spPr>
          <a:xfrm>
            <a:off x="6110138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7F5B6A-1F67-4E9B-BE6B-D073C3FE1A4A}"/>
              </a:ext>
            </a:extLst>
          </p:cNvPr>
          <p:cNvSpPr/>
          <p:nvPr/>
        </p:nvSpPr>
        <p:spPr>
          <a:xfrm>
            <a:off x="6392943" y="2647991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FE968-35D7-4BD3-9FA9-D4EAC6FFA19F}"/>
              </a:ext>
            </a:extLst>
          </p:cNvPr>
          <p:cNvCxnSpPr/>
          <p:nvPr/>
        </p:nvCxnSpPr>
        <p:spPr>
          <a:xfrm>
            <a:off x="6209118" y="2941162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17439B-AA26-4D73-B471-EA110F9B25A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510778" y="3700021"/>
            <a:ext cx="804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FA3F6-A80E-4BD2-A4B1-6EDC98B48C0B}"/>
              </a:ext>
            </a:extLst>
          </p:cNvPr>
          <p:cNvCxnSpPr>
            <a:cxnSpLocks/>
          </p:cNvCxnSpPr>
          <p:nvPr/>
        </p:nvCxnSpPr>
        <p:spPr>
          <a:xfrm flipV="1">
            <a:off x="9582157" y="2983582"/>
            <a:ext cx="0" cy="7187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46187E-ECEE-47ED-A1F4-7078A4A7B896}"/>
              </a:ext>
            </a:extLst>
          </p:cNvPr>
          <p:cNvCxnSpPr>
            <a:cxnSpLocks/>
          </p:cNvCxnSpPr>
          <p:nvPr/>
        </p:nvCxnSpPr>
        <p:spPr>
          <a:xfrm flipV="1">
            <a:off x="6510778" y="2866687"/>
            <a:ext cx="0" cy="83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F6A350-8F80-4A6B-896E-294F058FEE25}"/>
              </a:ext>
            </a:extLst>
          </p:cNvPr>
          <p:cNvCxnSpPr>
            <a:cxnSpLocks/>
          </p:cNvCxnSpPr>
          <p:nvPr/>
        </p:nvCxnSpPr>
        <p:spPr>
          <a:xfrm>
            <a:off x="9125901" y="2983582"/>
            <a:ext cx="456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B45C88-35EE-43D4-B578-C42C7E323B5B}"/>
                  </a:ext>
                </a:extLst>
              </p:cNvPr>
              <p:cNvSpPr/>
              <p:nvPr/>
            </p:nvSpPr>
            <p:spPr>
              <a:xfrm>
                <a:off x="7314998" y="3304095"/>
                <a:ext cx="1607263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B45C88-35EE-43D4-B578-C42C7E323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98" y="3304095"/>
                <a:ext cx="1607263" cy="791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50A9AD-C513-4478-8F06-4460915A0648}"/>
                  </a:ext>
                </a:extLst>
              </p:cNvPr>
              <p:cNvSpPr txBox="1"/>
              <p:nvPr/>
            </p:nvSpPr>
            <p:spPr>
              <a:xfrm>
                <a:off x="9332077" y="222980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50A9AD-C513-4478-8F06-4460915A0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77" y="2229809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B533E-0DAB-44E8-964B-3E2270C6A65F}"/>
                  </a:ext>
                </a:extLst>
              </p:cNvPr>
              <p:cNvSpPr txBox="1"/>
              <p:nvPr/>
            </p:nvSpPr>
            <p:spPr>
              <a:xfrm>
                <a:off x="9345380" y="264799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B533E-0DAB-44E8-964B-3E2270C6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80" y="264799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32FBB0-1955-49BA-9674-9ACC45066217}"/>
              </a:ext>
            </a:extLst>
          </p:cNvPr>
          <p:cNvCxnSpPr>
            <a:cxnSpLocks/>
          </p:cNvCxnSpPr>
          <p:nvPr/>
        </p:nvCxnSpPr>
        <p:spPr>
          <a:xfrm flipV="1">
            <a:off x="9897995" y="2590012"/>
            <a:ext cx="0" cy="1840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8BC49D-A5F8-42AD-B795-11BC4FAF1F98}"/>
                  </a:ext>
                </a:extLst>
              </p:cNvPr>
              <p:cNvSpPr/>
              <p:nvPr/>
            </p:nvSpPr>
            <p:spPr>
              <a:xfrm>
                <a:off x="3220824" y="2366126"/>
                <a:ext cx="838985" cy="7918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8BC49D-A5F8-42AD-B795-11BC4FAF1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24" y="2366126"/>
                <a:ext cx="838985" cy="791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F482E-ACD4-4304-BDB8-ACFA3C5E097D}"/>
              </a:ext>
            </a:extLst>
          </p:cNvPr>
          <p:cNvCxnSpPr>
            <a:cxnSpLocks/>
          </p:cNvCxnSpPr>
          <p:nvPr/>
        </p:nvCxnSpPr>
        <p:spPr>
          <a:xfrm>
            <a:off x="4073479" y="2762051"/>
            <a:ext cx="31108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EE3138-2B7F-4F4A-B798-0CC44BE189B1}"/>
              </a:ext>
            </a:extLst>
          </p:cNvPr>
          <p:cNvCxnSpPr>
            <a:cxnSpLocks/>
          </p:cNvCxnSpPr>
          <p:nvPr/>
        </p:nvCxnSpPr>
        <p:spPr>
          <a:xfrm flipH="1">
            <a:off x="2744454" y="4430598"/>
            <a:ext cx="71535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53D46E7-95DE-47D8-8B0E-62517CD1E988}"/>
              </a:ext>
            </a:extLst>
          </p:cNvPr>
          <p:cNvSpPr/>
          <p:nvPr/>
        </p:nvSpPr>
        <p:spPr>
          <a:xfrm>
            <a:off x="2626619" y="2636207"/>
            <a:ext cx="235670" cy="2281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BBC24-159B-4125-A799-05F76CA43EE4}"/>
              </a:ext>
            </a:extLst>
          </p:cNvPr>
          <p:cNvCxnSpPr/>
          <p:nvPr/>
        </p:nvCxnSpPr>
        <p:spPr>
          <a:xfrm>
            <a:off x="2442794" y="2929378"/>
            <a:ext cx="1555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BE90F6-88BA-4010-B006-88ADD29A3B32}"/>
              </a:ext>
            </a:extLst>
          </p:cNvPr>
          <p:cNvCxnSpPr>
            <a:cxnSpLocks/>
          </p:cNvCxnSpPr>
          <p:nvPr/>
        </p:nvCxnSpPr>
        <p:spPr>
          <a:xfrm flipV="1">
            <a:off x="2744454" y="2854903"/>
            <a:ext cx="0" cy="1575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8BA46-6D82-4E3D-93BB-F3478A9A45D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862289" y="2750268"/>
            <a:ext cx="344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BD61D4-8ABB-4EB7-B6B1-FE4417FE340B}"/>
              </a:ext>
            </a:extLst>
          </p:cNvPr>
          <p:cNvCxnSpPr>
            <a:cxnSpLocks/>
          </p:cNvCxnSpPr>
          <p:nvPr/>
        </p:nvCxnSpPr>
        <p:spPr>
          <a:xfrm>
            <a:off x="1811515" y="2774706"/>
            <a:ext cx="812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81B53D-C0AF-4A7B-AF14-B21C9ABCB9C1}"/>
                  </a:ext>
                </a:extLst>
              </p:cNvPr>
              <p:cNvSpPr txBox="1"/>
              <p:nvPr/>
            </p:nvSpPr>
            <p:spPr>
              <a:xfrm>
                <a:off x="1696545" y="2343036"/>
                <a:ext cx="1011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𝑐𝑜𝑚𝑚𝑎𝑛𝑑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81B53D-C0AF-4A7B-AF14-B21C9ABC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45" y="2343036"/>
                <a:ext cx="1011367" cy="276999"/>
              </a:xfrm>
              <a:prstGeom prst="rect">
                <a:avLst/>
              </a:prstGeom>
              <a:blipFill>
                <a:blip r:embed="rId8"/>
                <a:stretch>
                  <a:fillRect l="-5422" r="-180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846B62-3FF7-4F50-8DA6-E360FDBCA2BF}"/>
              </a:ext>
            </a:extLst>
          </p:cNvPr>
          <p:cNvCxnSpPr>
            <a:cxnSpLocks/>
          </p:cNvCxnSpPr>
          <p:nvPr/>
        </p:nvCxnSpPr>
        <p:spPr>
          <a:xfrm>
            <a:off x="4229021" y="1263190"/>
            <a:ext cx="0" cy="364817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F80B78-3893-4BD4-9713-FEEEEF06E3BA}"/>
              </a:ext>
            </a:extLst>
          </p:cNvPr>
          <p:cNvSpPr txBox="1"/>
          <p:nvPr/>
        </p:nvSpPr>
        <p:spPr>
          <a:xfrm>
            <a:off x="2283377" y="172426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desired dynamics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D0B43-8D94-4AC6-BA48-529FC942CFAF}"/>
              </a:ext>
            </a:extLst>
          </p:cNvPr>
          <p:cNvSpPr txBox="1"/>
          <p:nvPr/>
        </p:nvSpPr>
        <p:spPr>
          <a:xfrm>
            <a:off x="6459749" y="172247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inversion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771325-BCCE-44DE-8417-ECF7E1F48810}"/>
              </a:ext>
            </a:extLst>
          </p:cNvPr>
          <p:cNvCxnSpPr>
            <a:endCxn id="14" idx="3"/>
          </p:cNvCxnSpPr>
          <p:nvPr/>
        </p:nvCxnSpPr>
        <p:spPr>
          <a:xfrm flipH="1">
            <a:off x="8922261" y="3700020"/>
            <a:ext cx="659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9EED368-2D31-4F61-8C1C-DA61238A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BD9-C567-47AC-A68B-9D551A0F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 (1</a:t>
            </a:r>
            <a:r>
              <a:rPr lang="en-US" baseline="30000" dirty="0"/>
              <a:t>st</a:t>
            </a:r>
            <a:r>
              <a:rPr lang="en-US" dirty="0"/>
              <a:t> order plant)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097280"/>
                <a:ext cx="10058400" cy="50207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Plant Dynamics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Law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              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Closed loop Dynamics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     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02EFB-DB2F-4B64-AFD3-E937C47B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097280"/>
                <a:ext cx="10058400" cy="5020716"/>
              </a:xfrm>
              <a:blipFill>
                <a:blip r:embed="rId2"/>
                <a:stretch>
                  <a:fillRect l="-1515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BC858EA-7171-4786-9807-89C7BAC2D2E3}"/>
              </a:ext>
            </a:extLst>
          </p:cNvPr>
          <p:cNvSpPr/>
          <p:nvPr/>
        </p:nvSpPr>
        <p:spPr>
          <a:xfrm>
            <a:off x="1809947" y="5118755"/>
            <a:ext cx="1442301" cy="6419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9433-BFAA-4692-8CDA-A2020A03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80F-9060-48BB-A0FB-EF2E2DF4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/>
              <a:t>Simulink Block Diagram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B17D-801C-4B7E-A122-28E53573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AB486C7-B9A4-476E-A98C-E89E729AD2B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30C4-EF2A-4ABF-94D4-62E2232C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27" y="1396273"/>
            <a:ext cx="8817146" cy="40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4DE8-9ECF-474F-8331-E2CB9C8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8596-0521-4789-934F-E1228259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556498"/>
            <a:ext cx="5000625" cy="374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AD75E-7E7F-424A-BEF2-E87D19C8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56497"/>
            <a:ext cx="5000625" cy="374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FAF37-36B2-492A-A9E9-0F0651B5AD9A}"/>
              </a:ext>
            </a:extLst>
          </p:cNvPr>
          <p:cNvSpPr txBox="1"/>
          <p:nvPr/>
        </p:nvSpPr>
        <p:spPr>
          <a:xfrm>
            <a:off x="1477236" y="1293778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closed loop, </a:t>
            </a:r>
            <a:r>
              <a:rPr lang="en-US" dirty="0" err="1"/>
              <a:t>yo</a:t>
            </a:r>
            <a:r>
              <a:rPr lang="en-US" dirty="0"/>
              <a:t> = open loop, </a:t>
            </a:r>
            <a:r>
              <a:rPr lang="en-US" dirty="0" err="1"/>
              <a:t>yc</a:t>
            </a:r>
            <a:r>
              <a:rPr lang="en-US" dirty="0"/>
              <a:t> =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0F328-5662-4D00-AEAC-697666B19B72}"/>
              </a:ext>
            </a:extLst>
          </p:cNvPr>
          <p:cNvSpPr txBox="1"/>
          <p:nvPr/>
        </p:nvSpPr>
        <p:spPr>
          <a:xfrm>
            <a:off x="8326877" y="1313305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=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799CC-0AAF-47DE-ADF4-9B70D551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6C7-B9A4-476E-A98C-E89E729AD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3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1780</TotalTime>
  <Words>571</Words>
  <Application>Microsoft Office PowerPoint</Application>
  <PresentationFormat>Widescreen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Dynamic Inversion</vt:lpstr>
      <vt:lpstr>Overview</vt:lpstr>
      <vt:lpstr>Introduction</vt:lpstr>
      <vt:lpstr>Theory</vt:lpstr>
      <vt:lpstr>Block Diagram</vt:lpstr>
      <vt:lpstr>Block Diagram (nonlinear plant)</vt:lpstr>
      <vt:lpstr>Example 1 (1st order plant)</vt:lpstr>
      <vt:lpstr>Simulink Block Diagram</vt:lpstr>
      <vt:lpstr>Simulation Output</vt:lpstr>
      <vt:lpstr>Example 2 (2nd order plant)</vt:lpstr>
      <vt:lpstr>Closed Loop Dynamics</vt:lpstr>
      <vt:lpstr>Simulink Block Diagram</vt:lpstr>
      <vt:lpstr>Simulation Output</vt:lpstr>
      <vt:lpstr>Example 3 (disturbance rejection)</vt:lpstr>
      <vt:lpstr>Simulation Output</vt:lpstr>
      <vt:lpstr>Desired Dynamics with Integrator</vt:lpstr>
      <vt:lpstr>Simulation Output</vt:lpstr>
      <vt:lpstr>Desired Dynamics with Integrator (version 2)</vt:lpstr>
      <vt:lpstr>Simulation Output</vt:lpstr>
      <vt:lpstr>Example 5 (unstable plant)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Inversion</dc:title>
  <dc:creator>Subhabrata Ganguli</dc:creator>
  <cp:lastModifiedBy>Subhabrata Ganguli</cp:lastModifiedBy>
  <cp:revision>57</cp:revision>
  <dcterms:created xsi:type="dcterms:W3CDTF">2019-06-06T13:16:44Z</dcterms:created>
  <dcterms:modified xsi:type="dcterms:W3CDTF">2019-06-07T19:00:32Z</dcterms:modified>
</cp:coreProperties>
</file>