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27CAA1-83C5-4884-9182-A9BF7233D23B}">
  <a:tblStyle styleId="{1A27CAA1-83C5-4884-9182-A9BF7233D2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3173269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931732697_1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93d4cb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93d4cb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26e12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926e12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a8a1d0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9a8a1d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3173269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931732697_1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926e12e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926e12e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9a8a1d0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9a8a1d0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926e12e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926e12e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926e12e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926e12e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926e12e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926e12e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926e12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926e12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3173269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931732697_1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926e12e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926e12e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a8a1d0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a8a1d0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93d4cb9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93d4cb9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93d4cb9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93d4cb9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93173269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931732697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93173269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931732697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93173269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931732697_1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93173269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931732697_1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900953"/>
            <a:ext cx="7886700" cy="3731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706116" y="-1176512"/>
            <a:ext cx="373176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900953"/>
            <a:ext cx="7886700" cy="3731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uiltin.com/machine-learning/decision-tree" TargetMode="External"/><Relationship Id="rId4" Type="http://schemas.openxmlformats.org/officeDocument/2006/relationships/hyperlink" Target="https://builtin.com/machine-learning/ensemble-model" TargetMode="External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Final Project Presentation</a:t>
            </a:r>
            <a:br>
              <a:rPr lang="en"/>
            </a:b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None/>
            </a:pPr>
            <a:r>
              <a:rPr i="0"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Matt Purkeypile</a:t>
            </a: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Aryaz Zomorodi</a:t>
            </a: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, Subhabrata Ganguli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400"/>
              <a:buNone/>
            </a:pP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February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Years in Education vs Income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75" y="1000070"/>
            <a:ext cx="5950444" cy="405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chosen five classifiers for our analysis: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 Classifier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Boosting Machine Classifier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 Classifier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Classifiers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00" y="920024"/>
            <a:ext cx="6256851" cy="21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7025" y="3094800"/>
            <a:ext cx="8663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of the items our model labeled as positive are actually relevant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how many of the actual positive items our model managed to capture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F1-score: how well the model balances precision and recall. High F1-score indicates that the model has both high precision and high recall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proportion of correctly classified instances (both positive and negative) out of the total instances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Metrics for Classifiers</a:t>
            </a:r>
            <a:endParaRPr/>
          </a:p>
        </p:txBody>
      </p:sp>
      <p:graphicFrame>
        <p:nvGraphicFramePr>
          <p:cNvPr id="206" name="Google Shape;206;p37"/>
          <p:cNvGraphicFramePr/>
          <p:nvPr/>
        </p:nvGraphicFramePr>
        <p:xfrm>
          <a:off x="1685925" y="12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{1A27CAA1-83C5-4884-9182-A9BF7233D23B}</a:tableStyleId>
              </a:tblPr>
              <a:tblGrid>
                <a:gridCol w="819150"/>
                <a:gridCol w="828675"/>
                <a:gridCol w="800100"/>
                <a:gridCol w="838200"/>
                <a:gridCol w="828675"/>
                <a:gridCol w="828675"/>
                <a:gridCol w="828675"/>
              </a:tblGrid>
              <a:tr h="99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50K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50K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628650" y="900950"/>
            <a:ext cx="7886700" cy="40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Adult dataset was selected for the final project.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</a:t>
            </a:r>
            <a:r>
              <a:rPr lang="en" sz="2200"/>
              <a:t>nitial list of possible independent variables was created: ‘education’, ‘race’, ‘occupation’, ‘age_category’, ‘education-num’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‘race’ due to low correlation with ‘income’.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Five classifiers were used for analysis - for all of them the </a:t>
            </a:r>
            <a:r>
              <a:rPr lang="en" sz="2200"/>
              <a:t>performance</a:t>
            </a:r>
            <a:r>
              <a:rPr lang="en" sz="2200"/>
              <a:t> metrics were similar: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accuracy ~79% - 80%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/>
              <a:t>precision, recall and F1-score was lower for income &gt;= 50K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Can use any of the classifiers for prediction.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Future Work: Study why all classifiers giving similar results.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Supervised learning method used for classification and regression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Creates a model that predicts the value of a target variable by learning simple decision rules inferred from the data features. 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A tree can be seen as a piecewise constant approximation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975" y="2381250"/>
            <a:ext cx="3777125" cy="28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3B4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Supervised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learning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method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 where the “forest” it builds is an ensemble of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Usually trained with the “bagging method”.</a:t>
            </a:r>
            <a:endParaRPr sz="1600">
              <a:solidFill>
                <a:srgbClr val="3A3B4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The general idea of the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bagging method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 is that a combination of learning models increases the overall result.</a:t>
            </a:r>
            <a:endParaRPr sz="1600">
              <a:solidFill>
                <a:srgbClr val="3A3B4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Builds multiple decision trees and merges them together to get a more accurate and stable prediction.</a:t>
            </a:r>
            <a:endParaRPr sz="16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300" y="2927475"/>
            <a:ext cx="3677400" cy="2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Machine Classifier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Algorithm starts by building a decision stump and then assigning equal weights to all the data points. 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Increases the weights for all the points which are misclassified and lowers the weight for those that are easy to classify or are correctly classified. 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A new decision stump is made for these weighted data points. </a:t>
            </a:r>
            <a:endParaRPr sz="1600"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0" y="2472200"/>
            <a:ext cx="4023974" cy="2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Classifier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Performs classification  by constructing hyperplanes in the multidimensional space.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Based on the concept of decision planes that define decision boundaries.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Employs an iterative training algorithm, which is used to minimize an error function and is implemented using kernel.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88" y="2892300"/>
            <a:ext cx="2404225" cy="2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030278"/>
            <a:ext cx="78867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Independent and Dependent Variables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Exploration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Classifiers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Metrics for Classifiers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080809"/>
                </a:solidFill>
                <a:highlight>
                  <a:srgbClr val="FFFFFF"/>
                </a:highlight>
              </a:rPr>
              <a:t>Supervised machine learning algorithm that accomplishes binary classification tasks by predicting the probability of an outcome, event, or observation.</a:t>
            </a: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00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80809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80809"/>
                </a:solidFill>
                <a:highlight>
                  <a:srgbClr val="FFFFFF"/>
                </a:highlight>
              </a:rPr>
              <a:t>Analyzes the relationship between one or more independent variables and classifies data into discrete classes.</a:t>
            </a: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53" y="2269725"/>
            <a:ext cx="3131949" cy="29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900952"/>
            <a:ext cx="7886700" cy="19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examination of US Census data to determine if there are demographic factors that influence income.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was selected from the UC Irvine Machine Learning Repository,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Head: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25" y="2813452"/>
            <a:ext cx="8393191" cy="20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Independent and Dependent Variables</a:t>
            </a:r>
            <a:endParaRPr sz="36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28650" y="1090650"/>
            <a:ext cx="7886700" cy="354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considered the following potential features which affect “income”: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Education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Race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Occupation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Age Category (age divided into bins of 10)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Number of Years in Education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correlations between these factors and income are shown in the next slide.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Between Factors &amp; Income</a:t>
            </a:r>
            <a:endParaRPr sz="36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13" y="1962151"/>
            <a:ext cx="7690175" cy="1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769888" y="2051300"/>
            <a:ext cx="1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(dropped)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913688" y="2247050"/>
            <a:ext cx="867900" cy="22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Education vs Income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" y="1174474"/>
            <a:ext cx="52101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Race vs Income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127351"/>
            <a:ext cx="51816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Occupation vs Income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975485"/>
            <a:ext cx="5276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Age Category vs Income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288596"/>
            <a:ext cx="52292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