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08D752-3071-4734-ADCB-D42D909300F1}">
  <a:tblStyle styleId="{2608D752-3071-4734-ADCB-D42D909300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350"/>
  </p:normalViewPr>
  <p:slideViewPr>
    <p:cSldViewPr snapToGrid="0">
      <p:cViewPr varScale="1">
        <p:scale>
          <a:sx n="83" d="100"/>
          <a:sy n="83" d="100"/>
        </p:scale>
        <p:origin x="10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931732697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6931732697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93d4cb9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93d4cb9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926e12e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b926e12e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9a8a1d0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9a8a1d0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931732697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26931732697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926e12ec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b926e12ec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9a8a1d04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69a8a1d04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926e12ec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b926e12ec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b926e12ec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b926e12ec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b926e12ec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b926e12ec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b926e12e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b926e12e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931732697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6931732697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b926e12ec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b926e12ec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9a8a1d04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9a8a1d04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93d4cb9e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93d4cb9e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93d4cb9e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93d4cb9e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931732697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26931732697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931732697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26931732697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931732697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26931732697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931732697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26931732697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50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900953"/>
            <a:ext cx="7886700" cy="3731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50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50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50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706116" y="-1176512"/>
            <a:ext cx="3731769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50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900953"/>
            <a:ext cx="7886700" cy="3731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tin.com/machine-learning/decision-tre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hyperlink" Target="https://builtin.com/machine-learning/ensemble-mode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Final Project Presentation</a:t>
            </a:r>
            <a:br>
              <a:rPr lang="en"/>
            </a:b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400"/>
              <a:buNone/>
            </a:pPr>
            <a:r>
              <a:rPr lang="en" i="0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Matt Purkeypile</a:t>
            </a:r>
            <a:r>
              <a:rPr lang="en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i="0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Aryaz Zomorodi</a:t>
            </a:r>
            <a:r>
              <a:rPr lang="en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, Subhabrata Ganguli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rgbClr val="1D1C1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ts val="2400"/>
              <a:buNone/>
            </a:pPr>
            <a:r>
              <a:rPr lang="en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February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50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Years in Education vs Income</a:t>
            </a:r>
            <a:endParaRPr/>
          </a:p>
        </p:txBody>
      </p:sp>
      <p:pic>
        <p:nvPicPr>
          <p:cNvPr id="187" name="Google Shape;1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775" y="1000070"/>
            <a:ext cx="5950444" cy="4058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50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Classifiers</a:t>
            </a:r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628650" y="900953"/>
            <a:ext cx="7886700" cy="373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have chosen five classifiers for our analysis: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Decision Tree Classifier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 Forest Classifier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Gradient Boosting Machine Classifier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 Vector Machine Classifier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Logistic Regression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50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for Classifiers</a:t>
            </a:r>
            <a:endParaRPr/>
          </a:p>
        </p:txBody>
      </p:sp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200" y="920024"/>
            <a:ext cx="6256851" cy="21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6"/>
          <p:cNvSpPr txBox="1"/>
          <p:nvPr/>
        </p:nvSpPr>
        <p:spPr>
          <a:xfrm>
            <a:off x="107025" y="3094800"/>
            <a:ext cx="8663400" cy="188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Precision: </a:t>
            </a:r>
            <a:r>
              <a:rPr lang="en" sz="16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many of the items </a:t>
            </a: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model labeled </a:t>
            </a:r>
            <a:r>
              <a:rPr lang="en" sz="16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positive are actually relevant</a:t>
            </a:r>
            <a:endParaRPr sz="16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-"/>
            </a:pPr>
            <a:r>
              <a:rPr lang="en" sz="160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Recall: </a:t>
            </a:r>
            <a:r>
              <a:rPr lang="en" sz="16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many of the actual positive items our model managed to capture</a:t>
            </a:r>
            <a:endParaRPr sz="16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-"/>
            </a:pPr>
            <a:r>
              <a:rPr lang="en" sz="160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F1-score: </a:t>
            </a:r>
            <a:r>
              <a:rPr lang="en" sz="16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well the model balances precision and recall. High F1-score indicates that the model has both high precision and high recall</a:t>
            </a:r>
            <a:endParaRPr sz="16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Roboto"/>
              <a:buChar char="-"/>
            </a:pPr>
            <a:r>
              <a:rPr lang="en" sz="160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Accuracy: </a:t>
            </a:r>
            <a:r>
              <a:rPr lang="en" sz="16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proportion of correctly classified instances (both positive and negative) out of the total instances</a:t>
            </a:r>
            <a:endParaRPr sz="16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Metrics for Classifiers</a:t>
            </a:r>
            <a:endParaRPr/>
          </a:p>
        </p:txBody>
      </p:sp>
      <p:graphicFrame>
        <p:nvGraphicFramePr>
          <p:cNvPr id="206" name="Google Shape;206;p37"/>
          <p:cNvGraphicFramePr/>
          <p:nvPr/>
        </p:nvGraphicFramePr>
        <p:xfrm>
          <a:off x="1685925" y="128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{2608D752-3071-4734-ADCB-D42D909300F1}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Income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Metrics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SVC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T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Regression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T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Tree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Classifier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T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Forest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Classifier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T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Gradient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Boosting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Classifier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R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&lt;= 50K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T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T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T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T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R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R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F1-score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B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B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B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B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R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 50K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T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T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T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T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R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R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F1-score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B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B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B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B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R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T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T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T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T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R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50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body" idx="1"/>
          </p:nvPr>
        </p:nvSpPr>
        <p:spPr>
          <a:xfrm>
            <a:off x="628650" y="683995"/>
            <a:ext cx="7886700" cy="409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The Adult dataset was selected for the final project.</a:t>
            </a: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Initial list of possible independent variables was created: ‘education’, ‘race’, ‘occupation’, ‘</a:t>
            </a:r>
            <a:r>
              <a:rPr lang="en" sz="2200" dirty="0" err="1"/>
              <a:t>age_category</a:t>
            </a:r>
            <a:r>
              <a:rPr lang="en" sz="2200" dirty="0"/>
              <a:t>’, ‘education-num’</a:t>
            </a:r>
            <a:endParaRPr sz="2200" dirty="0"/>
          </a:p>
          <a:p>
            <a:pPr marL="9144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+"/>
            </a:pPr>
            <a:r>
              <a:rPr lang="en" sz="2200" dirty="0"/>
              <a:t>‘race’ due to low correlation with ‘income’.</a:t>
            </a: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Five classifiers were used for analysis - for all of them the performance metrics were similar:</a:t>
            </a:r>
            <a:endParaRPr sz="2200" dirty="0"/>
          </a:p>
          <a:p>
            <a:pPr marL="9144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+"/>
            </a:pPr>
            <a:r>
              <a:rPr lang="en" sz="2200" dirty="0"/>
              <a:t>accuracy ~79% - 80%</a:t>
            </a:r>
            <a:endParaRPr sz="2200" dirty="0"/>
          </a:p>
          <a:p>
            <a:pPr marL="9144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+"/>
            </a:pPr>
            <a:r>
              <a:rPr lang="en" sz="2200" dirty="0"/>
              <a:t>precision, recall and F1-score was lower for income &gt;= 50K</a:t>
            </a: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Can use any of the classifiers for prediction.</a:t>
            </a: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Future Work: Study why all classifiers giving similar results.</a:t>
            </a:r>
            <a:endParaRPr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body" idx="1"/>
          </p:nvPr>
        </p:nvSpPr>
        <p:spPr>
          <a:xfrm>
            <a:off x="628650" y="900953"/>
            <a:ext cx="7886700" cy="373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Backup Slides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50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Classifier</a:t>
            </a:r>
            <a:endParaRPr/>
          </a:p>
        </p:txBody>
      </p:sp>
      <p:sp>
        <p:nvSpPr>
          <p:cNvPr id="223" name="Google Shape;223;p40"/>
          <p:cNvSpPr txBox="1">
            <a:spLocks noGrp="1"/>
          </p:cNvSpPr>
          <p:nvPr>
            <p:ph type="body" idx="1"/>
          </p:nvPr>
        </p:nvSpPr>
        <p:spPr>
          <a:xfrm>
            <a:off x="628650" y="900953"/>
            <a:ext cx="7886700" cy="373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solidFill>
                  <a:srgbClr val="212529"/>
                </a:solidFill>
                <a:highlight>
                  <a:srgbClr val="FFFFFF"/>
                </a:highlight>
              </a:rPr>
              <a:t>Supervised learning method used for classification and regression</a:t>
            </a:r>
            <a:endParaRPr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solidFill>
                  <a:srgbClr val="212529"/>
                </a:solidFill>
                <a:highlight>
                  <a:srgbClr val="FFFFFF"/>
                </a:highlight>
              </a:rPr>
              <a:t>Creates a model that predicts the value of a target variable by learning simple decision rules inferred from the data features. </a:t>
            </a:r>
            <a:endParaRPr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solidFill>
                  <a:srgbClr val="212529"/>
                </a:solidFill>
                <a:highlight>
                  <a:srgbClr val="FFFFFF"/>
                </a:highlight>
              </a:rPr>
              <a:t>A tree can be seen as a piecewise constant approximation</a:t>
            </a:r>
            <a:endParaRPr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pic>
        <p:nvPicPr>
          <p:cNvPr id="224" name="Google Shape;2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975" y="2381250"/>
            <a:ext cx="3777125" cy="28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50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</p:txBody>
      </p:sp>
      <p:sp>
        <p:nvSpPr>
          <p:cNvPr id="230" name="Google Shape;230;p41"/>
          <p:cNvSpPr txBox="1">
            <a:spLocks noGrp="1"/>
          </p:cNvSpPr>
          <p:nvPr>
            <p:ph type="body" idx="1"/>
          </p:nvPr>
        </p:nvSpPr>
        <p:spPr>
          <a:xfrm>
            <a:off x="628650" y="900953"/>
            <a:ext cx="7886700" cy="373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A3B41"/>
              </a:buClr>
              <a:buSzPts val="1600"/>
              <a:buFont typeface="Georgia"/>
              <a:buChar char="-"/>
            </a:pPr>
            <a:r>
              <a:rPr lang="en" sz="1600">
                <a:solidFill>
                  <a:srgbClr val="3A3B41"/>
                </a:solidFill>
                <a:highlight>
                  <a:srgbClr val="FFFFFF"/>
                </a:highlight>
              </a:rPr>
              <a:t>Supervised learning method where the “forest” it builds is an ensemble of </a:t>
            </a:r>
            <a:r>
              <a:rPr lang="en" sz="1600">
                <a:solidFill>
                  <a:srgbClr val="3A3B4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decision trees</a:t>
            </a:r>
            <a:r>
              <a:rPr lang="en" sz="1600"/>
              <a:t>.</a:t>
            </a:r>
            <a:endParaRPr sz="1600"/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solidFill>
                  <a:srgbClr val="3A3B41"/>
                </a:solidFill>
                <a:highlight>
                  <a:srgbClr val="FFFFFF"/>
                </a:highlight>
              </a:rPr>
              <a:t>Usually trained with the “bagging method”.</a:t>
            </a:r>
            <a:endParaRPr sz="1600">
              <a:solidFill>
                <a:srgbClr val="3A3B41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A3B41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rgbClr val="3A3B41"/>
                </a:solidFill>
                <a:highlight>
                  <a:srgbClr val="FFFFFF"/>
                </a:highlight>
              </a:rPr>
              <a:t>The general idea of the </a:t>
            </a:r>
            <a:r>
              <a:rPr lang="en" sz="1600">
                <a:solidFill>
                  <a:srgbClr val="3A3B4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bagging method</a:t>
            </a:r>
            <a:r>
              <a:rPr lang="en" sz="1600">
                <a:solidFill>
                  <a:srgbClr val="3A3B41"/>
                </a:solidFill>
                <a:highlight>
                  <a:srgbClr val="FFFFFF"/>
                </a:highlight>
              </a:rPr>
              <a:t> is that a combination of learning models increases the overall result.</a:t>
            </a:r>
            <a:endParaRPr sz="1600">
              <a:solidFill>
                <a:srgbClr val="3A3B41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solidFill>
                  <a:srgbClr val="3A3B41"/>
                </a:solidFill>
                <a:highlight>
                  <a:srgbClr val="FFFFFF"/>
                </a:highlight>
              </a:rPr>
              <a:t>Builds multiple decision trees and merges them together to get a more accurate and stable prediction.</a:t>
            </a:r>
            <a:endParaRPr sz="1600"/>
          </a:p>
        </p:txBody>
      </p:sp>
      <p:pic>
        <p:nvPicPr>
          <p:cNvPr id="231" name="Google Shape;23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3300" y="2927475"/>
            <a:ext cx="3677400" cy="22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50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Machine Classifier</a:t>
            </a:r>
            <a:endParaRPr/>
          </a:p>
        </p:txBody>
      </p:sp>
      <p:sp>
        <p:nvSpPr>
          <p:cNvPr id="237" name="Google Shape;237;p42"/>
          <p:cNvSpPr txBox="1">
            <a:spLocks noGrp="1"/>
          </p:cNvSpPr>
          <p:nvPr>
            <p:ph type="body" idx="1"/>
          </p:nvPr>
        </p:nvSpPr>
        <p:spPr>
          <a:xfrm>
            <a:off x="628650" y="900953"/>
            <a:ext cx="7886700" cy="373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solidFill>
                  <a:srgbClr val="383838"/>
                </a:solidFill>
                <a:highlight>
                  <a:srgbClr val="FFFFFF"/>
                </a:highlight>
              </a:rPr>
              <a:t>Algorithm starts by building a decision stump and then assigning equal weights to all the data points. </a:t>
            </a:r>
            <a:endParaRPr sz="1600">
              <a:solidFill>
                <a:srgbClr val="383838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solidFill>
                  <a:srgbClr val="383838"/>
                </a:solidFill>
                <a:highlight>
                  <a:srgbClr val="FFFFFF"/>
                </a:highlight>
              </a:rPr>
              <a:t>Increases the weights for all the points which are misclassified and lowers the weight for those that are easy to classify or are correctly classified. </a:t>
            </a:r>
            <a:endParaRPr sz="1600">
              <a:solidFill>
                <a:srgbClr val="383838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solidFill>
                  <a:srgbClr val="383838"/>
                </a:solidFill>
                <a:highlight>
                  <a:srgbClr val="FFFFFF"/>
                </a:highlight>
              </a:rPr>
              <a:t>A new decision stump is made for these weighted data points. </a:t>
            </a:r>
            <a:endParaRPr sz="1600"/>
          </a:p>
        </p:txBody>
      </p:sp>
      <p:pic>
        <p:nvPicPr>
          <p:cNvPr id="238" name="Google Shape;2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010" y="2472200"/>
            <a:ext cx="4023974" cy="26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50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 Classifier</a:t>
            </a:r>
            <a:endParaRPr/>
          </a:p>
        </p:txBody>
      </p:sp>
      <p:sp>
        <p:nvSpPr>
          <p:cNvPr id="244" name="Google Shape;244;p43"/>
          <p:cNvSpPr txBox="1">
            <a:spLocks noGrp="1"/>
          </p:cNvSpPr>
          <p:nvPr>
            <p:ph type="body" idx="1"/>
          </p:nvPr>
        </p:nvSpPr>
        <p:spPr>
          <a:xfrm>
            <a:off x="628650" y="900953"/>
            <a:ext cx="7886700" cy="373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" sz="2000">
                <a:solidFill>
                  <a:srgbClr val="282829"/>
                </a:solidFill>
                <a:highlight>
                  <a:srgbClr val="FFFFFF"/>
                </a:highlight>
              </a:rPr>
              <a:t>Performs classification  by constructing hyperplanes in the multidimensional space.</a:t>
            </a:r>
            <a:endParaRPr sz="2000">
              <a:solidFill>
                <a:srgbClr val="282829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282829"/>
                </a:solidFill>
                <a:highlight>
                  <a:srgbClr val="FFFFFF"/>
                </a:highlight>
              </a:rPr>
              <a:t>Based on the concept of decision planes that define decision boundaries.</a:t>
            </a:r>
            <a:endParaRPr sz="2000">
              <a:solidFill>
                <a:srgbClr val="282829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2000"/>
              <a:buFont typeface="Calibri"/>
              <a:buChar char="-"/>
            </a:pPr>
            <a:r>
              <a:rPr lang="en" sz="2000">
                <a:solidFill>
                  <a:srgbClr val="282829"/>
                </a:solidFill>
                <a:highlight>
                  <a:srgbClr val="FFFFFF"/>
                </a:highlight>
              </a:rPr>
              <a:t>Employs an iterative training algorithm, which is used to minimize an error function and is implemented using kernel.</a:t>
            </a:r>
            <a:endParaRPr sz="2000">
              <a:solidFill>
                <a:srgbClr val="2828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2828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282829"/>
              </a:solidFill>
              <a:highlight>
                <a:srgbClr val="FFFFFF"/>
              </a:highlight>
            </a:endParaRPr>
          </a:p>
        </p:txBody>
      </p:sp>
      <p:pic>
        <p:nvPicPr>
          <p:cNvPr id="245" name="Google Shape;2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888" y="2892300"/>
            <a:ext cx="2404225" cy="23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50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628650" y="1030278"/>
            <a:ext cx="7886700" cy="3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Problem Statement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Independent and Dependent Variables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Data Exploration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Classifiers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Metrics for Classifiers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Conclusion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50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51" name="Google Shape;251;p44"/>
          <p:cNvSpPr txBox="1">
            <a:spLocks noGrp="1"/>
          </p:cNvSpPr>
          <p:nvPr>
            <p:ph type="body" idx="1"/>
          </p:nvPr>
        </p:nvSpPr>
        <p:spPr>
          <a:xfrm>
            <a:off x="628650" y="900953"/>
            <a:ext cx="7886700" cy="373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solidFill>
                  <a:srgbClr val="080809"/>
                </a:solidFill>
                <a:highlight>
                  <a:srgbClr val="FFFFFF"/>
                </a:highlight>
              </a:rPr>
              <a:t>Supervised machine learning algorithm that accomplishes binary classification tasks by predicting the probability of an outcome, event, or observation.</a:t>
            </a:r>
            <a:endParaRPr sz="1600">
              <a:solidFill>
                <a:srgbClr val="08080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00" b="1" i="1">
              <a:solidFill>
                <a:srgbClr val="080809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080809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rgbClr val="080809"/>
                </a:solidFill>
                <a:highlight>
                  <a:srgbClr val="FFFFFF"/>
                </a:highlight>
              </a:rPr>
              <a:t>Analyzes the relationship between one or more independent variables and classifies data into discrete classes.</a:t>
            </a:r>
            <a:endParaRPr sz="1600">
              <a:solidFill>
                <a:srgbClr val="08080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80809"/>
              </a:solidFill>
              <a:highlight>
                <a:srgbClr val="FFFFFF"/>
              </a:highlight>
            </a:endParaRPr>
          </a:p>
        </p:txBody>
      </p:sp>
      <p:pic>
        <p:nvPicPr>
          <p:cNvPr id="252" name="Google Shape;2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653" y="2269725"/>
            <a:ext cx="3131949" cy="29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50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628650" y="900952"/>
            <a:ext cx="7886700" cy="191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An examination of US Census data to determine if there are demographic factors that influence income.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Data was selected from the UC Irvine Machine Learning Repository,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Data Head: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69" y="2813452"/>
            <a:ext cx="8393191" cy="2025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50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Independent and Dependent Variables</a:t>
            </a:r>
            <a:endParaRPr sz="3600"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628650" y="1090650"/>
            <a:ext cx="7886700" cy="354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have considered the following potential features which affect “income”:</a:t>
            </a:r>
            <a:endParaRPr/>
          </a:p>
          <a:p>
            <a:pPr marL="457200" lvl="0" indent="-32575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64285"/>
              <a:buChar char="-"/>
            </a:pPr>
            <a:r>
              <a:rPr lang="en"/>
              <a:t>Education</a:t>
            </a:r>
            <a:endParaRPr/>
          </a:p>
          <a:p>
            <a:pPr marL="45720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"/>
              <a:t>Race</a:t>
            </a:r>
            <a:endParaRPr/>
          </a:p>
          <a:p>
            <a:pPr marL="45720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"/>
              <a:t>Occupation</a:t>
            </a:r>
            <a:endParaRPr/>
          </a:p>
          <a:p>
            <a:pPr marL="45720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"/>
              <a:t>Age Category (age divided into bins of 10)</a:t>
            </a:r>
            <a:endParaRPr/>
          </a:p>
          <a:p>
            <a:pPr marL="45720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"/>
              <a:t>Number of Years in Education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correlations between these factors and income are shown in the next slide.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50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Correlation Between Factors &amp; Income</a:t>
            </a:r>
            <a:endParaRPr sz="3600"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913" y="1962151"/>
            <a:ext cx="7690175" cy="15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9"/>
          <p:cNvSpPr txBox="1"/>
          <p:nvPr/>
        </p:nvSpPr>
        <p:spPr>
          <a:xfrm>
            <a:off x="5769888" y="2051300"/>
            <a:ext cx="194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(dropped)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9"/>
          <p:cNvSpPr/>
          <p:nvPr/>
        </p:nvSpPr>
        <p:spPr>
          <a:xfrm>
            <a:off x="4913688" y="2247050"/>
            <a:ext cx="867900" cy="224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50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Education vs Income</a:t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8550" y="1174474"/>
            <a:ext cx="521017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50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Race vs Income</a:t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600" y="1127351"/>
            <a:ext cx="518160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50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Occupation vs Income</a:t>
            </a:r>
            <a:endParaRPr/>
          </a:p>
        </p:txBody>
      </p:sp>
      <p:pic>
        <p:nvPicPr>
          <p:cNvPr id="175" name="Google Shape;17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100" y="975485"/>
            <a:ext cx="527685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50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Age Category vs Income</a:t>
            </a:r>
            <a:endParaRPr/>
          </a:p>
        </p:txBody>
      </p:sp>
      <p:pic>
        <p:nvPicPr>
          <p:cNvPr id="181" name="Google Shape;18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850" y="1288596"/>
            <a:ext cx="5229225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Macintosh PowerPoint</Application>
  <PresentationFormat>On-screen Show (16:9)</PresentationFormat>
  <Paragraphs>141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Georgia</vt:lpstr>
      <vt:lpstr>Roboto</vt:lpstr>
      <vt:lpstr>Lato</vt:lpstr>
      <vt:lpstr>Arial</vt:lpstr>
      <vt:lpstr>Simple Light</vt:lpstr>
      <vt:lpstr>Office Theme</vt:lpstr>
      <vt:lpstr>Final Project Presentation </vt:lpstr>
      <vt:lpstr>Table of Contents</vt:lpstr>
      <vt:lpstr>Problem Statement</vt:lpstr>
      <vt:lpstr>Independent and Dependent Variables</vt:lpstr>
      <vt:lpstr>Correlation Between Factors &amp; Income</vt:lpstr>
      <vt:lpstr>Education vs Income</vt:lpstr>
      <vt:lpstr>Race vs Income</vt:lpstr>
      <vt:lpstr>Occupation vs Income</vt:lpstr>
      <vt:lpstr>Age Category vs Income</vt:lpstr>
      <vt:lpstr>No. of Years in Education vs Income</vt:lpstr>
      <vt:lpstr>Classifiers</vt:lpstr>
      <vt:lpstr>Metrics for Classifiers</vt:lpstr>
      <vt:lpstr>Metrics for Classifiers</vt:lpstr>
      <vt:lpstr>Conclusion</vt:lpstr>
      <vt:lpstr>PowerPoint Presentation</vt:lpstr>
      <vt:lpstr>Decision Tree Classifier</vt:lpstr>
      <vt:lpstr>Random Forest Classifier</vt:lpstr>
      <vt:lpstr>Gradient Boosting Machine Classifier</vt:lpstr>
      <vt:lpstr>Support Vector Machine Classifier</vt:lpstr>
      <vt:lpstr>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 </dc:title>
  <cp:lastModifiedBy>Subhabrata Ganguli</cp:lastModifiedBy>
  <cp:revision>3</cp:revision>
  <dcterms:modified xsi:type="dcterms:W3CDTF">2024-02-20T21:19:29Z</dcterms:modified>
</cp:coreProperties>
</file>