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774200" y="0"/>
            <a:ext cx="1369800" cy="1369800"/>
          </a:xfrm>
          <a:custGeom>
            <a:avLst/>
            <a:gdLst/>
            <a:ahLst/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127000" dir="2700000" dist="254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" name="Picture 10" descr=""/>
          <p:cNvPicPr/>
          <p:nvPr/>
        </p:nvPicPr>
        <p:blipFill>
          <a:blip r:embed="rId2"/>
          <a:stretch/>
        </p:blipFill>
        <p:spPr>
          <a:xfrm>
            <a:off x="7791480" y="6519960"/>
            <a:ext cx="1029960" cy="1918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5400000">
            <a:off x="7774200" y="0"/>
            <a:ext cx="1369800" cy="1369800"/>
          </a:xfrm>
          <a:custGeom>
            <a:avLst/>
            <a:gdLst/>
            <a:ahLst/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127000" dir="2700000" dist="254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10" descr=""/>
          <p:cNvPicPr/>
          <p:nvPr/>
        </p:nvPicPr>
        <p:blipFill>
          <a:blip r:embed="rId2"/>
          <a:stretch/>
        </p:blipFill>
        <p:spPr>
          <a:xfrm>
            <a:off x="7791480" y="6519960"/>
            <a:ext cx="1029960" cy="191880"/>
          </a:xfrm>
          <a:prstGeom prst="rect">
            <a:avLst/>
          </a:prstGeom>
          <a:ln>
            <a:noFill/>
          </a:ln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94600" y="4095360"/>
            <a:ext cx="5318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 Generation in High Density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81640" y="5193000"/>
            <a:ext cx="125100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Suvo Ganguli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Oct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15" descr=""/>
          <p:cNvPicPr/>
          <p:nvPr/>
        </p:nvPicPr>
        <p:blipFill>
          <a:blip r:embed="rId1"/>
          <a:stretch/>
        </p:blipFill>
        <p:spPr>
          <a:xfrm>
            <a:off x="1724040" y="1617480"/>
            <a:ext cx="5684760" cy="217944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914400" y="4590360"/>
            <a:ext cx="2559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 for Safety Margin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14440" y="357840"/>
            <a:ext cx="80006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14440" y="1074600"/>
            <a:ext cx="8000640" cy="53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12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Analysis for Safety Margin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obstacle (a specific case)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Varying obstacle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Varying safety margin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Varying path width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12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Goal: A systematic way of chosing the two design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safety margin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pathwidth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734320" y="-28440"/>
            <a:ext cx="5047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DB01DB2-10B9-4D29-AE87-F7F0ABB67854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2880" y="182880"/>
            <a:ext cx="4570560" cy="63993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4572000" y="182880"/>
            <a:ext cx="4570560" cy="63993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02200" y="182880"/>
            <a:ext cx="37940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Obstacle Width (with safety margin) = 30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 Margin = 10 ft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 Half Width = 10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29200" y="189000"/>
            <a:ext cx="37940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Obstacle Width (with safety margin) = 30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 Margin = 10 ft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 Half Width = 4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286000" y="6328800"/>
            <a:ext cx="54889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Decreasing path width can lead to infeasible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383640" y="562320"/>
            <a:ext cx="913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7783920" y="568440"/>
            <a:ext cx="913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83240" y="183240"/>
            <a:ext cx="4570560" cy="63993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572000" y="182880"/>
            <a:ext cx="4570560" cy="639936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502200" y="182880"/>
            <a:ext cx="37940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Obstacle Width (with safety margin) = 30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 Margin = 10 ft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 Half Width = 10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29200" y="189000"/>
            <a:ext cx="37940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Obstacle Width (with safety margin) = 30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 Margin = 4 ft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 Half Width = 4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05840" y="6309360"/>
            <a:ext cx="77598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Decreasing safety margin (hence path width) can lead to infeasible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383280" y="561960"/>
            <a:ext cx="913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783560" y="568080"/>
            <a:ext cx="913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3240" y="183240"/>
            <a:ext cx="4570560" cy="63993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572000" y="182880"/>
            <a:ext cx="4570560" cy="639936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502200" y="182880"/>
            <a:ext cx="37940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Obstacle Width (with safety margin) = 30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 Margin = 10 ft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 Half Width = 10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29200" y="189000"/>
            <a:ext cx="37940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Obstacle Width (with safety margin) = 15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 Margin = 4 ft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 Half Width = 4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560320" y="6220800"/>
            <a:ext cx="74973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Smaller obstacle size can use less path width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383640" y="562320"/>
            <a:ext cx="913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7783920" y="568440"/>
            <a:ext cx="913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e 1"/>
          <p:cNvGraphicFramePr/>
          <p:nvPr/>
        </p:nvGraphicFramePr>
        <p:xfrm>
          <a:off x="216000" y="687960"/>
          <a:ext cx="8666280" cy="2988360"/>
        </p:xfrm>
        <a:graphic>
          <a:graphicData uri="http://schemas.openxmlformats.org/drawingml/2006/table">
            <a:tbl>
              <a:tblPr/>
              <a:tblGrid>
                <a:gridCol w="845640"/>
                <a:gridCol w="845640"/>
                <a:gridCol w="845640"/>
                <a:gridCol w="845640"/>
                <a:gridCol w="845640"/>
                <a:gridCol w="845640"/>
                <a:gridCol w="845640"/>
                <a:gridCol w="847440"/>
                <a:gridCol w="847440"/>
                <a:gridCol w="1052280"/>
              </a:tblGrid>
              <a:tr h="996120">
                <a:tc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Obstacle Width (with Safety Margin)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Obstacle Width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Safety Margin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Path Half Width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Look Ahead Distance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SM/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PHW/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PHW/SM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Feasibility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</a:tr>
              <a:tr h="273600">
                <a:tc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OWSM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</a:tr>
              <a:tr h="268200">
                <a:tc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</a:tr>
              <a:tr h="307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Case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</a:tr>
              <a:tr h="2840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Case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</a:tr>
              <a:tr h="315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Case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</a:tr>
              <a:tr h="271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Case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Case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CustomShape 2"/>
          <p:cNvSpPr/>
          <p:nvPr/>
        </p:nvSpPr>
        <p:spPr>
          <a:xfrm>
            <a:off x="274320" y="4023360"/>
            <a:ext cx="804600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Empirical Relations (for this specific case):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PHW/OW &gt;= 1.0, PHW/SM &gt;= 1.0     (LD / OWSM &lt;= 0.30)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PHW/OW &gt;= 0.57, PHW/SM &gt;= 1.0     (LD / OWSM &lt;= 0.15)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PHW/OW &gt;= 0.75, PHW/SM &gt;= 1.0     (LD / OWSM &lt;= 0.20)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83240" y="183240"/>
            <a:ext cx="4570560" cy="63993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438080" y="183240"/>
            <a:ext cx="4570920" cy="639972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502200" y="182880"/>
            <a:ext cx="37940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Obstacle Width (with safety margin) = 30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 Margin = 10 ft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 Half Width = 10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29200" y="189000"/>
            <a:ext cx="37940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Obstacle Width (with safety margin) = 20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 Margin = 6 ft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 Half Width = 6 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383640" y="562320"/>
            <a:ext cx="913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783920" y="568440"/>
            <a:ext cx="913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43729</TotalTime>
  <Application>LibreOffice/5.1.6.2$Linux_X86_64 LibreOffice_project/10m0$Build-2</Application>
  <Words>964</Words>
  <Paragraphs>202</Paragraphs>
  <Company>Honeywell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2015-08-18T00:12:44Z</dcterms:created>
  <dc:creator>E379069</dc:creator>
  <dc:description/>
  <dc:language>en-US</dc:language>
  <cp:lastModifiedBy/>
  <cp:lastPrinted>2015-07-29T21:30:37Z</cp:lastPrinted>
  <dcterms:modified xsi:type="dcterms:W3CDTF">2018-10-02T20:55:01Z</dcterms:modified>
  <cp:revision>1047</cp:revision>
  <dc:subject/>
  <dc:title>Slide 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JClassification">
    <vt:lpwstr>Honeywell Internal</vt:lpwstr>
  </property>
  <property fmtid="{D5CDD505-2E9C-101B-9397-08002B2CF9AE}" pid="4" name="Company">
    <vt:lpwstr>Honeywell</vt:lpwstr>
  </property>
  <property fmtid="{D5CDD505-2E9C-101B-9397-08002B2CF9AE}" pid="5" name="ContentTypeId">
    <vt:lpwstr>0x01010001EB125E098E7F49A0205A16AC239CE8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17</vt:i4>
  </property>
  <property fmtid="{D5CDD505-2E9C-101B-9397-08002B2CF9AE}" pid="1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16" name="bjDocumentLabelXML-0">
    <vt:lpwstr>ames.com/2008/01/sie/internal/label"&gt;&lt;element uid="id_protectivemarking_protect" value="" /&gt;&lt;/sisl&gt;</vt:lpwstr>
  </property>
  <property fmtid="{D5CDD505-2E9C-101B-9397-08002B2CF9AE}" pid="17" name="bjDocumentSecurityLabel">
    <vt:lpwstr>Honeywell Internal</vt:lpwstr>
  </property>
  <property fmtid="{D5CDD505-2E9C-101B-9397-08002B2CF9AE}" pid="18" name="bjSaver">
    <vt:lpwstr>q3HYw6ryWmhPy+ejfF4uHa2dcjWlJX3y</vt:lpwstr>
  </property>
  <property fmtid="{D5CDD505-2E9C-101B-9397-08002B2CF9AE}" pid="19" name="contentStatus">
    <vt:lpwstr>Draft</vt:lpwstr>
  </property>
  <property fmtid="{D5CDD505-2E9C-101B-9397-08002B2CF9AE}" pid="20" name="docIndexRef">
    <vt:lpwstr>6a39f35a-6d8c-4f28-92b1-a9d1944578cd</vt:lpwstr>
  </property>
</Properties>
</file>