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74"/>
  </p:notesMasterIdLst>
  <p:handoutMasterIdLst>
    <p:handoutMasterId r:id="rId75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93" r:id="rId66"/>
    <p:sldId id="294" r:id="rId67"/>
    <p:sldId id="283" r:id="rId68"/>
    <p:sldId id="284" r:id="rId69"/>
    <p:sldId id="285" r:id="rId70"/>
    <p:sldId id="287" r:id="rId71"/>
    <p:sldId id="290" r:id="rId72"/>
    <p:sldId id="292" r:id="rId73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33A8"/>
    <a:srgbClr val="E71D1D"/>
    <a:srgbClr val="2B0AB6"/>
    <a:srgbClr val="EB2819"/>
    <a:srgbClr val="005C2A"/>
    <a:srgbClr val="CC00CC"/>
    <a:srgbClr val="00FF00"/>
    <a:srgbClr val="66FF99"/>
    <a:srgbClr val="FFCCFF"/>
    <a:srgbClr val="CCF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102" d="100"/>
          <a:sy n="102" d="100"/>
        </p:scale>
        <p:origin x="300" y="108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22ABC-1135-4555-9538-F5919C18DAE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1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/>
              <a:t>Mar </a:t>
            </a:r>
            <a:r>
              <a:rPr lang="en-US" sz="1200" dirty="0"/>
              <a:t>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1" y="2499297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7" y="2499297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0" y="2542320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trajectory gets smoother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1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57" y="2064122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0489" y="2064123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87346"/>
              </p:ext>
            </p:extLst>
          </p:nvPr>
        </p:nvGraphicFramePr>
        <p:xfrm>
          <a:off x="5924550" y="3446463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4550" y="3446463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66720" y="3063234"/>
            <a:ext cx="3335738" cy="3072390"/>
            <a:chOff x="166720" y="3063234"/>
            <a:chExt cx="3335738" cy="307239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20" y="3063234"/>
              <a:ext cx="3335738" cy="307239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694481" y="5440101"/>
              <a:ext cx="787078" cy="231494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81559" y="4896091"/>
              <a:ext cx="763930" cy="544010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245489" y="3541853"/>
              <a:ext cx="810227" cy="1354238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1 of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096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</a:t>
            </a:r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82" y="3040084"/>
            <a:ext cx="3335738" cy="307239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5" y="1504709"/>
            <a:ext cx="2743205" cy="47844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68101" y="3831220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Computation 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39124" y="3853575"/>
            <a:ext cx="1885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Trajectory Smoothness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25722" y="2649808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5722" y="3975506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44416" y="5147855"/>
            <a:ext cx="1218603" cy="518833"/>
            <a:chOff x="6744416" y="5147855"/>
            <a:chExt cx="1218603" cy="518833"/>
          </a:xfrm>
        </p:grpSpPr>
        <p:sp>
          <p:nvSpPr>
            <p:cNvPr id="43" name="TextBox 42"/>
            <p:cNvSpPr txBox="1"/>
            <p:nvPr/>
          </p:nvSpPr>
          <p:spPr>
            <a:xfrm>
              <a:off x="7218336" y="5147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4416" y="5389689"/>
              <a:ext cx="1218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Comfort Level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06747" y="5389689"/>
              <a:ext cx="1046675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30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2 of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2057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The same horizon length can be formed with different combinations of N and T – for e.g., (N = 9, T = 0.4) vs (N = 6, T = 0.6)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Plots below show that control effort and the trajectory smoothness are similar. However the Computation Time is 4X more for (N = 9, T = 0.4)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" y="3498847"/>
            <a:ext cx="3511303" cy="2633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68" y="2681250"/>
            <a:ext cx="2624595" cy="3840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97" y="3498847"/>
            <a:ext cx="3511303" cy="26334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0894" y="334495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N=6, T = 0.6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4064" y="547158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N=6, T = 0.6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1780" y="4976989"/>
            <a:ext cx="117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N=9, T = 0.4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96888" y="3652735"/>
            <a:ext cx="960886" cy="4910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048630" y="4471825"/>
            <a:ext cx="398509" cy="5433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31352" y="4085864"/>
            <a:ext cx="0" cy="1574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59148" y="38359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N=9, T = 0.4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52244" y="471914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31195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2 of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892198"/>
          </a:xfrm>
        </p:spPr>
        <p:txBody>
          <a:bodyPr/>
          <a:lstStyle/>
          <a:p>
            <a:r>
              <a:rPr lang="en-US" dirty="0"/>
              <a:t>Too large a time step can lead to infeasible solution as the required heading change can be large and the solution for the nonlinear optimization cannot be guaranteed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5" y="2377431"/>
            <a:ext cx="3200406" cy="4480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51" y="2377431"/>
            <a:ext cx="3200406" cy="44805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1709" y="2432620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9, T = 0.4)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9323" y="2377431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4, T = 0.9)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086134" y="4269629"/>
            <a:ext cx="268368" cy="649612"/>
          </a:xfrm>
          <a:prstGeom prst="line">
            <a:avLst/>
          </a:prstGeom>
          <a:ln w="25400" cmpd="sng">
            <a:solidFill>
              <a:srgbClr val="1833A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024" y="3150530"/>
            <a:ext cx="143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small heading change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2370" y="2966936"/>
            <a:ext cx="143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large heading change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54238" y="3705600"/>
            <a:ext cx="1261640" cy="7390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86134" y="3519862"/>
            <a:ext cx="1564733" cy="101162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Summary of Results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Provides an </a:t>
            </a:r>
            <a:r>
              <a:rPr lang="en-US" dirty="0">
                <a:solidFill>
                  <a:srgbClr val="FF0000"/>
                </a:solidFill>
              </a:rPr>
              <a:t>initial solution </a:t>
            </a:r>
            <a:r>
              <a:rPr lang="en-US" dirty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 of Results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goal is to trade off the CPU time (</a:t>
            </a:r>
            <a:r>
              <a:rPr lang="en-US" dirty="0">
                <a:solidFill>
                  <a:srgbClr val="EB2819"/>
                </a:solidFill>
              </a:rPr>
              <a:t>CT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Trajectory Parameters</a:t>
            </a:r>
          </a:p>
          <a:p>
            <a:pPr lvl="2"/>
            <a:r>
              <a:rPr lang="en-US" dirty="0"/>
              <a:t>Number of MPC time steps = </a:t>
            </a:r>
            <a:r>
              <a:rPr lang="en-US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/>
              <a:t>MPC time step = </a:t>
            </a:r>
            <a:r>
              <a:rPr lang="en-US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/>
              <a:t>Model Complexity</a:t>
            </a:r>
          </a:p>
          <a:p>
            <a:pPr lvl="2"/>
            <a:r>
              <a:rPr lang="en-US" dirty="0"/>
              <a:t>Number of states = </a:t>
            </a:r>
            <a:r>
              <a:rPr lang="en-US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/>
          </a:p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4 state model</a:t>
            </a:r>
          </a:p>
          <a:p>
            <a:pPr lvl="1"/>
            <a:r>
              <a:rPr lang="en-US" dirty="0"/>
              <a:t>6 state model</a:t>
            </a:r>
          </a:p>
          <a:p>
            <a:endParaRPr lang="en-US" dirty="0"/>
          </a:p>
          <a:p>
            <a:r>
              <a:rPr lang="en-US" dirty="0"/>
              <a:t>Obstacle Density is measured by the number of obstacles which are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Placed to obstruct the line of sight from the start point to the end point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08752"/>
              </p:ext>
            </p:extLst>
          </p:nvPr>
        </p:nvGraphicFramePr>
        <p:xfrm>
          <a:off x="5574425" y="2535998"/>
          <a:ext cx="299506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CT</a:t>
            </a:r>
          </a:p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Summary of Results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372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Time (CT) variation with the tradeoff parameters – number of trajectory steps (N), number of obstacles (no) and number of states (ns) are as follows:</a:t>
            </a:r>
          </a:p>
          <a:p>
            <a:pPr lvl="1"/>
            <a:r>
              <a:rPr lang="en-US" dirty="0"/>
              <a:t>CT increases with N as 2</a:t>
            </a:r>
            <a:r>
              <a:rPr lang="en-US" baseline="30000" dirty="0"/>
              <a:t>N</a:t>
            </a:r>
          </a:p>
          <a:p>
            <a:pPr lvl="1"/>
            <a:r>
              <a:rPr lang="en-US" dirty="0"/>
              <a:t>CT increases with no as e</a:t>
            </a:r>
            <a:r>
              <a:rPr lang="en-US" baseline="30000" dirty="0"/>
              <a:t>-no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CT decreased from ns = 4 to ns = 6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CT increases linearly with T</a:t>
            </a:r>
          </a:p>
          <a:p>
            <a:pPr lvl="1"/>
            <a:endParaRPr lang="en-US" dirty="0"/>
          </a:p>
          <a:p>
            <a:r>
              <a:rPr lang="en-US" dirty="0"/>
              <a:t>Increase in horizon distance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 </a:t>
            </a:r>
          </a:p>
          <a:p>
            <a:pPr marL="287337" lvl="1" indent="0">
              <a:spcAft>
                <a:spcPts val="600"/>
              </a:spcAft>
              <a:buNone/>
            </a:pPr>
            <a:r>
              <a:rPr lang="en-US" dirty="0"/>
              <a:t>This is because with increase in horizon distance, control action can be taken earlier.</a:t>
            </a:r>
          </a:p>
          <a:p>
            <a:pPr marL="287337" lvl="1" indent="0">
              <a:buNone/>
            </a:pPr>
            <a:r>
              <a:rPr lang="en-US" dirty="0"/>
              <a:t>This is at the cost of increase in computation time (CT)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535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 of Results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CPU time vs Number of Time Steps (CT vs 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Time Step (CT vs T)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43573</TotalTime>
  <Words>813</Words>
  <Application>Microsoft Office PowerPoint</Application>
  <PresentationFormat>On-screen Show (4:3)</PresentationFormat>
  <Paragraphs>188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79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Overview</vt:lpstr>
      <vt:lpstr>Summary of Results</vt:lpstr>
      <vt:lpstr>Overview</vt:lpstr>
      <vt:lpstr>Trajectory Variation with No. of Time Steps</vt:lpstr>
      <vt:lpstr>CPU Time vs No. of Time Steps (CT vs N)</vt:lpstr>
      <vt:lpstr>Tradeoff Curves for Design – 1 of 2</vt:lpstr>
      <vt:lpstr>Tradeoff Curves for Design – 2 of 2</vt:lpstr>
      <vt:lpstr>Tradeoff Curves for Design – 2 of 2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1008</cp:revision>
  <cp:lastPrinted>2015-07-29T21:30:37Z</cp:lastPrinted>
  <dcterms:created xsi:type="dcterms:W3CDTF">2015-08-18T00:12:44Z</dcterms:created>
  <dcterms:modified xsi:type="dcterms:W3CDTF">2018-03-15T13:58:07Z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