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5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slideLayout33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theme/theme28.xml" ContentType="application/vnd.openxmlformats-officedocument.theme+xml"/>
  <Override PartName="/ppt/theme/theme29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5.xml" ContentType="application/vnd.openxmlformats-officedocument.theme+xml"/>
  <Override PartName="/ppt/theme/theme36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39.xml" ContentType="application/vnd.openxmlformats-officedocument.theme+xml"/>
  <Override PartName="/ppt/theme/theme40.xml" ContentType="application/vnd.openxmlformats-officedocument.theme+xml"/>
  <Override PartName="/ppt/theme/theme41.xml" ContentType="application/vnd.openxmlformats-officedocument.theme+xml"/>
  <Override PartName="/ppt/theme/theme42.xml" ContentType="application/vnd.openxmlformats-officedocument.theme+xml"/>
  <Override PartName="/ppt/theme/theme43.xml" ContentType="application/vnd.openxmlformats-officedocument.theme+xml"/>
  <Override PartName="/ppt/theme/theme44.xml" ContentType="application/vnd.openxmlformats-officedocument.theme+xml"/>
  <Override PartName="/ppt/theme/theme45.xml" ContentType="application/vnd.openxmlformats-officedocument.theme+xml"/>
  <Override PartName="/ppt/theme/theme46.xml" ContentType="application/vnd.openxmlformats-officedocument.theme+xml"/>
  <Override PartName="/ppt/theme/theme47.xml" ContentType="application/vnd.openxmlformats-officedocument.theme+xml"/>
  <Override PartName="/ppt/theme/theme48.xml" ContentType="application/vnd.openxmlformats-officedocument.theme+xml"/>
  <Override PartName="/ppt/theme/theme49.xml" ContentType="application/vnd.openxmlformats-officedocument.theme+xml"/>
  <Override PartName="/ppt/theme/theme50.xml" ContentType="application/vnd.openxmlformats-officedocument.theme+xml"/>
  <Override PartName="/ppt/theme/theme51.xml" ContentType="application/vnd.openxmlformats-officedocument.theme+xml"/>
  <Override PartName="/ppt/theme/theme52.xml" ContentType="application/vnd.openxmlformats-officedocument.theme+xml"/>
  <Override PartName="/ppt/theme/theme5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54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55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6.xml" ContentType="application/vnd.openxmlformats-officedocument.theme+xml"/>
  <Override PartName="/ppt/theme/theme57.xml" ContentType="application/vnd.openxmlformats-officedocument.theme+xml"/>
  <Override PartName="/ppt/tags/tag1.xml" ContentType="application/vnd.openxmlformats-officedocument.presentationml.tags+xml"/>
  <Override PartName="/ppt/theme/theme58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93482" r:id="rId4"/>
    <p:sldMasterId id="2147493480" r:id="rId5"/>
    <p:sldMasterId id="2147493455" r:id="rId6"/>
    <p:sldMasterId id="2147493899" r:id="rId7"/>
    <p:sldMasterId id="2147493905" r:id="rId8"/>
    <p:sldMasterId id="2147493914" r:id="rId9"/>
    <p:sldMasterId id="2147493916" r:id="rId10"/>
    <p:sldMasterId id="2147493919" r:id="rId11"/>
    <p:sldMasterId id="2147493928" r:id="rId12"/>
    <p:sldMasterId id="2147493930" r:id="rId13"/>
    <p:sldMasterId id="2147493931" r:id="rId14"/>
    <p:sldMasterId id="2147493934" r:id="rId15"/>
    <p:sldMasterId id="2147493936" r:id="rId16"/>
    <p:sldMasterId id="2147493938" r:id="rId17"/>
    <p:sldMasterId id="2147493940" r:id="rId18"/>
    <p:sldMasterId id="2147493942" r:id="rId19"/>
    <p:sldMasterId id="2147493944" r:id="rId20"/>
    <p:sldMasterId id="2147493946" r:id="rId21"/>
    <p:sldMasterId id="2147493948" r:id="rId22"/>
    <p:sldMasterId id="2147493950" r:id="rId23"/>
    <p:sldMasterId id="2147493952" r:id="rId24"/>
    <p:sldMasterId id="2147493954" r:id="rId25"/>
    <p:sldMasterId id="2147493956" r:id="rId26"/>
    <p:sldMasterId id="2147493958" r:id="rId27"/>
    <p:sldMasterId id="2147493960" r:id="rId28"/>
    <p:sldMasterId id="2147493962" r:id="rId29"/>
    <p:sldMasterId id="2147493964" r:id="rId30"/>
    <p:sldMasterId id="2147493966" r:id="rId31"/>
    <p:sldMasterId id="2147493968" r:id="rId32"/>
    <p:sldMasterId id="2147493970" r:id="rId33"/>
    <p:sldMasterId id="2147493972" r:id="rId34"/>
    <p:sldMasterId id="2147493974" r:id="rId35"/>
    <p:sldMasterId id="2147493976" r:id="rId36"/>
    <p:sldMasterId id="2147493978" r:id="rId37"/>
    <p:sldMasterId id="2147493980" r:id="rId38"/>
    <p:sldMasterId id="2147493982" r:id="rId39"/>
    <p:sldMasterId id="2147493984" r:id="rId40"/>
    <p:sldMasterId id="2147493986" r:id="rId41"/>
    <p:sldMasterId id="2147493988" r:id="rId42"/>
    <p:sldMasterId id="2147493990" r:id="rId43"/>
    <p:sldMasterId id="2147493992" r:id="rId44"/>
    <p:sldMasterId id="2147493994" r:id="rId45"/>
    <p:sldMasterId id="2147493996" r:id="rId46"/>
    <p:sldMasterId id="2147493998" r:id="rId47"/>
    <p:sldMasterId id="2147494000" r:id="rId48"/>
    <p:sldMasterId id="2147494002" r:id="rId49"/>
    <p:sldMasterId id="2147494004" r:id="rId50"/>
    <p:sldMasterId id="2147494006" r:id="rId51"/>
    <p:sldMasterId id="2147494008" r:id="rId52"/>
    <p:sldMasterId id="2147494010" r:id="rId53"/>
    <p:sldMasterId id="2147494012" r:id="rId54"/>
    <p:sldMasterId id="2147494014" r:id="rId55"/>
    <p:sldMasterId id="2147494015" r:id="rId56"/>
    <p:sldMasterId id="2147494018" r:id="rId57"/>
    <p:sldMasterId id="2147494029" r:id="rId58"/>
    <p:sldMasterId id="2147494054" r:id="rId59"/>
  </p:sldMasterIdLst>
  <p:notesMasterIdLst>
    <p:notesMasterId r:id="rId83"/>
  </p:notesMasterIdLst>
  <p:handoutMasterIdLst>
    <p:handoutMasterId r:id="rId84"/>
  </p:handoutMasterIdLst>
  <p:sldIdLst>
    <p:sldId id="256" r:id="rId60"/>
    <p:sldId id="258" r:id="rId61"/>
    <p:sldId id="267" r:id="rId62"/>
    <p:sldId id="266" r:id="rId63"/>
    <p:sldId id="268" r:id="rId64"/>
    <p:sldId id="262" r:id="rId65"/>
    <p:sldId id="272" r:id="rId66"/>
    <p:sldId id="283" r:id="rId67"/>
    <p:sldId id="284" r:id="rId68"/>
    <p:sldId id="285" r:id="rId69"/>
    <p:sldId id="269" r:id="rId70"/>
    <p:sldId id="263" r:id="rId71"/>
    <p:sldId id="271" r:id="rId72"/>
    <p:sldId id="265" r:id="rId73"/>
    <p:sldId id="286" r:id="rId74"/>
    <p:sldId id="280" r:id="rId75"/>
    <p:sldId id="289" r:id="rId76"/>
    <p:sldId id="288" r:id="rId77"/>
    <p:sldId id="291" r:id="rId78"/>
    <p:sldId id="287" r:id="rId79"/>
    <p:sldId id="290" r:id="rId80"/>
    <p:sldId id="292" r:id="rId81"/>
    <p:sldId id="278" r:id="rId82"/>
  </p:sldIdLst>
  <p:sldSz cx="9144000" cy="6858000" type="screen4x3"/>
  <p:notesSz cx="7023100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33A8"/>
    <a:srgbClr val="E71D1D"/>
    <a:srgbClr val="2B0AB6"/>
    <a:srgbClr val="EB2819"/>
    <a:srgbClr val="005C2A"/>
    <a:srgbClr val="CC00CC"/>
    <a:srgbClr val="00FF00"/>
    <a:srgbClr val="66FF99"/>
    <a:srgbClr val="FFCCFF"/>
    <a:srgbClr val="CCFE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1" autoAdjust="0"/>
    <p:restoredTop sz="95718" autoAdjust="0"/>
  </p:normalViewPr>
  <p:slideViewPr>
    <p:cSldViewPr snapToGrid="0" snapToObjects="1">
      <p:cViewPr varScale="1">
        <p:scale>
          <a:sx n="98" d="100"/>
          <a:sy n="98" d="100"/>
        </p:scale>
        <p:origin x="390" y="96"/>
      </p:cViewPr>
      <p:guideLst>
        <p:guide orient="horz" pos="1620"/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Master" Target="slideMasters/slideMaster15.xml"/><Relationship Id="rId26" Type="http://schemas.openxmlformats.org/officeDocument/2006/relationships/slideMaster" Target="slideMasters/slideMaster23.xml"/><Relationship Id="rId39" Type="http://schemas.openxmlformats.org/officeDocument/2006/relationships/slideMaster" Target="slideMasters/slideMaster36.xml"/><Relationship Id="rId21" Type="http://schemas.openxmlformats.org/officeDocument/2006/relationships/slideMaster" Target="slideMasters/slideMaster18.xml"/><Relationship Id="rId34" Type="http://schemas.openxmlformats.org/officeDocument/2006/relationships/slideMaster" Target="slideMasters/slideMaster31.xml"/><Relationship Id="rId42" Type="http://schemas.openxmlformats.org/officeDocument/2006/relationships/slideMaster" Target="slideMasters/slideMaster39.xml"/><Relationship Id="rId47" Type="http://schemas.openxmlformats.org/officeDocument/2006/relationships/slideMaster" Target="slideMasters/slideMaster44.xml"/><Relationship Id="rId50" Type="http://schemas.openxmlformats.org/officeDocument/2006/relationships/slideMaster" Target="slideMasters/slideMaster47.xml"/><Relationship Id="rId55" Type="http://schemas.openxmlformats.org/officeDocument/2006/relationships/slideMaster" Target="slideMasters/slideMaster52.xml"/><Relationship Id="rId63" Type="http://schemas.openxmlformats.org/officeDocument/2006/relationships/slide" Target="slides/slide4.xml"/><Relationship Id="rId68" Type="http://schemas.openxmlformats.org/officeDocument/2006/relationships/slide" Target="slides/slide9.xml"/><Relationship Id="rId76" Type="http://schemas.openxmlformats.org/officeDocument/2006/relationships/slide" Target="slides/slide17.xml"/><Relationship Id="rId84" Type="http://schemas.openxmlformats.org/officeDocument/2006/relationships/handoutMaster" Target="handoutMasters/handoutMaster1.xml"/><Relationship Id="rId7" Type="http://schemas.openxmlformats.org/officeDocument/2006/relationships/slideMaster" Target="slideMasters/slideMaster4.xml"/><Relationship Id="rId71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9" Type="http://schemas.openxmlformats.org/officeDocument/2006/relationships/slideMaster" Target="slideMasters/slideMaster26.xml"/><Relationship Id="rId11" Type="http://schemas.openxmlformats.org/officeDocument/2006/relationships/slideMaster" Target="slideMasters/slideMaster8.xml"/><Relationship Id="rId24" Type="http://schemas.openxmlformats.org/officeDocument/2006/relationships/slideMaster" Target="slideMasters/slideMaster21.xml"/><Relationship Id="rId32" Type="http://schemas.openxmlformats.org/officeDocument/2006/relationships/slideMaster" Target="slideMasters/slideMaster29.xml"/><Relationship Id="rId37" Type="http://schemas.openxmlformats.org/officeDocument/2006/relationships/slideMaster" Target="slideMasters/slideMaster34.xml"/><Relationship Id="rId40" Type="http://schemas.openxmlformats.org/officeDocument/2006/relationships/slideMaster" Target="slideMasters/slideMaster37.xml"/><Relationship Id="rId45" Type="http://schemas.openxmlformats.org/officeDocument/2006/relationships/slideMaster" Target="slideMasters/slideMaster42.xml"/><Relationship Id="rId53" Type="http://schemas.openxmlformats.org/officeDocument/2006/relationships/slideMaster" Target="slideMasters/slideMaster50.xml"/><Relationship Id="rId58" Type="http://schemas.openxmlformats.org/officeDocument/2006/relationships/slideMaster" Target="slideMasters/slideMaster55.xml"/><Relationship Id="rId66" Type="http://schemas.openxmlformats.org/officeDocument/2006/relationships/slide" Target="slides/slide7.xml"/><Relationship Id="rId74" Type="http://schemas.openxmlformats.org/officeDocument/2006/relationships/slide" Target="slides/slide15.xml"/><Relationship Id="rId79" Type="http://schemas.openxmlformats.org/officeDocument/2006/relationships/slide" Target="slides/slide20.xml"/><Relationship Id="rId87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2.xml"/><Relationship Id="rId82" Type="http://schemas.openxmlformats.org/officeDocument/2006/relationships/slide" Target="slides/slide23.xml"/><Relationship Id="rId19" Type="http://schemas.openxmlformats.org/officeDocument/2006/relationships/slideMaster" Target="slideMasters/slideMaster16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Master" Target="slideMasters/slideMaster19.xml"/><Relationship Id="rId27" Type="http://schemas.openxmlformats.org/officeDocument/2006/relationships/slideMaster" Target="slideMasters/slideMaster24.xml"/><Relationship Id="rId30" Type="http://schemas.openxmlformats.org/officeDocument/2006/relationships/slideMaster" Target="slideMasters/slideMaster27.xml"/><Relationship Id="rId35" Type="http://schemas.openxmlformats.org/officeDocument/2006/relationships/slideMaster" Target="slideMasters/slideMaster32.xml"/><Relationship Id="rId43" Type="http://schemas.openxmlformats.org/officeDocument/2006/relationships/slideMaster" Target="slideMasters/slideMaster40.xml"/><Relationship Id="rId48" Type="http://schemas.openxmlformats.org/officeDocument/2006/relationships/slideMaster" Target="slideMasters/slideMaster45.xml"/><Relationship Id="rId56" Type="http://schemas.openxmlformats.org/officeDocument/2006/relationships/slideMaster" Target="slideMasters/slideMaster53.xml"/><Relationship Id="rId64" Type="http://schemas.openxmlformats.org/officeDocument/2006/relationships/slide" Target="slides/slide5.xml"/><Relationship Id="rId69" Type="http://schemas.openxmlformats.org/officeDocument/2006/relationships/slide" Target="slides/slide10.xml"/><Relationship Id="rId77" Type="http://schemas.openxmlformats.org/officeDocument/2006/relationships/slide" Target="slides/slide18.xml"/><Relationship Id="rId8" Type="http://schemas.openxmlformats.org/officeDocument/2006/relationships/slideMaster" Target="slideMasters/slideMaster5.xml"/><Relationship Id="rId51" Type="http://schemas.openxmlformats.org/officeDocument/2006/relationships/slideMaster" Target="slideMasters/slideMaster48.xml"/><Relationship Id="rId72" Type="http://schemas.openxmlformats.org/officeDocument/2006/relationships/slide" Target="slides/slide13.xml"/><Relationship Id="rId80" Type="http://schemas.openxmlformats.org/officeDocument/2006/relationships/slide" Target="slides/slide21.xml"/><Relationship Id="rId85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slideMaster" Target="slideMasters/slideMaster22.xml"/><Relationship Id="rId33" Type="http://schemas.openxmlformats.org/officeDocument/2006/relationships/slideMaster" Target="slideMasters/slideMaster30.xml"/><Relationship Id="rId38" Type="http://schemas.openxmlformats.org/officeDocument/2006/relationships/slideMaster" Target="slideMasters/slideMaster35.xml"/><Relationship Id="rId46" Type="http://schemas.openxmlformats.org/officeDocument/2006/relationships/slideMaster" Target="slideMasters/slideMaster43.xml"/><Relationship Id="rId59" Type="http://schemas.openxmlformats.org/officeDocument/2006/relationships/slideMaster" Target="slideMasters/slideMaster56.xml"/><Relationship Id="rId67" Type="http://schemas.openxmlformats.org/officeDocument/2006/relationships/slide" Target="slides/slide8.xml"/><Relationship Id="rId20" Type="http://schemas.openxmlformats.org/officeDocument/2006/relationships/slideMaster" Target="slideMasters/slideMaster17.xml"/><Relationship Id="rId41" Type="http://schemas.openxmlformats.org/officeDocument/2006/relationships/slideMaster" Target="slideMasters/slideMaster38.xml"/><Relationship Id="rId54" Type="http://schemas.openxmlformats.org/officeDocument/2006/relationships/slideMaster" Target="slideMasters/slideMaster51.xml"/><Relationship Id="rId62" Type="http://schemas.openxmlformats.org/officeDocument/2006/relationships/slide" Target="slides/slide3.xml"/><Relationship Id="rId70" Type="http://schemas.openxmlformats.org/officeDocument/2006/relationships/slide" Target="slides/slide11.xml"/><Relationship Id="rId75" Type="http://schemas.openxmlformats.org/officeDocument/2006/relationships/slide" Target="slides/slide16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Master" Target="slideMasters/slideMaster12.xml"/><Relationship Id="rId23" Type="http://schemas.openxmlformats.org/officeDocument/2006/relationships/slideMaster" Target="slideMasters/slideMaster20.xml"/><Relationship Id="rId28" Type="http://schemas.openxmlformats.org/officeDocument/2006/relationships/slideMaster" Target="slideMasters/slideMaster25.xml"/><Relationship Id="rId36" Type="http://schemas.openxmlformats.org/officeDocument/2006/relationships/slideMaster" Target="slideMasters/slideMaster33.xml"/><Relationship Id="rId49" Type="http://schemas.openxmlformats.org/officeDocument/2006/relationships/slideMaster" Target="slideMasters/slideMaster46.xml"/><Relationship Id="rId57" Type="http://schemas.openxmlformats.org/officeDocument/2006/relationships/slideMaster" Target="slideMasters/slideMaster54.xml"/><Relationship Id="rId10" Type="http://schemas.openxmlformats.org/officeDocument/2006/relationships/slideMaster" Target="slideMasters/slideMaster7.xml"/><Relationship Id="rId31" Type="http://schemas.openxmlformats.org/officeDocument/2006/relationships/slideMaster" Target="slideMasters/slideMaster28.xml"/><Relationship Id="rId44" Type="http://schemas.openxmlformats.org/officeDocument/2006/relationships/slideMaster" Target="slideMasters/slideMaster41.xml"/><Relationship Id="rId52" Type="http://schemas.openxmlformats.org/officeDocument/2006/relationships/slideMaster" Target="slideMasters/slideMaster49.xml"/><Relationship Id="rId60" Type="http://schemas.openxmlformats.org/officeDocument/2006/relationships/slide" Target="slides/slide1.xml"/><Relationship Id="rId65" Type="http://schemas.openxmlformats.org/officeDocument/2006/relationships/slide" Target="slides/slide6.xml"/><Relationship Id="rId73" Type="http://schemas.openxmlformats.org/officeDocument/2006/relationships/slide" Target="slides/slide14.xml"/><Relationship Id="rId78" Type="http://schemas.openxmlformats.org/officeDocument/2006/relationships/slide" Target="slides/slide19.xml"/><Relationship Id="rId81" Type="http://schemas.openxmlformats.org/officeDocument/2006/relationships/slide" Target="slides/slide22.xml"/><Relationship Id="rId86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2.wmf"/><Relationship Id="rId1" Type="http://schemas.openxmlformats.org/officeDocument/2006/relationships/image" Target="../media/image35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theme" Target="../theme/theme5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E7C95BC-006C-4684-9554-62FB57A5CAA0}" type="datetimeFigureOut">
              <a:rPr lang="en-US"/>
              <a:pPr>
                <a:defRPr/>
              </a:pPr>
              <a:t>3/15/2018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  <p:custDataLst>
              <p:tags r:id="rId2"/>
            </p:custDataLst>
          </p:nvPr>
        </p:nvSpPr>
        <p:spPr>
          <a:xfrm>
            <a:off x="0" y="8842375"/>
            <a:ext cx="7023100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z="700">
                <a:solidFill>
                  <a:srgbClr val="7F7F7F"/>
                </a:solidFill>
                <a:latin typeface="Arial" panose="020B0604020202020204" pitchFamily="34" charset="0"/>
              </a:rPr>
              <a:t>Honeywell Internal</a:t>
            </a:r>
            <a:endParaRPr lang="en-US" sz="700" dirty="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E215EDE-6555-4351-92A2-B34A903FC16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6398716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theme" Target="../theme/theme5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344EAD1-4FCB-4DD1-8148-C83899EE18C7}" type="datetimeFigureOut">
              <a:rPr lang="en-US"/>
              <a:pPr>
                <a:defRPr/>
              </a:pPr>
              <a:t>3/15/2018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21188"/>
            <a:ext cx="5619750" cy="4189412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2"/>
            </p:custDataLst>
          </p:nvPr>
        </p:nvSpPr>
        <p:spPr>
          <a:xfrm>
            <a:off x="0" y="8842375"/>
            <a:ext cx="7023100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700" b="0" i="0" u="none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Honeywell Internal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4722ABC-1135-4555-9538-F5919C18DAE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8647029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Honeywell 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722ABC-1135-4555-9538-F5919C18DAEB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1611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138363" y="5959475"/>
            <a:ext cx="0" cy="49212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148586" y="6222292"/>
            <a:ext cx="4963414" cy="254118"/>
          </a:xfrm>
          <a:prstGeom prst="rect">
            <a:avLst/>
          </a:prstGeom>
        </p:spPr>
        <p:txBody>
          <a:bodyPr vert="horz" anchor="ctr"/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2148585" y="5960246"/>
            <a:ext cx="4963415" cy="249655"/>
          </a:xfrm>
          <a:prstGeom prst="rect">
            <a:avLst/>
          </a:prstGeom>
        </p:spPr>
        <p:txBody>
          <a:bodyPr vert="horz" anchor="ctr"/>
          <a:lstStyle>
            <a:lvl1pPr>
              <a:defRPr sz="2400" b="1" i="0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6"/>
          <p:cNvSpPr>
            <a:spLocks noGrp="1"/>
          </p:cNvSpPr>
          <p:nvPr>
            <p:ph sz="quarter" idx="10"/>
          </p:nvPr>
        </p:nvSpPr>
        <p:spPr>
          <a:xfrm>
            <a:off x="200024" y="5949950"/>
            <a:ext cx="1862455" cy="236792"/>
          </a:xfrm>
          <a:prstGeom prst="rect">
            <a:avLst/>
          </a:prstGeom>
        </p:spPr>
        <p:txBody>
          <a:bodyPr vert="horz" anchor="t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00024" y="6199311"/>
            <a:ext cx="1862456" cy="248524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862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6929438" y="6350000"/>
            <a:ext cx="1990725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2AA025-4DF6-4036-8B20-5A05FE6D437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81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5926" y="357810"/>
            <a:ext cx="7880961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535927" y="1005840"/>
            <a:ext cx="7880960" cy="53086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4A111-9839-469E-91E1-2DF1F354FAC3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599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 bwMode="auto">
          <a:xfrm>
            <a:off x="4506516" y="996950"/>
            <a:ext cx="0" cy="5334000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/>
            <a:ext uri="{AF507438-7753-43e0-B8FC-AC1667EBCBE1}"/>
          </a:extLst>
        </p:spPr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35925" y="357810"/>
            <a:ext cx="7874939" cy="4986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2"/>
          </p:nvPr>
        </p:nvSpPr>
        <p:spPr>
          <a:xfrm>
            <a:off x="536095" y="1005840"/>
            <a:ext cx="3870228" cy="5308600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5"/>
          </p:nvPr>
        </p:nvSpPr>
        <p:spPr>
          <a:xfrm>
            <a:off x="4612834" y="1005840"/>
            <a:ext cx="3798030" cy="53086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743345-C59F-4C38-84EF-8B063FE052DF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527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535782" y="3709988"/>
            <a:ext cx="7898606" cy="0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/>
            <a:ext uri="{AF507438-7753-43e0-B8FC-AC1667EBCBE1}"/>
          </a:extLst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506516" y="996950"/>
            <a:ext cx="0" cy="5334000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/>
            <a:ext uri="{AF507438-7753-43e0-B8FC-AC1667EBCBE1}"/>
          </a:extLst>
        </p:spPr>
      </p:cxnSp>
      <p:sp>
        <p:nvSpPr>
          <p:cNvPr id="9" name="TextBox 11"/>
          <p:cNvSpPr txBox="1">
            <a:spLocks noChangeArrowheads="1"/>
          </p:cNvSpPr>
          <p:nvPr userDrawn="1"/>
        </p:nvSpPr>
        <p:spPr bwMode="auto">
          <a:xfrm>
            <a:off x="1250156" y="6804025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35680" y="364798"/>
            <a:ext cx="7898275" cy="5120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2"/>
          </p:nvPr>
        </p:nvSpPr>
        <p:spPr>
          <a:xfrm>
            <a:off x="535680" y="1005842"/>
            <a:ext cx="3879254" cy="262442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5"/>
          </p:nvPr>
        </p:nvSpPr>
        <p:spPr>
          <a:xfrm>
            <a:off x="4601087" y="1005842"/>
            <a:ext cx="3832868" cy="262442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22"/>
          </p:nvPr>
        </p:nvSpPr>
        <p:spPr>
          <a:xfrm>
            <a:off x="535680" y="3796578"/>
            <a:ext cx="3879254" cy="253424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4"/>
          <p:cNvSpPr>
            <a:spLocks noGrp="1"/>
          </p:cNvSpPr>
          <p:nvPr>
            <p:ph sz="quarter" idx="23"/>
          </p:nvPr>
        </p:nvSpPr>
        <p:spPr>
          <a:xfrm>
            <a:off x="4601087" y="3796578"/>
            <a:ext cx="3832868" cy="253424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212C1-4868-458B-BCD0-0224AD3191DF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885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80" y="357190"/>
            <a:ext cx="7892502" cy="4984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DD752-6997-4F1F-BFA2-F237AEC24817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816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19727"/>
            <a:ext cx="9144000" cy="49847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05AF4-2A57-4591-8713-D80DBC1428AB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142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002359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4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598EF-CE72-4932-972A-7ED3F845C402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7202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0338" y="6364288"/>
            <a:ext cx="8983662" cy="493712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14578" y="344558"/>
            <a:ext cx="8123010" cy="5118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rmAutofit/>
          </a:bodyPr>
          <a:lstStyle>
            <a:lvl2pPr marL="457200" indent="-169863">
              <a:defRPr/>
            </a:lvl2pPr>
            <a:lvl3pPr marL="804863" indent="-177800">
              <a:defRPr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4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C2C07C-036C-4EE8-B4FF-D70A02274C22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5399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4567238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A046F96-F42E-488F-A39A-DA3C975AC7C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482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229600" y="6350000"/>
            <a:ext cx="685800" cy="492125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7238" y="1000125"/>
            <a:ext cx="0" cy="52482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 Single Corner Rectangle 7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64786-8DCC-449D-9490-05264F023686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348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139950" y="5959475"/>
            <a:ext cx="0" cy="49212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2138363" y="5959475"/>
            <a:ext cx="0" cy="49212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148586" y="6222292"/>
            <a:ext cx="4963414" cy="254118"/>
          </a:xfrm>
          <a:prstGeom prst="rect">
            <a:avLst/>
          </a:prstGeom>
        </p:spPr>
        <p:txBody>
          <a:bodyPr vert="horz" anchor="ctr"/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2148585" y="5960246"/>
            <a:ext cx="4963415" cy="249655"/>
          </a:xfrm>
          <a:prstGeom prst="rect">
            <a:avLst/>
          </a:prstGeom>
        </p:spPr>
        <p:txBody>
          <a:bodyPr vert="horz" anchor="ctr"/>
          <a:lstStyle>
            <a:lvl1pPr>
              <a:defRPr sz="2400" b="1" i="0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/>
          </p:nvPr>
        </p:nvSpPr>
        <p:spPr>
          <a:xfrm>
            <a:off x="200024" y="5949950"/>
            <a:ext cx="1862455" cy="236792"/>
          </a:xfrm>
          <a:prstGeom prst="rect">
            <a:avLst/>
          </a:prstGeom>
        </p:spPr>
        <p:txBody>
          <a:bodyPr vert="horz" anchor="t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00024" y="6199311"/>
            <a:ext cx="1862456" cy="248524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58909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444500" y="3698875"/>
            <a:ext cx="8215313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9462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2000" y="331304"/>
            <a:ext cx="8346678" cy="52511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662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B612A6D-AA70-4A5B-B6BA-CC61C11C2F98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0296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12" name="Straight Connector 11"/>
          <p:cNvCxnSpPr/>
          <p:nvPr userDrawn="1"/>
        </p:nvCxnSpPr>
        <p:spPr bwMode="auto">
          <a:xfrm flipH="1">
            <a:off x="444500" y="3579813"/>
            <a:ext cx="8334375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4119" y="371062"/>
            <a:ext cx="8290241" cy="4853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44119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702775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98213EA-247A-4938-864F-08EE18F23AE6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0442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10CE2-48D7-4B87-A5B8-B1F7A07D3DED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1870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6929438" y="6350000"/>
            <a:ext cx="1990725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0BC6AF0-5436-47A9-A114-18F21468A609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5817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138363" y="5959475"/>
            <a:ext cx="0" cy="49212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148586" y="6222292"/>
            <a:ext cx="4963414" cy="254118"/>
          </a:xfrm>
          <a:prstGeom prst="rect">
            <a:avLst/>
          </a:prstGeom>
        </p:spPr>
        <p:txBody>
          <a:bodyPr vert="horz" anchor="ctr"/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2148585" y="5960246"/>
            <a:ext cx="4963415" cy="249655"/>
          </a:xfrm>
          <a:prstGeom prst="rect">
            <a:avLst/>
          </a:prstGeom>
        </p:spPr>
        <p:txBody>
          <a:bodyPr vert="horz" anchor="ctr"/>
          <a:lstStyle>
            <a:lvl1pPr>
              <a:defRPr sz="2400" b="1" i="0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6"/>
          <p:cNvSpPr>
            <a:spLocks noGrp="1"/>
          </p:cNvSpPr>
          <p:nvPr>
            <p:ph sz="quarter" idx="10"/>
          </p:nvPr>
        </p:nvSpPr>
        <p:spPr>
          <a:xfrm>
            <a:off x="200024" y="5949950"/>
            <a:ext cx="1862455" cy="236792"/>
          </a:xfrm>
          <a:prstGeom prst="rect">
            <a:avLst/>
          </a:prstGeom>
        </p:spPr>
        <p:txBody>
          <a:bodyPr vert="horz" anchor="t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00024" y="6199311"/>
            <a:ext cx="1862456" cy="248524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28390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002359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4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598EF-CE72-4932-972A-7ED3F845C402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718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0338" y="6364288"/>
            <a:ext cx="8983662" cy="493712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14578" y="344558"/>
            <a:ext cx="8123010" cy="5118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rmAutofit/>
          </a:bodyPr>
          <a:lstStyle>
            <a:lvl2pPr marL="457200" indent="-169863">
              <a:defRPr/>
            </a:lvl2pPr>
            <a:lvl3pPr marL="804863" indent="-177800">
              <a:defRPr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4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C2C07C-036C-4EE8-B4FF-D70A02274C22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0688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4567238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A046F96-F42E-488F-A39A-DA3C975AC7C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0963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229600" y="6350000"/>
            <a:ext cx="685800" cy="492125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7238" y="1000125"/>
            <a:ext cx="0" cy="52482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 Single Corner Rectangle 7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64786-8DCC-449D-9490-05264F023686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1423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444500" y="3698875"/>
            <a:ext cx="8215313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9462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2000" y="331304"/>
            <a:ext cx="8346678" cy="52511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662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B612A6D-AA70-4A5B-B6BA-CC61C11C2F98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002359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4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ADAAD-AA50-412C-B5FC-5F75A834E3B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640155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77800" y="618172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12" name="Straight Connector 11"/>
          <p:cNvCxnSpPr/>
          <p:nvPr userDrawn="1"/>
        </p:nvCxnSpPr>
        <p:spPr bwMode="auto">
          <a:xfrm flipH="1">
            <a:off x="444500" y="3579813"/>
            <a:ext cx="8334375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4119" y="371062"/>
            <a:ext cx="8290241" cy="4853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44119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702775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98213EA-247A-4938-864F-08EE18F23AE6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1161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10CE2-48D7-4B87-A5B8-B1F7A07D3DED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134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6929438" y="6350000"/>
            <a:ext cx="1990725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0BC6AF0-5436-47A9-A114-18F21468A609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1330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ulti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138363" y="5959475"/>
            <a:ext cx="0" cy="49212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148586" y="6222292"/>
            <a:ext cx="4963414" cy="254118"/>
          </a:xfrm>
          <a:prstGeom prst="rect">
            <a:avLst/>
          </a:prstGeom>
        </p:spPr>
        <p:txBody>
          <a:bodyPr vert="horz" anchor="ctr"/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2148585" y="5960246"/>
            <a:ext cx="4963415" cy="249655"/>
          </a:xfrm>
          <a:prstGeom prst="rect">
            <a:avLst/>
          </a:prstGeom>
        </p:spPr>
        <p:txBody>
          <a:bodyPr vert="horz" anchor="ctr"/>
          <a:lstStyle>
            <a:lvl1pPr>
              <a:defRPr sz="2400" b="1" i="0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6"/>
          <p:cNvSpPr>
            <a:spLocks noGrp="1"/>
          </p:cNvSpPr>
          <p:nvPr>
            <p:ph sz="quarter" idx="10"/>
          </p:nvPr>
        </p:nvSpPr>
        <p:spPr>
          <a:xfrm>
            <a:off x="200024" y="5949950"/>
            <a:ext cx="1862455" cy="236792"/>
          </a:xfrm>
          <a:prstGeom prst="rect">
            <a:avLst/>
          </a:prstGeom>
        </p:spPr>
        <p:txBody>
          <a:bodyPr vert="horz" anchor="t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00024" y="6199311"/>
            <a:ext cx="1862456" cy="248524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580152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002359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814D0C-58DA-754D-96DF-668AE432F1BF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07541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0338" y="6364288"/>
            <a:ext cx="8983662" cy="493712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14578" y="344558"/>
            <a:ext cx="8123010" cy="511862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A011D3D-470C-6841-80D1-ED00CD69452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7636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0C130-3947-5746-9F16-5E7E49C44C4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67727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3947583" cy="5300662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682066" y="1074738"/>
            <a:ext cx="3834871" cy="5317595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040162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7577667" y="6375400"/>
            <a:ext cx="1566333" cy="4826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0C130-3947-5746-9F16-5E7E49C44C4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67727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3947583" cy="5029729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682066" y="1074738"/>
            <a:ext cx="3834871" cy="5038195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155575" y="6149975"/>
            <a:ext cx="23487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  <a:latin typeface="Calibri" pitchFamily="34" charset="0"/>
              </a:rPr>
              <a:t>© 2015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956994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444500" y="3698875"/>
            <a:ext cx="8215313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94620" y="962652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2000" y="331304"/>
            <a:ext cx="8346678" cy="52511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3804586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6620" y="3804586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E075DB8A-71E0-F944-83F6-A83A2D996DB4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4870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77800" y="6181725"/>
            <a:ext cx="2516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  <a:latin typeface="Calibri" pitchFamily="34" charset="0"/>
              </a:rPr>
              <a:t>© 2015 by Honeywell International Inc. All rights reserved. 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 flipH="1">
            <a:off x="444500" y="3579813"/>
            <a:ext cx="8334375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4119" y="371062"/>
            <a:ext cx="8290241" cy="485358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962652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44119" y="3654408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702775" y="3654408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8D2DB58E-2992-2040-8E77-3A8E9F68BABB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55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0338" y="6364288"/>
            <a:ext cx="8983662" cy="493712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14578" y="344558"/>
            <a:ext cx="8123010" cy="5118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rmAutofit/>
          </a:bodyPr>
          <a:lstStyle>
            <a:lvl2pPr marL="457200" indent="-169863">
              <a:defRPr/>
            </a:lvl2pPr>
            <a:lvl3pPr marL="804863" indent="-177800">
              <a:defRPr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4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383F4-622D-4B46-8946-856C88727A3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1944110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F74E8-2156-B64F-A723-2FC713503C5D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5855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155575" y="6149975"/>
            <a:ext cx="23487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  <a:latin typeface="Calibri" pitchFamily="34" charset="0"/>
              </a:rPr>
              <a:t>© 2015 by Honeywell International Inc. All rights reserved.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6929438" y="6350000"/>
            <a:ext cx="1990725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98C0A-3FDF-A343-89AA-469E5F1A16BE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66440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002359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4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BEA14-43D7-44B0-B67C-EF679DE2C343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0395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0338" y="6364288"/>
            <a:ext cx="8983662" cy="493712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14578" y="344558"/>
            <a:ext cx="8123010" cy="5118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rmAutofit/>
          </a:bodyPr>
          <a:lstStyle>
            <a:lvl2pPr marL="457200" indent="-169863">
              <a:defRPr/>
            </a:lvl2pPr>
            <a:lvl3pPr marL="804863" indent="-177800">
              <a:defRPr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4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FED6E97A-6617-4166-A3AF-97534DBB243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9992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4567238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582D4B-E86A-4D8D-9026-E998E7882144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54612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229600" y="6350000"/>
            <a:ext cx="685800" cy="492125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7238" y="1000125"/>
            <a:ext cx="0" cy="52482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 Single Corner Rectangle 7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F622AD5-4674-4686-BD3B-2311A7221B67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04788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444500" y="3698875"/>
            <a:ext cx="8215313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9462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2000" y="331304"/>
            <a:ext cx="8346678" cy="52511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662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3852A890-FFFF-45C3-9373-1B4BE08638A1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22860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77800" y="618172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12" name="Straight Connector 11"/>
          <p:cNvCxnSpPr/>
          <p:nvPr userDrawn="1"/>
        </p:nvCxnSpPr>
        <p:spPr bwMode="auto">
          <a:xfrm flipH="1">
            <a:off x="444500" y="3579813"/>
            <a:ext cx="8334375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4119" y="371062"/>
            <a:ext cx="8290241" cy="4853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44119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702775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47F8AD55-A3D2-4422-A89B-CAB3FFB83DC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43584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C5028-600D-412E-A01F-9B1D5C8DA119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24568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6929438" y="6350000"/>
            <a:ext cx="1990725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1349A0-1F57-40AD-92F5-37B7EF01656F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351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4567238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12B852-B60A-4F9C-8D80-0FBA28A8AA7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8489442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002359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814D0C-58DA-754D-96DF-668AE432F1BF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252536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ingle Corner Rectangle 5"/>
          <p:cNvSpPr/>
          <p:nvPr userDrawn="1"/>
        </p:nvSpPr>
        <p:spPr>
          <a:xfrm>
            <a:off x="89314" y="3766862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0" y="6649880"/>
            <a:ext cx="2516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55575" y="3763343"/>
            <a:ext cx="8123010" cy="51186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A011D3D-470C-6841-80D1-ED00CD69452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 flipV="1">
            <a:off x="89314" y="4250705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bg1"/>
          </a:solidFill>
          <a:ln w="19050" cmpd="sng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48237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0C130-3947-5746-9F16-5E7E49C44C4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67727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3947583" cy="5300662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682066" y="1074738"/>
            <a:ext cx="3834871" cy="5317595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14775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7577667" y="6375400"/>
            <a:ext cx="1566333" cy="4826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0C130-3947-5746-9F16-5E7E49C44C4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67727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3947583" cy="5029729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682066" y="1074738"/>
            <a:ext cx="3834871" cy="5038195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155575" y="6149975"/>
            <a:ext cx="23487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  <a:latin typeface="Calibri" pitchFamily="34" charset="0"/>
              </a:rPr>
              <a:t>© 2015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5404001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444500" y="3698875"/>
            <a:ext cx="8215313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94620" y="962652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2000" y="331304"/>
            <a:ext cx="8346678" cy="52511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3804586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6620" y="3804586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E075DB8A-71E0-F944-83F6-A83A2D996DB4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52281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77800" y="6181725"/>
            <a:ext cx="2516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  <a:latin typeface="Calibri" pitchFamily="34" charset="0"/>
              </a:rPr>
              <a:t>© 2015 by Honeywell International Inc. All rights reserved. 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 flipH="1">
            <a:off x="444500" y="3579813"/>
            <a:ext cx="8334375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4119" y="371062"/>
            <a:ext cx="8290241" cy="485358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962652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44119" y="3654408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702775" y="3654408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8D2DB58E-2992-2040-8E77-3A8E9F68BABB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4674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F74E8-2156-B64F-A723-2FC713503C5D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3551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155575" y="6149975"/>
            <a:ext cx="23487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  <a:latin typeface="Calibri" pitchFamily="34" charset="0"/>
              </a:rPr>
              <a:t>© 2015 by Honeywell International Inc. All rights reserved.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6929438" y="6350000"/>
            <a:ext cx="1990725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98C0A-3FDF-A343-89AA-469E5F1A16BE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03538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6368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229600" y="6350000"/>
            <a:ext cx="685800" cy="492125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7238" y="1000125"/>
            <a:ext cx="0" cy="52482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 Single Corner Rectangle 7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89213F-FD0D-4C10-9D12-CA794528EB3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46032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444500" y="3698875"/>
            <a:ext cx="8215313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9462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2000" y="331304"/>
            <a:ext cx="8346678" cy="52511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662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13B0B-B675-4596-978E-9A4483FC2D4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2165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12" name="Straight Connector 11"/>
          <p:cNvCxnSpPr/>
          <p:nvPr userDrawn="1"/>
        </p:nvCxnSpPr>
        <p:spPr bwMode="auto">
          <a:xfrm flipH="1">
            <a:off x="444500" y="3579813"/>
            <a:ext cx="8334375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4119" y="371062"/>
            <a:ext cx="8290241" cy="4853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44119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702775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B9649-3801-41DE-B3BF-C3C86C653CE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9363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2928FF-D8E6-4D7E-B052-AF1462C1E10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16666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0.png"/><Relationship Id="rId3" Type="http://schemas.openxmlformats.org/officeDocument/2006/relationships/image" Target="../media/image1.jpeg"/><Relationship Id="rId7" Type="http://schemas.openxmlformats.org/officeDocument/2006/relationships/image" Target="../media/image4.jpeg"/><Relationship Id="rId12" Type="http://schemas.openxmlformats.org/officeDocument/2006/relationships/image" Target="../media/image9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10" Type="http://schemas.openxmlformats.org/officeDocument/2006/relationships/image" Target="../media/image7.jpeg"/><Relationship Id="rId4" Type="http://schemas.openxmlformats.org/officeDocument/2006/relationships/image" Target="../media/image2.png"/><Relationship Id="rId9" Type="http://schemas.openxmlformats.org/officeDocument/2006/relationships/image" Target="../media/image6.jpe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33.xml"/><Relationship Id="rId4" Type="http://schemas.openxmlformats.org/officeDocument/2006/relationships/image" Target="file:///\\localhost\Volumes\DMS-Server\Clients\Honeywell%20PPT%20\Honeywell%20-%20Freestanding%20Logos\Honeywell%20-%20Freestanding%20Logo%20RGB.png" TargetMode="Externa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3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4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5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6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7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8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0.xml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1.xml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2.xml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3.xml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4.xml"/></Relationships>
</file>

<file path=ppt/slideMasters/_rels/slideMaster25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5.xml"/></Relationships>
</file>

<file path=ppt/slideMasters/_rels/slideMaster26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6.xml"/></Relationships>
</file>

<file path=ppt/slideMasters/_rels/slideMaster27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7.xml"/></Relationships>
</file>

<file path=ppt/slideMasters/_rels/slideMaster28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8.xml"/></Relationships>
</file>

<file path=ppt/slideMasters/_rels/slideMaster29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2.png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30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0.xml"/></Relationships>
</file>

<file path=ppt/slideMasters/_rels/slideMaster31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1.xml"/></Relationships>
</file>

<file path=ppt/slideMasters/_rels/slideMaster3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2.xml"/></Relationships>
</file>

<file path=ppt/slideMasters/_rels/slideMaster33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3.xml"/></Relationships>
</file>

<file path=ppt/slideMasters/_rels/slideMaster34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4.xml"/></Relationships>
</file>

<file path=ppt/slideMasters/_rels/slideMaster35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5.xml"/></Relationships>
</file>

<file path=ppt/slideMasters/_rels/slideMaster36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6.xml"/></Relationships>
</file>

<file path=ppt/slideMasters/_rels/slideMaster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theme" Target="../theme/theme37.xml"/></Relationships>
</file>

<file path=ppt/slideMasters/_rels/slideMaster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theme" Target="../theme/theme38.xml"/></Relationships>
</file>

<file path=ppt/slideMasters/_rels/slideMaster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theme" Target="../theme/theme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theme" Target="../theme/theme40.xml"/></Relationships>
</file>

<file path=ppt/slideMasters/_rels/slideMaster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2.png"/><Relationship Id="rId7" Type="http://schemas.openxmlformats.org/officeDocument/2006/relationships/image" Target="../media/image16.jpeg"/><Relationship Id="rId2" Type="http://schemas.openxmlformats.org/officeDocument/2006/relationships/image" Target="../media/image10.png"/><Relationship Id="rId1" Type="http://schemas.openxmlformats.org/officeDocument/2006/relationships/theme" Target="../theme/theme41.xml"/><Relationship Id="rId6" Type="http://schemas.openxmlformats.org/officeDocument/2006/relationships/image" Target="../media/image15.png"/><Relationship Id="rId11" Type="http://schemas.openxmlformats.org/officeDocument/2006/relationships/image" Target="../media/image20.jpeg"/><Relationship Id="rId5" Type="http://schemas.openxmlformats.org/officeDocument/2006/relationships/image" Target="../media/image21.jpeg"/><Relationship Id="rId10" Type="http://schemas.openxmlformats.org/officeDocument/2006/relationships/image" Target="../media/image23.jpeg"/><Relationship Id="rId4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9" Type="http://schemas.openxmlformats.org/officeDocument/2006/relationships/image" Target="../media/image22.jpeg"/></Relationships>
</file>

<file path=ppt/slideMasters/_rels/slideMaster4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2.xml"/></Relationships>
</file>

<file path=ppt/slideMasters/_rels/slideMaster43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3.xml"/></Relationships>
</file>

<file path=ppt/slideMasters/_rels/slideMaster44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4.xml"/></Relationships>
</file>

<file path=ppt/slideMasters/_rels/slideMaster45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5.xml"/></Relationships>
</file>

<file path=ppt/slideMasters/_rels/slideMaster46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6.xml"/></Relationships>
</file>

<file path=ppt/slideMasters/_rels/slideMaster47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7.xml"/></Relationships>
</file>

<file path=ppt/slideMasters/_rels/slideMaster48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8.xml"/></Relationships>
</file>

<file path=ppt/slideMasters/_rels/slideMaster49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5" Type="http://schemas.openxmlformats.org/officeDocument/2006/relationships/slideLayout" Target="../slideLayouts/slideLayout20.xml"/><Relationship Id="rId10" Type="http://schemas.openxmlformats.org/officeDocument/2006/relationships/image" Target="../media/image12.png"/><Relationship Id="rId4" Type="http://schemas.openxmlformats.org/officeDocument/2006/relationships/slideLayout" Target="../slideLayouts/slideLayout19.xml"/><Relationship Id="rId9" Type="http://schemas.openxmlformats.org/officeDocument/2006/relationships/theme" Target="../theme/theme5.xml"/></Relationships>
</file>

<file path=ppt/slideMasters/_rels/slideMaster50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50.xml"/></Relationships>
</file>

<file path=ppt/slideMasters/_rels/slideMaster51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51.xml"/></Relationships>
</file>

<file path=ppt/slideMasters/_rels/slideMaster5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52.xml"/></Relationships>
</file>

<file path=ppt/slideMasters/_rels/slideMaster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7" Type="http://schemas.openxmlformats.org/officeDocument/2006/relationships/image" Target="../media/image27.png"/><Relationship Id="rId2" Type="http://schemas.openxmlformats.org/officeDocument/2006/relationships/image" Target="../media/image24.jpeg"/><Relationship Id="rId1" Type="http://schemas.openxmlformats.org/officeDocument/2006/relationships/theme" Target="../theme/theme53.xml"/><Relationship Id="rId6" Type="http://schemas.openxmlformats.org/officeDocument/2006/relationships/image" Target="../media/image26.png"/><Relationship Id="rId5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4" Type="http://schemas.openxmlformats.org/officeDocument/2006/relationships/image" Target="../media/image2.png"/></Relationships>
</file>

<file path=ppt/slideMasters/_rels/slideMaster5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10" Type="http://schemas.openxmlformats.org/officeDocument/2006/relationships/image" Target="../media/image28.png"/><Relationship Id="rId4" Type="http://schemas.openxmlformats.org/officeDocument/2006/relationships/slideLayout" Target="../slideLayouts/slideLayout37.xml"/><Relationship Id="rId9" Type="http://schemas.openxmlformats.org/officeDocument/2006/relationships/theme" Target="../theme/theme54.xml"/></Relationships>
</file>

<file path=ppt/slideMasters/_rels/slideMaster5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5" Type="http://schemas.openxmlformats.org/officeDocument/2006/relationships/slideLayout" Target="../slideLayouts/slideLayout46.xml"/><Relationship Id="rId10" Type="http://schemas.openxmlformats.org/officeDocument/2006/relationships/image" Target="../media/image12.png"/><Relationship Id="rId4" Type="http://schemas.openxmlformats.org/officeDocument/2006/relationships/slideLayout" Target="../slideLayouts/slideLayout45.xml"/><Relationship Id="rId9" Type="http://schemas.openxmlformats.org/officeDocument/2006/relationships/theme" Target="../theme/theme55.xml"/></Relationships>
</file>

<file path=ppt/slideMasters/_rels/slideMaster5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image" Target="../media/image28.png"/><Relationship Id="rId5" Type="http://schemas.openxmlformats.org/officeDocument/2006/relationships/slideLayout" Target="../slideLayouts/slideLayout54.xml"/><Relationship Id="rId10" Type="http://schemas.openxmlformats.org/officeDocument/2006/relationships/theme" Target="../theme/theme56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12" Type="http://schemas.openxmlformats.org/officeDocument/2006/relationships/image" Target="../media/image20.jpe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4.jpeg"/><Relationship Id="rId11" Type="http://schemas.openxmlformats.org/officeDocument/2006/relationships/image" Target="../media/image19.jpeg"/><Relationship Id="rId5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10" Type="http://schemas.openxmlformats.org/officeDocument/2006/relationships/image" Target="../media/image18.jpeg"/><Relationship Id="rId4" Type="http://schemas.openxmlformats.org/officeDocument/2006/relationships/image" Target="../media/image2.png"/><Relationship Id="rId9" Type="http://schemas.openxmlformats.org/officeDocument/2006/relationships/image" Target="../media/image17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5" Type="http://schemas.openxmlformats.org/officeDocument/2006/relationships/slideLayout" Target="../slideLayouts/slideLayout29.xml"/><Relationship Id="rId10" Type="http://schemas.openxmlformats.org/officeDocument/2006/relationships/image" Target="../media/image12.png"/><Relationship Id="rId4" Type="http://schemas.openxmlformats.org/officeDocument/2006/relationships/slideLayout" Target="../slideLayouts/slideLayout28.xml"/><Relationship Id="rId9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assembled 500um ball part_left_q01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84938" y="4092514"/>
            <a:ext cx="2659062" cy="1994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32" name="Picture 2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4" r:link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51700" y="6199188"/>
            <a:ext cx="14255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55" t="2658" r="2748" b="2713"/>
          <a:stretch>
            <a:fillRect/>
          </a:stretch>
        </p:blipFill>
        <p:spPr bwMode="auto">
          <a:xfrm>
            <a:off x="3571444" y="2000900"/>
            <a:ext cx="2810306" cy="2517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6484938" y="2000899"/>
            <a:ext cx="2661831" cy="199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Die_w_polarizer_06.jpg"/>
          <p:cNvPicPr/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15160" y="61"/>
            <a:ext cx="2932486" cy="1925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2" descr="D:\AA.Gyro\MRIG\Fabrication\Fab_Images\Backside Etch Process\Wafer03_After2ndXeF2etch_20June2012\Backside_2nd_XeF2_08.jpg"/>
          <p:cNvPicPr>
            <a:picLocks noChangeAspect="1" noChangeArrowheads="1"/>
          </p:cNvPicPr>
          <p:nvPr userDrawn="1"/>
        </p:nvPicPr>
        <p:blipFill>
          <a:blip r:embed="rId9" cstate="screen">
            <a:lum brigh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1443" y="0"/>
            <a:ext cx="2567517" cy="192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2" descr="C:\Users\E558678\Documents\PASCAL\High Res Images For DARPA\DCAL_SEM_2.jpg"/>
          <p:cNvPicPr>
            <a:picLocks noChangeAspect="1" noChangeArrowheads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61"/>
            <a:ext cx="3481388" cy="570310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5"/>
          <p:cNvPicPr>
            <a:picLocks noChangeAspect="1" noChangeArrowheads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17" t="3152" b="2200"/>
          <a:stretch>
            <a:fillRect/>
          </a:stretch>
        </p:blipFill>
        <p:spPr bwMode="auto">
          <a:xfrm>
            <a:off x="3571444" y="4590472"/>
            <a:ext cx="1528025" cy="1112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2" descr="C:\Users\e700933\Desktop\IMAG4912.jpg"/>
          <p:cNvPicPr>
            <a:picLocks noChangeAspect="1" noChangeArrowheads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09883" y="4590471"/>
            <a:ext cx="1171867" cy="119103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30" name="Picture 4" descr="Corner-01 copy.png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310063"/>
            <a:ext cx="914400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891" r:id="rId1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402F6F02-A52F-40A6-A9DB-98276ABE790D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75527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6149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57B04153-AAD4-4F79-B87B-43E86E8B2D8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6152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74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933" r:id="rId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819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C781C1A1-EECB-4EFF-A5F2-DFA1FD70250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820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25249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024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183423C0-10AA-4074-ABA6-988BE46834B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0248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16187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4341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DA72DB33-F6F7-4761-9D98-B68C63AB243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4344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75173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7413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3D038792-1FA9-444F-848B-DFB4614FB59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7416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1167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843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47484B76-F2AC-4B73-8744-3ACF1757F5C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844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99201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048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044AC62B-7CF8-4415-A810-4085D510DB0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20488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09865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1509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422E614A-96D1-4901-BE2C-116E71F0063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21512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31211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4581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EEFD5351-0ABA-42FF-8668-CEF0B581570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24584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02046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C:\Users\E462253\Documents\SiOB\Photos\DSCF0544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62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4" descr="Corner-01 copy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310063"/>
            <a:ext cx="914400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5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5" r:link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51700" y="6199188"/>
            <a:ext cx="14255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892" r:id="rId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86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EE1FD3A-A3B6-4640-BD52-EB9E512AB07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286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13706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9701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271F1D13-5A05-4D60-AF32-BEA27B8F42C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29704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13099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17102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55590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99774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65666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70307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08770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94045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20794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1401F456-D2CB-4C59-A552-8595F2196B7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0" r:link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889" r:id="rId1"/>
    <p:sldLayoutId id="2147493893" r:id="rId2"/>
    <p:sldLayoutId id="2147493894" r:id="rId3"/>
    <p:sldLayoutId id="2147493895" r:id="rId4"/>
    <p:sldLayoutId id="2147493896" r:id="rId5"/>
    <p:sldLayoutId id="2147493897" r:id="rId6"/>
    <p:sldLayoutId id="2147493890" r:id="rId7"/>
    <p:sldLayoutId id="2147493898" r:id="rId8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43119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59886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35216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92363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73208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51186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97614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r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785971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0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825" b="1">
                <a:solidFill>
                  <a:schemeClr val="bg1"/>
                </a:solidFill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CD067929-CF8B-4D07-951B-97AF07BB9424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77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287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547688" y="6586538"/>
            <a:ext cx="26606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525" dirty="0">
                <a:solidFill>
                  <a:srgbClr val="707070"/>
                </a:solidFill>
              </a:rPr>
              <a:t>Honeywell Confidential - © 2016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6349824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lang="en-US" sz="21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3429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270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469900" indent="-12700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8128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r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785971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0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825" b="1">
                <a:solidFill>
                  <a:schemeClr val="bg1"/>
                </a:solidFill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CD067929-CF8B-4D07-951B-97AF07BB9424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77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287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547688" y="6586538"/>
            <a:ext cx="26606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525" dirty="0">
                <a:solidFill>
                  <a:srgbClr val="707070"/>
                </a:solidFill>
              </a:rPr>
              <a:t>Honeywell Confidential - © 2016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0174604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lang="en-US" sz="21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3429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270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469900" indent="-12700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8128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r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785971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0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825" b="1">
                <a:solidFill>
                  <a:schemeClr val="bg1"/>
                </a:solidFill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CD067929-CF8B-4D07-951B-97AF07BB9424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77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287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547688" y="6586538"/>
            <a:ext cx="26606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525" dirty="0">
                <a:solidFill>
                  <a:srgbClr val="707070"/>
                </a:solidFill>
              </a:rPr>
              <a:t>Honeywell Confidential - © 2016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7828357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lang="en-US" sz="21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3429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270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469900" indent="-12700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8128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rner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16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592" y="357189"/>
            <a:ext cx="7860506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1"/>
            <a:ext cx="506016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825" b="1">
                <a:solidFill>
                  <a:schemeClr val="bg1"/>
                </a:solidFill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3D3FA004-BB32-4CD0-979C-5CFEFCB63AE8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77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287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5108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900" r:id="rId1"/>
    <p:sldLayoutId id="2147493901" r:id="rId2"/>
    <p:sldLayoutId id="2147493902" r:id="rId3"/>
    <p:sldLayoutId id="2147493903" r:id="rId4"/>
    <p:sldLayoutId id="2147493904" r:id="rId5"/>
  </p:sldLayoutIdLst>
  <p:hf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lang="en-US" sz="21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3429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27397" indent="-127397" algn="l" defTabSz="3429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470297" indent="-127397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813197" indent="-127397" algn="l" defTabSz="3429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r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785971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0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825" b="1">
                <a:solidFill>
                  <a:schemeClr val="bg1"/>
                </a:solidFill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CD067929-CF8B-4D07-951B-97AF07BB9424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77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287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547688" y="6586538"/>
            <a:ext cx="26606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525" dirty="0">
                <a:solidFill>
                  <a:srgbClr val="707070"/>
                </a:solidFill>
              </a:rPr>
              <a:t>Honeywell Confidential - © 2016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1515095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lang="en-US" sz="21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3429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270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469900" indent="-12700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8128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Corner-01 cop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310063"/>
            <a:ext cx="914400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2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51700" y="6199188"/>
            <a:ext cx="14255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14" descr="cockpit-2025-4.jp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740"/>
          <a:stretch>
            <a:fillRect/>
          </a:stretch>
        </p:blipFill>
        <p:spPr bwMode="auto">
          <a:xfrm>
            <a:off x="0" y="2533650"/>
            <a:ext cx="3463925" cy="324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9" descr="TS_Turbo.png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0288" y="0"/>
            <a:ext cx="3397250" cy="189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6" name="Group 12"/>
          <p:cNvGrpSpPr>
            <a:grpSpLocks/>
          </p:cNvGrpSpPr>
          <p:nvPr userDrawn="1"/>
        </p:nvGrpSpPr>
        <p:grpSpPr bwMode="auto">
          <a:xfrm>
            <a:off x="0" y="0"/>
            <a:ext cx="9144000" cy="6230938"/>
            <a:chOff x="0" y="0"/>
            <a:chExt cx="9144000" cy="6230334"/>
          </a:xfrm>
        </p:grpSpPr>
        <p:pic>
          <p:nvPicPr>
            <p:cNvPr id="5128" name="Picture 8" descr="Fast Car_shutterstock_184477472.jpg"/>
            <p:cNvPicPr>
              <a:picLocks noChangeAspect="1"/>
            </p:cNvPicPr>
            <p:nvPr userDrawn="1"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0288" y="0"/>
              <a:ext cx="5573712" cy="189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9" name="Picture 7" descr="e-taxi_front_gear.jpg"/>
            <p:cNvPicPr>
              <a:picLocks noChangeAspect="1"/>
            </p:cNvPicPr>
            <p:nvPr userDrawn="1"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463925" cy="2436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0" name="Picture 11" descr="Chiner.jpg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7130"/>
            <a:stretch>
              <a:fillRect/>
            </a:stretch>
          </p:blipFill>
          <p:spPr bwMode="auto">
            <a:xfrm>
              <a:off x="3570288" y="1979613"/>
              <a:ext cx="2711450" cy="3332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1" name="Picture 13" descr="connected aircraft.jpg"/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3421" b="4996"/>
            <a:stretch>
              <a:fillRect/>
            </a:stretch>
          </p:blipFill>
          <p:spPr bwMode="auto">
            <a:xfrm>
              <a:off x="6396038" y="1979614"/>
              <a:ext cx="2747962" cy="3332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2" name="Picture 1" descr="Corner-01 copy.png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6872"/>
              <a:ext cx="9144000" cy="2303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127" name="Picture 7" descr="Cover - Airplane.jp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3463" y="-7938"/>
            <a:ext cx="5570537" cy="190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7893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6149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8D595B55-A641-46BF-A410-17C3B70D441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6152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55382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7173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E1B12D05-17C6-4354-ADC6-688C06671C2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7176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7176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819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7E9009A0-B797-4B08-A12D-8657422E2DF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820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36136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9221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3F554FBB-7CCC-4C9B-9C08-81D3163418A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9224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8427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024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81FD9ABD-444B-4189-AA43-AF0793E902F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0248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31544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1269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D2654DFA-9736-4A81-B103-7ED500F048A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1272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31151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2293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E9AD69F7-7482-4813-8641-1E136293DCC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2296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57884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331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1995FD64-F288-41D4-AF65-FD260E1D23F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332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97548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053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 smtClean="0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B89D90B5-6510-4B9E-91CC-8077F5BEE68A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2056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0" r:link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1087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906" r:id="rId1"/>
    <p:sldLayoutId id="2147493907" r:id="rId2"/>
    <p:sldLayoutId id="2147493908" r:id="rId3"/>
    <p:sldLayoutId id="2147493909" r:id="rId4"/>
    <p:sldLayoutId id="2147493910" r:id="rId5"/>
    <p:sldLayoutId id="2147493911" r:id="rId6"/>
    <p:sldLayoutId id="2147493912" r:id="rId7"/>
    <p:sldLayoutId id="2147493913" r:id="rId8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4341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488EBFF1-8858-42CD-A611-9ECADB42E52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4344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74988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536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6514525-1978-4522-8A52-E31F07C51E0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5368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41456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6389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0C220DD6-BA97-47E2-B11D-AB25A386EF3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6392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80831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8" descr="Fast Car_shutterstock_184477472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22098" y="190450"/>
            <a:ext cx="5480573" cy="1979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13" descr="connected aircraft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421" b="4996"/>
          <a:stretch>
            <a:fillRect/>
          </a:stretch>
        </p:blipFill>
        <p:spPr bwMode="auto">
          <a:xfrm>
            <a:off x="6177477" y="2262789"/>
            <a:ext cx="2525195" cy="30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" descr="\\localhost\Volumes\DMS-Server\Clients\Honeywell PPT \Honeywell - Freestanding Logos\Honeywell - Freestanding Logo RGB.png"/>
          <p:cNvPicPr>
            <a:picLocks noChangeAspect="1"/>
          </p:cNvPicPr>
          <p:nvPr userDrawn="1"/>
        </p:nvPicPr>
        <p:blipFill>
          <a:blip r:embed="rId4" r:link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04100" y="6351588"/>
            <a:ext cx="14255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424656" y="190450"/>
            <a:ext cx="2705629" cy="1979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4" descr="http://1uas.com/image/data/Matrice-100%20/Guidance/3.png"/>
          <p:cNvPicPr>
            <a:picLocks noChangeAspect="1" noChangeArrowheads="1"/>
          </p:cNvPicPr>
          <p:nvPr userDrawn="1"/>
        </p:nvPicPr>
        <p:blipFill rotWithShape="1">
          <a:blip r:embed="rId7" cstate="email"/>
          <a:srcRect l="1591"/>
          <a:stretch/>
        </p:blipFill>
        <p:spPr bwMode="auto">
          <a:xfrm>
            <a:off x="3234264" y="2262789"/>
            <a:ext cx="2847649" cy="30627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18080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SzPct val="90000"/>
        <a:buFont typeface="Courier New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2023 w 1145018"/>
              <a:gd name="connsiteY0" fmla="*/ 0 h 1532236"/>
              <a:gd name="connsiteX1" fmla="*/ 1145018 w 1145018"/>
              <a:gd name="connsiteY1" fmla="*/ 0 h 1532236"/>
              <a:gd name="connsiteX2" fmla="*/ 2023 w 1145018"/>
              <a:gd name="connsiteY2" fmla="*/ 1532236 h 1532236"/>
              <a:gd name="connsiteX3" fmla="*/ 2023 w 1145018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11868" y="739945"/>
                  <a:pt x="0" y="1532236"/>
                </a:cubicBezTo>
                <a:cubicBezTo>
                  <a:pt x="2535" y="395330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58E27D68-75D7-1046-B88F-55C44A5ED9A6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078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224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4019" r:id="rId1"/>
    <p:sldLayoutId id="2147494020" r:id="rId2"/>
    <p:sldLayoutId id="2147494021" r:id="rId3"/>
    <p:sldLayoutId id="2147494022" r:id="rId4"/>
    <p:sldLayoutId id="2147494023" r:id="rId5"/>
    <p:sldLayoutId id="2147494024" r:id="rId6"/>
    <p:sldLayoutId id="2147494025" r:id="rId7"/>
    <p:sldLayoutId id="2147494026" r:id="rId8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Calibri" pitchFamily="34" charset="0"/>
          <a:ea typeface="Calibri" pitchFamily="34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3DDEE4DA-7A19-4C74-9D14-4F987215252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0" r:link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2855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4030" r:id="rId1"/>
    <p:sldLayoutId id="2147494031" r:id="rId2"/>
    <p:sldLayoutId id="2147494032" r:id="rId3"/>
    <p:sldLayoutId id="2147494033" r:id="rId4"/>
    <p:sldLayoutId id="2147494034" r:id="rId5"/>
    <p:sldLayoutId id="2147494035" r:id="rId6"/>
    <p:sldLayoutId id="2147494036" r:id="rId7"/>
    <p:sldLayoutId id="2147494037" r:id="rId8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2023 w 1145018"/>
              <a:gd name="connsiteY0" fmla="*/ 0 h 1532236"/>
              <a:gd name="connsiteX1" fmla="*/ 1145018 w 1145018"/>
              <a:gd name="connsiteY1" fmla="*/ 0 h 1532236"/>
              <a:gd name="connsiteX2" fmla="*/ 2023 w 1145018"/>
              <a:gd name="connsiteY2" fmla="*/ 1532236 h 1532236"/>
              <a:gd name="connsiteX3" fmla="*/ 2023 w 1145018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11868" y="739945"/>
                  <a:pt x="0" y="1532236"/>
                </a:cubicBezTo>
                <a:cubicBezTo>
                  <a:pt x="2535" y="395330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58E27D68-75D7-1046-B88F-55C44A5ED9A6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078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0781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4055" r:id="rId1"/>
    <p:sldLayoutId id="2147494056" r:id="rId2"/>
    <p:sldLayoutId id="2147494057" r:id="rId3"/>
    <p:sldLayoutId id="2147494058" r:id="rId4"/>
    <p:sldLayoutId id="2147494059" r:id="rId5"/>
    <p:sldLayoutId id="2147494060" r:id="rId6"/>
    <p:sldLayoutId id="2147494061" r:id="rId7"/>
    <p:sldLayoutId id="2147494062" r:id="rId8"/>
    <p:sldLayoutId id="2147494063" r:id="rId9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Calibri" pitchFamily="34" charset="0"/>
          <a:ea typeface="Calibri" pitchFamily="34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r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785971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0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825" b="1">
                <a:solidFill>
                  <a:schemeClr val="bg1"/>
                </a:solidFill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D9060563-DF23-4F56-94ED-4E627658F495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77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287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547688" y="6586538"/>
            <a:ext cx="26606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525" dirty="0">
                <a:solidFill>
                  <a:srgbClr val="707070"/>
                </a:solidFill>
              </a:rPr>
              <a:t>Honeywell Confidential - © 2016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4371162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lang="en-US" sz="21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3429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270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469900" indent="-12700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8128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 descr="Corner-01 copy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310063"/>
            <a:ext cx="914400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4" r:link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51700" y="6199188"/>
            <a:ext cx="14255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4" descr="cockpit-2025-4.jpg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533650"/>
            <a:ext cx="3463925" cy="324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9" descr="TS_Turbo.png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0288" y="0"/>
            <a:ext cx="3397250" cy="189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0" name="Group 12"/>
          <p:cNvGrpSpPr>
            <a:grpSpLocks/>
          </p:cNvGrpSpPr>
          <p:nvPr userDrawn="1"/>
        </p:nvGrpSpPr>
        <p:grpSpPr bwMode="auto">
          <a:xfrm>
            <a:off x="0" y="0"/>
            <a:ext cx="9144000" cy="6230938"/>
            <a:chOff x="0" y="0"/>
            <a:chExt cx="9144000" cy="6230334"/>
          </a:xfrm>
        </p:grpSpPr>
        <p:pic>
          <p:nvPicPr>
            <p:cNvPr id="1031" name="Picture 8" descr="Fast Car_shutterstock_184477472.jpg"/>
            <p:cNvPicPr>
              <a:picLocks noChangeAspect="1"/>
            </p:cNvPicPr>
            <p:nvPr userDrawn="1"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0288" y="0"/>
              <a:ext cx="5573712" cy="189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2" name="Picture 7" descr="e-taxi_front_gear.jpg"/>
            <p:cNvPicPr>
              <a:picLocks noChangeAspect="1"/>
            </p:cNvPicPr>
            <p:nvPr userDrawn="1"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463925" cy="2436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3" name="Picture 11" descr="Chiner.jpg"/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0288" y="1979613"/>
              <a:ext cx="2711450" cy="3332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4" name="Picture 13" descr="connected aircraft.jpg"/>
            <p:cNvPicPr>
              <a:picLocks noChangeAspect="1"/>
            </p:cNvPicPr>
            <p:nvPr userDrawn="1"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6038" y="1979614"/>
              <a:ext cx="2747962" cy="3332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5" name="Picture 1" descr="Corner-01 copy.png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6872"/>
              <a:ext cx="9144000" cy="2303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2" name="Picture 7" descr="Cover - Airplane.jpg"/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3463" y="-7938"/>
            <a:ext cx="5570537" cy="190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550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917" r:id="rId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053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 smtClean="0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B89D90B5-6510-4B9E-91CC-8077F5BEE68A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2056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0" r:link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349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920" r:id="rId1"/>
    <p:sldLayoutId id="2147493921" r:id="rId2"/>
    <p:sldLayoutId id="2147493922" r:id="rId3"/>
    <p:sldLayoutId id="2147493923" r:id="rId4"/>
    <p:sldLayoutId id="2147493924" r:id="rId5"/>
    <p:sldLayoutId id="2147493925" r:id="rId6"/>
    <p:sldLayoutId id="2147493926" r:id="rId7"/>
    <p:sldLayoutId id="2147493927" r:id="rId8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402F6F02-A52F-40A6-A9DB-98276ABE790D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65659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37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39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63600" y="4095234"/>
            <a:ext cx="5382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Trajectory Generation in High Density Environment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0303" y="5192841"/>
            <a:ext cx="166744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Suvo Ganguli</a:t>
            </a:r>
          </a:p>
          <a:p>
            <a:pPr>
              <a:spcAft>
                <a:spcPts val="1200"/>
              </a:spcAft>
            </a:pPr>
            <a:r>
              <a:rPr lang="en-US" sz="1400" dirty="0"/>
              <a:t>Alberto Speranzon</a:t>
            </a:r>
          </a:p>
          <a:p>
            <a:r>
              <a:rPr lang="en-US" sz="1200"/>
              <a:t>Mar </a:t>
            </a:r>
            <a:r>
              <a:rPr lang="en-US" sz="1200" dirty="0"/>
              <a:t>2018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1617449"/>
            <a:ext cx="5686425" cy="21812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90303" y="4590534"/>
            <a:ext cx="195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Mid-Term Review</a:t>
            </a:r>
          </a:p>
        </p:txBody>
      </p:sp>
    </p:spTree>
    <p:extLst>
      <p:ext uri="{BB962C8B-B14F-4D97-AF65-F5344CB8AC3E}">
        <p14:creationId xmlns:p14="http://schemas.microsoft.com/office/powerpoint/2010/main" val="2793094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757" y="2064122"/>
            <a:ext cx="4389129" cy="3291847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Time vs No. of Time Steps (CT vs N)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7822254" cy="1978770"/>
          </a:xfrm>
        </p:spPr>
        <p:txBody>
          <a:bodyPr/>
          <a:lstStyle/>
          <a:p>
            <a:r>
              <a:rPr lang="en-US" dirty="0"/>
              <a:t>CPU mean time increases with N as 2</a:t>
            </a:r>
            <a:r>
              <a:rPr lang="en-US" baseline="30000" dirty="0"/>
              <a:t>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20489" y="2064123"/>
            <a:ext cx="4389129" cy="3291847"/>
            <a:chOff x="392845" y="2064123"/>
            <a:chExt cx="4389129" cy="329184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2845" y="2064123"/>
              <a:ext cx="4389129" cy="3291847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3907386" y="4684329"/>
              <a:ext cx="518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N=4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94640" y="4449415"/>
              <a:ext cx="518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N=6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48340" y="3772700"/>
              <a:ext cx="518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N=8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19034" y="2692297"/>
              <a:ext cx="6174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N=10</a:t>
              </a:r>
            </a:p>
          </p:txBody>
        </p:sp>
      </p:grp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887346"/>
              </p:ext>
            </p:extLst>
          </p:nvPr>
        </p:nvGraphicFramePr>
        <p:xfrm>
          <a:off x="5924550" y="3446463"/>
          <a:ext cx="1271588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Equation" r:id="rId5" imgW="939600" imgH="241200" progId="Equation.3">
                  <p:embed/>
                </p:oleObj>
              </mc:Choice>
              <mc:Fallback>
                <p:oleObj name="Equation" r:id="rId5" imgW="93960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24550" y="3446463"/>
                        <a:ext cx="1271588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6871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Trajectory Generation in 2-dimensional space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Laplacian Planner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Model Predictive Control (MPC)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Tradeoff Parameters</a:t>
            </a:r>
          </a:p>
          <a:p>
            <a:endParaRPr lang="en-US" dirty="0"/>
          </a:p>
          <a:p>
            <a:r>
              <a:rPr lang="en-US" dirty="0"/>
              <a:t>Tradeoff Data and Charts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CPU time vs Number of Obstacles (CT vs N)</a:t>
            </a:r>
          </a:p>
          <a:p>
            <a:pPr lvl="1"/>
            <a:r>
              <a:rPr lang="en-US" dirty="0"/>
              <a:t>CPU time vs Number of Obstacles (CT vs no)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CPU time vs Number of Time Steps  (CT vs ns)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CPU time vs Time Step (CT vs T)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4167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9" y="2337077"/>
            <a:ext cx="2971806" cy="416052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028" y="2337196"/>
            <a:ext cx="2971806" cy="416052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540" y="2337077"/>
            <a:ext cx="2971806" cy="4160528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MPC Trajectory in Presence of Obstacles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1262458"/>
          </a:xfrm>
        </p:spPr>
        <p:txBody>
          <a:bodyPr/>
          <a:lstStyle/>
          <a:p>
            <a:r>
              <a:rPr lang="en-US" dirty="0"/>
              <a:t>MPC Trajectory Generator successfully generates path between the start and end point in presence of obstacles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57939" y="2446504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Obstacle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80165" y="245591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Obstacle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25294" y="2428779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Obstacles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51921" y="1922352"/>
            <a:ext cx="2350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8, T = 0.4, ns = 4</a:t>
            </a:r>
          </a:p>
        </p:txBody>
      </p:sp>
    </p:spTree>
    <p:extLst>
      <p:ext uri="{BB962C8B-B14F-4D97-AF65-F5344CB8AC3E}">
        <p14:creationId xmlns:p14="http://schemas.microsoft.com/office/powerpoint/2010/main" val="2248432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459" y="1727731"/>
            <a:ext cx="4389129" cy="3291847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MPC Trajectory Satisfies Vehicle Constraints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4350" y="1669858"/>
            <a:ext cx="3991109" cy="2559712"/>
          </a:xfrm>
        </p:spPr>
        <p:txBody>
          <a:bodyPr/>
          <a:lstStyle/>
          <a:p>
            <a:r>
              <a:rPr lang="en-US" dirty="0"/>
              <a:t>Vehicle has a tendency of slowing down during the turns.</a:t>
            </a:r>
          </a:p>
          <a:p>
            <a:endParaRPr lang="en-US" dirty="0"/>
          </a:p>
          <a:p>
            <a:r>
              <a:rPr lang="en-US" dirty="0"/>
              <a:t>MPC constraints prevents the vehicle to slow down too much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37095" y="1543065"/>
            <a:ext cx="312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4, T = 0.4, ns = 4, no = 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65030" y="5339653"/>
            <a:ext cx="544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Corresponds to the turns to avoid the two obstacles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666874" y="4513665"/>
            <a:ext cx="482342" cy="856066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666874" y="4513665"/>
            <a:ext cx="1504942" cy="856066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228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Time vs Number of Obstacles (CT vs no)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514576" y="1322918"/>
            <a:ext cx="7715023" cy="213335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1800" dirty="0"/>
              <a:t>Average CPU time increases with the number of obstacles</a:t>
            </a:r>
          </a:p>
          <a:p>
            <a:r>
              <a:rPr lang="en-US" sz="1800" dirty="0"/>
              <a:t>The increase exponentially decays with increase in number of obstacles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615767" y="2853044"/>
            <a:ext cx="4096520" cy="3072390"/>
            <a:chOff x="835686" y="2466992"/>
            <a:chExt cx="4096520" cy="307239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5686" y="2466992"/>
              <a:ext cx="4096520" cy="3072390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/>
            <p:nvPr/>
          </p:nvCxnSpPr>
          <p:spPr>
            <a:xfrm flipV="1">
              <a:off x="2954368" y="3387414"/>
              <a:ext cx="0" cy="161893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046402" y="379410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9x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535944" y="2812962"/>
            <a:ext cx="4096520" cy="3112472"/>
            <a:chOff x="4755863" y="2426910"/>
            <a:chExt cx="4096520" cy="311247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5863" y="2466992"/>
              <a:ext cx="4096520" cy="3072390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>
            <a:xfrm flipV="1">
              <a:off x="6840219" y="3345993"/>
              <a:ext cx="0" cy="166035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930223" y="3794107"/>
              <a:ext cx="556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11x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64085" y="2426910"/>
              <a:ext cx="1352268" cy="386052"/>
            </a:xfrm>
            <a:prstGeom prst="rect">
              <a:avLst/>
            </a:prstGeom>
            <a:solidFill>
              <a:schemeClr val="bg1"/>
            </a:solidFill>
            <a:ln w="952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087886"/>
              </p:ext>
            </p:extLst>
          </p:nvPr>
        </p:nvGraphicFramePr>
        <p:xfrm>
          <a:off x="3830638" y="2487613"/>
          <a:ext cx="1766887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Equation" r:id="rId5" imgW="1307880" imgH="241200" progId="Equation.3">
                  <p:embed/>
                </p:oleObj>
              </mc:Choice>
              <mc:Fallback>
                <p:oleObj name="Equation" r:id="rId5" imgW="1307880" imgH="24120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30638" y="2487613"/>
                        <a:ext cx="1766887" cy="325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885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Trajectory Generation in 2-dimensional space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Laplacian Planner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Model Predictive Control (MPC)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Tradeoff Parameters</a:t>
            </a:r>
          </a:p>
          <a:p>
            <a:endParaRPr lang="en-US" dirty="0"/>
          </a:p>
          <a:p>
            <a:r>
              <a:rPr lang="en-US" dirty="0"/>
              <a:t>Tradeoff Data and Charts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CPU time vs Number of Time Steps (CT vs N)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CPU time vs Number of Obstacles (CT vs no)</a:t>
            </a:r>
          </a:p>
          <a:p>
            <a:pPr lvl="1"/>
            <a:r>
              <a:rPr lang="en-US" dirty="0"/>
              <a:t>CPU time vs Number of States  (CT vs ns)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CPU time vs Time Step (CT vs T)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50584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3737" y="3421103"/>
            <a:ext cx="3277216" cy="2642578"/>
            <a:chOff x="5859667" y="3297883"/>
            <a:chExt cx="3277216" cy="264257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59667" y="3482549"/>
              <a:ext cx="3277216" cy="2457912"/>
            </a:xfrm>
            <a:prstGeom prst="rect">
              <a:avLst/>
            </a:prstGeom>
          </p:spPr>
        </p:pic>
        <p:cxnSp>
          <p:nvCxnSpPr>
            <p:cNvPr id="25" name="Straight Arrow Connector 24"/>
            <p:cNvCxnSpPr/>
            <p:nvPr/>
          </p:nvCxnSpPr>
          <p:spPr>
            <a:xfrm flipH="1">
              <a:off x="7301775" y="3667215"/>
              <a:ext cx="402216" cy="721124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7538969" y="3325817"/>
              <a:ext cx="691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ns=4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258867" y="3297883"/>
              <a:ext cx="691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ns=6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H="1">
              <a:off x="7339252" y="3597407"/>
              <a:ext cx="1124729" cy="967728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Solver Iterations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3115008" y="3343262"/>
            <a:ext cx="3277216" cy="2720419"/>
            <a:chOff x="0" y="3220042"/>
            <a:chExt cx="3277216" cy="272041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482549"/>
              <a:ext cx="3277216" cy="2457912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>
            <a:xfrm flipH="1">
              <a:off x="625034" y="3482549"/>
              <a:ext cx="393539" cy="557016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988759" y="322807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ns=4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56545" y="322004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ns=6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1225093" y="3589374"/>
              <a:ext cx="1058750" cy="1903158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6101879" y="2787970"/>
            <a:ext cx="3051789" cy="4070030"/>
            <a:chOff x="3114860" y="2787970"/>
            <a:chExt cx="3051789" cy="407003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14860" y="2787970"/>
              <a:ext cx="2907164" cy="407003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4866293" y="4065174"/>
              <a:ext cx="13003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ns=6</a:t>
              </a:r>
            </a:p>
            <a:p>
              <a:r>
                <a:rPr lang="en-US" dirty="0"/>
                <a:t>(smoother)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4294208" y="4537276"/>
              <a:ext cx="572085" cy="174229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449171" y="396645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ns=4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807582" y="4312634"/>
              <a:ext cx="405601" cy="375721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14349" y="1074738"/>
            <a:ext cx="8220075" cy="5308600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CT for ns = 6 takes </a:t>
            </a:r>
            <a:r>
              <a:rPr lang="en-US" dirty="0">
                <a:solidFill>
                  <a:srgbClr val="FF0000"/>
                </a:solidFill>
              </a:rPr>
              <a:t>less time </a:t>
            </a:r>
            <a:r>
              <a:rPr lang="en-US" dirty="0"/>
              <a:t>than ns = 4 (counter-intuitive)</a:t>
            </a:r>
          </a:p>
          <a:p>
            <a:pPr lvl="1">
              <a:spcAft>
                <a:spcPts val="0"/>
              </a:spcAft>
            </a:pPr>
            <a:r>
              <a:rPr lang="en-US" dirty="0"/>
              <a:t>For ns = 6, the control reacts faster as the derivative of the acceleration is controlled</a:t>
            </a:r>
          </a:p>
          <a:p>
            <a:pPr lvl="1">
              <a:spcAft>
                <a:spcPts val="0"/>
              </a:spcAft>
            </a:pPr>
            <a:r>
              <a:rPr lang="en-US" dirty="0"/>
              <a:t>Hence it takes less computation since the change in lateral position of the terminal point is easier to control</a:t>
            </a:r>
          </a:p>
          <a:p>
            <a:pPr lvl="1">
              <a:spcAft>
                <a:spcPts val="0"/>
              </a:spcAft>
            </a:pPr>
            <a:r>
              <a:rPr lang="en-US" dirty="0"/>
              <a:t>The resultant path is smoother for ns = 6 as the control is more effective</a:t>
            </a:r>
          </a:p>
        </p:txBody>
      </p:sp>
    </p:spTree>
    <p:extLst>
      <p:ext uri="{BB962C8B-B14F-4D97-AF65-F5344CB8AC3E}">
        <p14:creationId xmlns:p14="http://schemas.microsoft.com/office/powerpoint/2010/main" val="3426304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Trajectory Generation in 2-dimensional space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Laplacian Planner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Model Predictive Control (MPC)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Tradeoff Parameters</a:t>
            </a:r>
          </a:p>
          <a:p>
            <a:endParaRPr lang="en-US" dirty="0"/>
          </a:p>
          <a:p>
            <a:r>
              <a:rPr lang="en-US" dirty="0"/>
              <a:t>Tradeoff Data and Charts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CPU time vs Number of Time Steps (CT vs N)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CPU time vs Number of Obstacles (CT vs no)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CPU time vs Number of States  (CT vs ns)</a:t>
            </a:r>
          </a:p>
          <a:p>
            <a:pPr lvl="1"/>
            <a:r>
              <a:rPr lang="en-US" dirty="0"/>
              <a:t>CPU time vs Time Step (CT vs T)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10481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Time vs Time Step (CT vs T)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Computation time increases linearly with increase in T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This is similar to variation with respect to N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The trajectory smoothness increases and the control effect decreased with increase in T. This is because with increase in horizon distance, the control action can be taken earlier</a:t>
            </a:r>
          </a:p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15" y="2719858"/>
            <a:ext cx="4389129" cy="32918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644" y="2719858"/>
            <a:ext cx="4389129" cy="329184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31540" y="856420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Need to rethink</a:t>
            </a:r>
          </a:p>
        </p:txBody>
      </p:sp>
    </p:spTree>
    <p:extLst>
      <p:ext uri="{BB962C8B-B14F-4D97-AF65-F5344CB8AC3E}">
        <p14:creationId xmlns:p14="http://schemas.microsoft.com/office/powerpoint/2010/main" val="4245730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Recap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CPU Time (CT) variation with the tradeoff parameters – number of trajectory steps (N), number of obstacles (no) and number of states (ns) are as follows: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CT increases with N as 2</a:t>
            </a:r>
            <a:r>
              <a:rPr lang="en-US" baseline="30000" dirty="0"/>
              <a:t>N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CT increases with no as e</a:t>
            </a:r>
            <a:r>
              <a:rPr lang="en-US" baseline="30000" dirty="0"/>
              <a:t>-no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CT decreased from ns = 4 to ns = 6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CT increases linearly with T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71401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Trajectory Generation in 2-dimensional space</a:t>
            </a:r>
          </a:p>
          <a:p>
            <a:pPr lvl="1"/>
            <a:r>
              <a:rPr lang="en-US" dirty="0"/>
              <a:t>Laplacian Planner</a:t>
            </a:r>
          </a:p>
          <a:p>
            <a:pPr lvl="1"/>
            <a:r>
              <a:rPr lang="en-US" dirty="0"/>
              <a:t>Model Predictive Control (MPC)</a:t>
            </a:r>
          </a:p>
          <a:p>
            <a:endParaRPr lang="en-US" dirty="0"/>
          </a:p>
          <a:p>
            <a:r>
              <a:rPr lang="en-US" dirty="0"/>
              <a:t>Tradeoff Parameters</a:t>
            </a:r>
          </a:p>
          <a:p>
            <a:endParaRPr lang="en-US" dirty="0"/>
          </a:p>
          <a:p>
            <a:r>
              <a:rPr lang="en-US" dirty="0"/>
              <a:t>Tradeoff Data and Charts</a:t>
            </a:r>
          </a:p>
          <a:p>
            <a:endParaRPr lang="en-US" dirty="0"/>
          </a:p>
          <a:p>
            <a:r>
              <a:rPr lang="en-US" dirty="0"/>
              <a:t>Summary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59843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166720" y="3063234"/>
            <a:ext cx="3335738" cy="3072390"/>
            <a:chOff x="166720" y="3063234"/>
            <a:chExt cx="3335738" cy="3072390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720" y="3063234"/>
              <a:ext cx="3335738" cy="3072390"/>
            </a:xfrm>
            <a:prstGeom prst="rect">
              <a:avLst/>
            </a:prstGeom>
          </p:spPr>
        </p:pic>
        <p:cxnSp>
          <p:nvCxnSpPr>
            <p:cNvPr id="30" name="Straight Connector 29"/>
            <p:cNvCxnSpPr/>
            <p:nvPr/>
          </p:nvCxnSpPr>
          <p:spPr>
            <a:xfrm flipV="1">
              <a:off x="694481" y="5440101"/>
              <a:ext cx="787078" cy="231494"/>
            </a:xfrm>
            <a:prstGeom prst="line">
              <a:avLst/>
            </a:prstGeom>
            <a:ln w="12700" cmpd="sng">
              <a:solidFill>
                <a:srgbClr val="2B0AB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1481559" y="4896091"/>
              <a:ext cx="763930" cy="544010"/>
            </a:xfrm>
            <a:prstGeom prst="line">
              <a:avLst/>
            </a:prstGeom>
            <a:ln w="12700" cmpd="sng">
              <a:solidFill>
                <a:srgbClr val="2B0AB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2245489" y="3541853"/>
              <a:ext cx="810227" cy="1354238"/>
            </a:xfrm>
            <a:prstGeom prst="line">
              <a:avLst/>
            </a:prstGeom>
            <a:ln w="12700" cmpd="sng">
              <a:solidFill>
                <a:srgbClr val="2B0AB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 Curves for Design – 1 of 2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20967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Increase in N (equivalent to horizon distance) leads to:</a:t>
            </a:r>
          </a:p>
          <a:p>
            <a:pPr lvl="1"/>
            <a:r>
              <a:rPr lang="en-US" dirty="0"/>
              <a:t>Smoother trajectory</a:t>
            </a:r>
          </a:p>
          <a:p>
            <a:pPr lvl="1">
              <a:spcAft>
                <a:spcPts val="0"/>
              </a:spcAft>
            </a:pPr>
            <a:r>
              <a:rPr lang="en-US" dirty="0"/>
              <a:t>Increase in comfort level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Decrease in control effort</a:t>
            </a:r>
          </a:p>
          <a:p>
            <a:pPr marL="287337" lvl="1" indent="0">
              <a:buNone/>
            </a:pPr>
            <a:r>
              <a:rPr lang="en-US" dirty="0"/>
              <a:t>At the cost of</a:t>
            </a:r>
          </a:p>
          <a:p>
            <a:pPr lvl="1"/>
            <a:r>
              <a:rPr lang="en-US" dirty="0"/>
              <a:t>Increase in computation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  <p:pic>
        <p:nvPicPr>
          <p:cNvPr id="8" name="Picture 7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192382" y="3040084"/>
            <a:ext cx="3335738" cy="3072390"/>
          </a:xfrm>
          <a:prstGeom prst="rect">
            <a:avLst/>
          </a:prstGeom>
        </p:spPr>
      </p:pic>
      <p:pic>
        <p:nvPicPr>
          <p:cNvPr id="10" name="Picture 9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400795" y="1504709"/>
            <a:ext cx="2743205" cy="4784431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868101" y="3831220"/>
            <a:ext cx="1494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Computation time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639124" y="3853575"/>
            <a:ext cx="1885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Trajectory Smoothness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725722" y="2649808"/>
            <a:ext cx="1186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Control Effort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725722" y="3975506"/>
            <a:ext cx="1186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Control Effort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6744416" y="5147855"/>
            <a:ext cx="1218603" cy="518833"/>
            <a:chOff x="6744416" y="5147855"/>
            <a:chExt cx="1218603" cy="518833"/>
          </a:xfrm>
        </p:grpSpPr>
        <p:sp>
          <p:nvSpPr>
            <p:cNvPr id="43" name="TextBox 42"/>
            <p:cNvSpPr txBox="1"/>
            <p:nvPr/>
          </p:nvSpPr>
          <p:spPr>
            <a:xfrm>
              <a:off x="7218336" y="5147855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744416" y="5389689"/>
              <a:ext cx="12186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Comfort Level</a:t>
              </a: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6806747" y="5389689"/>
              <a:ext cx="1046675" cy="0"/>
            </a:xfrm>
            <a:prstGeom prst="line">
              <a:avLst/>
            </a:prstGeom>
            <a:ln w="127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0303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 Curves for Design – 2 of 2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220579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The same horizon length can be formed with different combinations of N and T – for e.g., (N = 9, T = 0.4) vs (N = 6, T = 0.6)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Plots below show that control effort and the trajectory smoothness are similar. However the Computation Time is 4X more for (N = 9, T = 0.4)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" y="3498847"/>
            <a:ext cx="3511303" cy="26334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768" y="2681250"/>
            <a:ext cx="2624595" cy="3840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2697" y="3498847"/>
            <a:ext cx="3511303" cy="263347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10894" y="3344958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N=6, T = 0.6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04064" y="5471584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N=6, T = 0.6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1780" y="4976989"/>
            <a:ext cx="1171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N=9, T = 0.4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696888" y="3652735"/>
            <a:ext cx="960886" cy="491002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2048630" y="4471825"/>
            <a:ext cx="398509" cy="543302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331352" y="4085864"/>
            <a:ext cx="0" cy="1574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559148" y="3835960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N=9, T = 0.4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352244" y="4719141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4X</a:t>
            </a:r>
          </a:p>
        </p:txBody>
      </p:sp>
    </p:spTree>
    <p:extLst>
      <p:ext uri="{BB962C8B-B14F-4D97-AF65-F5344CB8AC3E}">
        <p14:creationId xmlns:p14="http://schemas.microsoft.com/office/powerpoint/2010/main" val="1311955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 Curves for Design – 2 of 2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1892198"/>
          </a:xfrm>
        </p:spPr>
        <p:txBody>
          <a:bodyPr/>
          <a:lstStyle/>
          <a:p>
            <a:r>
              <a:rPr lang="en-US" dirty="0"/>
              <a:t>Too large a time step can lead to infeasible solution as the required heading change can be large and the solution for the nonlinear optimization cannot be guaranteed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21</a:t>
            </a:fld>
            <a:endParaRPr lang="en-US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145" y="2377431"/>
            <a:ext cx="3200406" cy="44805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551" y="2377431"/>
            <a:ext cx="3200406" cy="448056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61709" y="2432620"/>
            <a:ext cx="1740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 = 9, T = 0.4)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89323" y="2377431"/>
            <a:ext cx="1740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 = 4, T = 0.9)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 flipV="1">
            <a:off x="6086134" y="4269629"/>
            <a:ext cx="268368" cy="649612"/>
          </a:xfrm>
          <a:prstGeom prst="line">
            <a:avLst/>
          </a:prstGeom>
          <a:ln w="25400" cmpd="sng">
            <a:solidFill>
              <a:srgbClr val="1833A8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3024" y="3150530"/>
            <a:ext cx="14352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requires small heading change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52370" y="2966936"/>
            <a:ext cx="14352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requires large heading change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354238" y="3705600"/>
            <a:ext cx="1261640" cy="739078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086134" y="3519862"/>
            <a:ext cx="1564733" cy="1011627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47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CPU Time (CT) variation with the tradeoff parameters – number of trajectory steps (N), number of obstacles (no) and number of states (ns) are as follows:</a:t>
            </a:r>
          </a:p>
          <a:p>
            <a:pPr lvl="1"/>
            <a:r>
              <a:rPr lang="en-US" dirty="0"/>
              <a:t>CT increases with N as 2</a:t>
            </a:r>
            <a:r>
              <a:rPr lang="en-US" baseline="30000" dirty="0"/>
              <a:t>N</a:t>
            </a:r>
          </a:p>
          <a:p>
            <a:pPr lvl="1"/>
            <a:r>
              <a:rPr lang="en-US" dirty="0"/>
              <a:t>CT increases with no as e</a:t>
            </a:r>
            <a:r>
              <a:rPr lang="en-US" baseline="30000" dirty="0"/>
              <a:t>-no</a:t>
            </a:r>
          </a:p>
          <a:p>
            <a:pPr lvl="1"/>
            <a:r>
              <a:rPr lang="en-US" dirty="0"/>
              <a:t>CT decreased from ns = 4 to ns = 6</a:t>
            </a:r>
          </a:p>
          <a:p>
            <a:pPr lvl="1"/>
            <a:r>
              <a:rPr lang="en-US" dirty="0"/>
              <a:t>CT increases linearly </a:t>
            </a:r>
            <a:r>
              <a:rPr lang="en-US"/>
              <a:t>with T</a:t>
            </a:r>
          </a:p>
          <a:p>
            <a:pPr lvl="1"/>
            <a:endParaRPr lang="en-US" dirty="0"/>
          </a:p>
          <a:p>
            <a:r>
              <a:rPr lang="en-US" dirty="0"/>
              <a:t>Increase in horizon distance leads to:</a:t>
            </a:r>
          </a:p>
          <a:p>
            <a:pPr lvl="1"/>
            <a:r>
              <a:rPr lang="en-US" dirty="0"/>
              <a:t>Smoother trajectory</a:t>
            </a:r>
          </a:p>
          <a:p>
            <a:pPr lvl="1">
              <a:spcAft>
                <a:spcPts val="0"/>
              </a:spcAft>
            </a:pPr>
            <a:r>
              <a:rPr lang="en-US" dirty="0"/>
              <a:t>Increase in comfort level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Decrease in control effort </a:t>
            </a:r>
          </a:p>
          <a:p>
            <a:pPr marL="287337" lvl="1" indent="0">
              <a:spcAft>
                <a:spcPts val="600"/>
              </a:spcAft>
              <a:buNone/>
            </a:pPr>
            <a:r>
              <a:rPr lang="en-US" dirty="0"/>
              <a:t>This is because with increase in horizon distance, control action can be taken earlier.</a:t>
            </a:r>
          </a:p>
          <a:p>
            <a:pPr marL="287337" lvl="1" indent="0">
              <a:buNone/>
            </a:pPr>
            <a:r>
              <a:rPr lang="en-US" dirty="0"/>
              <a:t>This is at the cost of increase in computation time (CT)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98170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Trajectory Generation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4863766" cy="53086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There are two steps to the trajectory generation:</a:t>
            </a:r>
          </a:p>
          <a:p>
            <a:pPr lvl="1"/>
            <a:r>
              <a:rPr lang="en-US" dirty="0"/>
              <a:t>Laplacian Planner Trajectory Generation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Solves for a </a:t>
            </a:r>
            <a:r>
              <a:rPr lang="en-US" dirty="0">
                <a:solidFill>
                  <a:srgbClr val="FF0000"/>
                </a:solidFill>
              </a:rPr>
              <a:t>potential flow </a:t>
            </a:r>
            <a:r>
              <a:rPr lang="en-US" dirty="0"/>
              <a:t>from start point to end point avoiding obstacles</a:t>
            </a:r>
          </a:p>
          <a:p>
            <a:pPr lvl="2"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</a:rPr>
              <a:t>Does not take </a:t>
            </a:r>
            <a:r>
              <a:rPr lang="en-US" dirty="0"/>
              <a:t>into account vehicle dynamics and constraints</a:t>
            </a:r>
          </a:p>
          <a:p>
            <a:pPr lvl="2">
              <a:spcAft>
                <a:spcPts val="1200"/>
              </a:spcAft>
            </a:pPr>
            <a:r>
              <a:rPr lang="en-US" dirty="0"/>
              <a:t>Provides an </a:t>
            </a:r>
            <a:r>
              <a:rPr lang="en-US" dirty="0">
                <a:solidFill>
                  <a:srgbClr val="FF0000"/>
                </a:solidFill>
              </a:rPr>
              <a:t>initial solution </a:t>
            </a:r>
            <a:r>
              <a:rPr lang="en-US" dirty="0"/>
              <a:t>for the MPC Trajectory Generator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MPC Trajectory Generation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Solves an </a:t>
            </a:r>
            <a:r>
              <a:rPr lang="en-US" dirty="0">
                <a:solidFill>
                  <a:srgbClr val="FF0000"/>
                </a:solidFill>
              </a:rPr>
              <a:t>optimization problem </a:t>
            </a:r>
            <a:r>
              <a:rPr lang="en-US" dirty="0"/>
              <a:t>to generate a short trajectory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Moves</a:t>
            </a:r>
            <a:r>
              <a:rPr lang="en-US" dirty="0">
                <a:solidFill>
                  <a:srgbClr val="FF0000"/>
                </a:solidFill>
              </a:rPr>
              <a:t> one step </a:t>
            </a:r>
            <a:r>
              <a:rPr lang="en-US" dirty="0"/>
              <a:t>along the trajectory and resolves the optimization problem</a:t>
            </a:r>
          </a:p>
          <a:p>
            <a:pPr lvl="2"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</a:rPr>
              <a:t>Takes</a:t>
            </a:r>
            <a:r>
              <a:rPr lang="en-US" dirty="0"/>
              <a:t> into account vehicle dynamics and constraints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656" y="3457476"/>
            <a:ext cx="2243034" cy="314024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849523" y="476250"/>
            <a:ext cx="3980857" cy="3112091"/>
            <a:chOff x="4849523" y="476250"/>
            <a:chExt cx="3980857" cy="311209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49523" y="607115"/>
              <a:ext cx="3980857" cy="298122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6412832" y="476250"/>
              <a:ext cx="890336" cy="3801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1691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4323669" cy="5308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Minimize cost</a:t>
            </a:r>
          </a:p>
          <a:p>
            <a:pPr lvl="1"/>
            <a:r>
              <a:rPr lang="en-US" dirty="0"/>
              <a:t>Velocity error</a:t>
            </a:r>
          </a:p>
          <a:p>
            <a:pPr lvl="1"/>
            <a:r>
              <a:rPr lang="en-US" dirty="0"/>
              <a:t>Lateral path error</a:t>
            </a:r>
          </a:p>
          <a:p>
            <a:pPr lvl="1"/>
            <a:r>
              <a:rPr lang="en-US" dirty="0"/>
              <a:t>Control signals</a:t>
            </a:r>
          </a:p>
          <a:p>
            <a:pPr lvl="1"/>
            <a:endParaRPr lang="en-US" dirty="0"/>
          </a:p>
          <a:p>
            <a:r>
              <a:rPr lang="en-US" dirty="0"/>
              <a:t>Satisfy vehicle dynamics and constraints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Satisfy other constraints</a:t>
            </a:r>
          </a:p>
          <a:p>
            <a:pPr lvl="1"/>
            <a:r>
              <a:rPr lang="en-US" dirty="0"/>
              <a:t>Trajectory constraints</a:t>
            </a:r>
          </a:p>
          <a:p>
            <a:pPr lvl="1"/>
            <a:r>
              <a:rPr lang="en-US" dirty="0"/>
              <a:t>Terminal constraints</a:t>
            </a:r>
          </a:p>
          <a:p>
            <a:pPr lvl="1"/>
            <a:r>
              <a:rPr lang="en-US" dirty="0"/>
              <a:t>Lateral Acceleration constraint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199215"/>
              </p:ext>
            </p:extLst>
          </p:nvPr>
        </p:nvGraphicFramePr>
        <p:xfrm>
          <a:off x="1187600" y="3302945"/>
          <a:ext cx="981075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" name="Equation" r:id="rId3" imgW="749160" imgH="965160" progId="Equation.3">
                  <p:embed/>
                </p:oleObj>
              </mc:Choice>
              <mc:Fallback>
                <p:oleObj name="Equation" r:id="rId3" imgW="749160" imgH="9651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7600" y="3302945"/>
                        <a:ext cx="981075" cy="1266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751211"/>
              </p:ext>
            </p:extLst>
          </p:nvPr>
        </p:nvGraphicFramePr>
        <p:xfrm>
          <a:off x="2780738" y="3302945"/>
          <a:ext cx="126365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" name="Equation" r:id="rId5" imgW="965160" imgH="482400" progId="Equation.3">
                  <p:embed/>
                </p:oleObj>
              </mc:Choice>
              <mc:Fallback>
                <p:oleObj name="Equation" r:id="rId5" imgW="96516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80738" y="3302945"/>
                        <a:ext cx="1263650" cy="633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4488600" y="549861"/>
            <a:ext cx="4547157" cy="5617731"/>
            <a:chOff x="4488600" y="747379"/>
            <a:chExt cx="4547157" cy="561773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8600" y="747379"/>
              <a:ext cx="4012665" cy="5617731"/>
            </a:xfrm>
            <a:prstGeom prst="rect">
              <a:avLst/>
            </a:prstGeom>
          </p:spPr>
        </p:pic>
        <p:cxnSp>
          <p:nvCxnSpPr>
            <p:cNvPr id="8" name="Straight Arrow Connector 7"/>
            <p:cNvCxnSpPr/>
            <p:nvPr/>
          </p:nvCxnSpPr>
          <p:spPr>
            <a:xfrm flipH="1">
              <a:off x="6543742" y="2225842"/>
              <a:ext cx="695090" cy="0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161526" y="2071953"/>
              <a:ext cx="18742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Laplacian trajectory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25796" y="5176101"/>
              <a:ext cx="1449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MPC trajectory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6652027" y="5317956"/>
              <a:ext cx="733926" cy="0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937095" y="4870539"/>
              <a:ext cx="11550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Trajectory constraints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6014356" y="4769318"/>
              <a:ext cx="264692" cy="311950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6014356" y="4895165"/>
              <a:ext cx="1224476" cy="186103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970365" y="2551259"/>
              <a:ext cx="11550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Terminal constraints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5845912" y="2379730"/>
              <a:ext cx="649020" cy="423628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5821848" y="2441860"/>
              <a:ext cx="914400" cy="385562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994428" y="3782468"/>
              <a:ext cx="11550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Obstacle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985255" y="4172038"/>
              <a:ext cx="11550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Safety Margin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5845912" y="3619651"/>
              <a:ext cx="324510" cy="316707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5571943" y="3556244"/>
              <a:ext cx="1164305" cy="877404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MPC Trajectory Generation</a:t>
            </a:r>
          </a:p>
        </p:txBody>
      </p:sp>
    </p:spTree>
    <p:extLst>
      <p:ext uri="{BB962C8B-B14F-4D97-AF65-F5344CB8AC3E}">
        <p14:creationId xmlns:p14="http://schemas.microsoft.com/office/powerpoint/2010/main" val="63918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Trajectory Generation in 2-dimensional space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Laplacian Planner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Model Predictive Control (MPC)</a:t>
            </a:r>
          </a:p>
          <a:p>
            <a:endParaRPr lang="en-US" dirty="0"/>
          </a:p>
          <a:p>
            <a:r>
              <a:rPr lang="en-US" dirty="0"/>
              <a:t>Tradeoff Parameters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Tradeoff Data and Charts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88081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 Parameters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goal is to trade off the CPU time (</a:t>
            </a:r>
            <a:r>
              <a:rPr lang="en-US" dirty="0">
                <a:solidFill>
                  <a:srgbClr val="EB2819"/>
                </a:solidFill>
              </a:rPr>
              <a:t>CT</a:t>
            </a:r>
            <a:r>
              <a:rPr lang="en-US" dirty="0"/>
              <a:t>) with </a:t>
            </a:r>
          </a:p>
          <a:p>
            <a:pPr lvl="1"/>
            <a:r>
              <a:rPr lang="en-US" dirty="0"/>
              <a:t>Trajectory Parameters</a:t>
            </a:r>
          </a:p>
          <a:p>
            <a:pPr lvl="2"/>
            <a:r>
              <a:rPr lang="en-US" dirty="0"/>
              <a:t>Number of MPC time steps = </a:t>
            </a:r>
            <a:r>
              <a:rPr lang="en-US" dirty="0">
                <a:solidFill>
                  <a:srgbClr val="EB2819"/>
                </a:solidFill>
              </a:rPr>
              <a:t>N</a:t>
            </a:r>
          </a:p>
          <a:p>
            <a:pPr lvl="2"/>
            <a:r>
              <a:rPr lang="en-US" dirty="0"/>
              <a:t>MPC time step = </a:t>
            </a:r>
            <a:r>
              <a:rPr lang="en-US" dirty="0">
                <a:solidFill>
                  <a:srgbClr val="EB2819"/>
                </a:solidFill>
              </a:rPr>
              <a:t>T</a:t>
            </a:r>
          </a:p>
          <a:p>
            <a:pPr lvl="1"/>
            <a:r>
              <a:rPr lang="en-US" dirty="0"/>
              <a:t>Model Complexity</a:t>
            </a:r>
          </a:p>
          <a:p>
            <a:pPr lvl="2"/>
            <a:r>
              <a:rPr lang="en-US" dirty="0"/>
              <a:t>Number of states = </a:t>
            </a:r>
            <a:r>
              <a:rPr lang="en-US" dirty="0">
                <a:solidFill>
                  <a:srgbClr val="EB2819"/>
                </a:solidFill>
              </a:rPr>
              <a:t>ns</a:t>
            </a:r>
          </a:p>
          <a:p>
            <a:pPr lvl="1"/>
            <a:r>
              <a:rPr lang="en-US" dirty="0"/>
              <a:t>Obstacle density</a:t>
            </a:r>
          </a:p>
          <a:p>
            <a:pPr lvl="2"/>
            <a:r>
              <a:rPr lang="en-US" dirty="0"/>
              <a:t>Number of obstacles = </a:t>
            </a:r>
            <a:r>
              <a:rPr lang="en-US" dirty="0">
                <a:solidFill>
                  <a:srgbClr val="EB2819"/>
                </a:solidFill>
              </a:rPr>
              <a:t>no</a:t>
            </a:r>
          </a:p>
          <a:p>
            <a:pPr lvl="1"/>
            <a:endParaRPr lang="en-US" dirty="0"/>
          </a:p>
          <a:p>
            <a:r>
              <a:rPr lang="en-US" dirty="0"/>
              <a:t>Model Complexity</a:t>
            </a:r>
          </a:p>
          <a:p>
            <a:pPr lvl="1"/>
            <a:r>
              <a:rPr lang="en-US" dirty="0"/>
              <a:t>4 state model</a:t>
            </a:r>
          </a:p>
          <a:p>
            <a:pPr lvl="1"/>
            <a:r>
              <a:rPr lang="en-US" dirty="0"/>
              <a:t>6 state model</a:t>
            </a:r>
          </a:p>
          <a:p>
            <a:endParaRPr lang="en-US" dirty="0"/>
          </a:p>
          <a:p>
            <a:r>
              <a:rPr lang="en-US" dirty="0"/>
              <a:t>Obstacle Density is measured by the number of obstacles which are</a:t>
            </a:r>
          </a:p>
          <a:p>
            <a:pPr lvl="1"/>
            <a:r>
              <a:rPr lang="en-US" dirty="0"/>
              <a:t>Static</a:t>
            </a:r>
          </a:p>
          <a:p>
            <a:pPr lvl="1"/>
            <a:r>
              <a:rPr lang="en-US" dirty="0"/>
              <a:t>Placed to obstruct the line of sight from the start point to the end point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608752"/>
              </p:ext>
            </p:extLst>
          </p:nvPr>
        </p:nvGraphicFramePr>
        <p:xfrm>
          <a:off x="5574425" y="2535998"/>
          <a:ext cx="2995068" cy="21234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48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(sec)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6538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25738" y="1885966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CT</a:t>
            </a:r>
          </a:p>
          <a:p>
            <a:pPr algn="ctr"/>
            <a:r>
              <a:rPr lang="en-US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239738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Complexity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4 state model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6 state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656880"/>
              </p:ext>
            </p:extLst>
          </p:nvPr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1" name="Equation" r:id="rId3" imgW="914400" imgH="215640" progId="Equation.3">
                  <p:embed/>
                </p:oleObj>
              </mc:Choice>
              <mc:Fallback>
                <p:oleObj name="Equation" r:id="rId3" imgW="914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6869783"/>
              </p:ext>
            </p:extLst>
          </p:nvPr>
        </p:nvGraphicFramePr>
        <p:xfrm>
          <a:off x="3286125" y="1136042"/>
          <a:ext cx="1209675" cy="1562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2" name="Equation" r:id="rId5" imgW="749160" imgH="965160" progId="Equation.3">
                  <p:embed/>
                </p:oleObj>
              </mc:Choice>
              <mc:Fallback>
                <p:oleObj name="Equation" r:id="rId5" imgW="749160" imgH="9651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86125" y="1136042"/>
                        <a:ext cx="1209675" cy="1562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802544"/>
              </p:ext>
            </p:extLst>
          </p:nvPr>
        </p:nvGraphicFramePr>
        <p:xfrm>
          <a:off x="3282950" y="3059999"/>
          <a:ext cx="1209675" cy="1562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3" name="Equation" r:id="rId7" imgW="749160" imgH="965160" progId="Equation.3">
                  <p:embed/>
                </p:oleObj>
              </mc:Choice>
              <mc:Fallback>
                <p:oleObj name="Equation" r:id="rId7" imgW="749160" imgH="9651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82950" y="3059999"/>
                        <a:ext cx="1209675" cy="1562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284347"/>
              </p:ext>
            </p:extLst>
          </p:nvPr>
        </p:nvGraphicFramePr>
        <p:xfrm>
          <a:off x="5029200" y="1220136"/>
          <a:ext cx="1804987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" name="Equation" r:id="rId9" imgW="1117440" imgH="203040" progId="Equation.3">
                  <p:embed/>
                </p:oleObj>
              </mc:Choice>
              <mc:Fallback>
                <p:oleObj name="Equation" r:id="rId9" imgW="111744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29200" y="1220136"/>
                        <a:ext cx="1804987" cy="328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3141046"/>
              </p:ext>
            </p:extLst>
          </p:nvPr>
        </p:nvGraphicFramePr>
        <p:xfrm>
          <a:off x="5029200" y="3040198"/>
          <a:ext cx="2297112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" name="Equation" r:id="rId11" imgW="1422360" imgH="228600" progId="Equation.3">
                  <p:embed/>
                </p:oleObj>
              </mc:Choice>
              <mc:Fallback>
                <p:oleObj name="Equation" r:id="rId11" imgW="14223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29200" y="3040198"/>
                        <a:ext cx="2297112" cy="369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6091288"/>
              </p:ext>
            </p:extLst>
          </p:nvPr>
        </p:nvGraphicFramePr>
        <p:xfrm>
          <a:off x="2076449" y="5182388"/>
          <a:ext cx="4757738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6" name="Equation" r:id="rId13" imgW="2946240" imgH="203040" progId="Equation.3">
                  <p:embed/>
                </p:oleObj>
              </mc:Choice>
              <mc:Fallback>
                <p:oleObj name="Equation" r:id="rId13" imgW="294624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76449" y="5182388"/>
                        <a:ext cx="4757738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2029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Trajectory Generation in 2-dimensional space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Laplacian Planner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Model Predictive Control (MPC)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Tradeoff Parameters</a:t>
            </a:r>
          </a:p>
          <a:p>
            <a:endParaRPr lang="en-US" dirty="0"/>
          </a:p>
          <a:p>
            <a:r>
              <a:rPr lang="en-US" dirty="0"/>
              <a:t>Tradeoff Data and Charts</a:t>
            </a:r>
          </a:p>
          <a:p>
            <a:pPr lvl="1"/>
            <a:r>
              <a:rPr lang="en-US" dirty="0"/>
              <a:t>CPU time vs Number of Time Steps (CT vs 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CPU time vs Number of Obstacles (CT vs no)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CPU time vs Number of States  (CT vs ns)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CPU time vs Time Step (CT vs T)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47241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91" y="2499297"/>
            <a:ext cx="2971806" cy="416052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597" y="2499297"/>
            <a:ext cx="2971806" cy="416052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7550" y="2542320"/>
            <a:ext cx="2971806" cy="41605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219847" cy="498610"/>
          </a:xfrm>
        </p:spPr>
        <p:txBody>
          <a:bodyPr/>
          <a:lstStyle/>
          <a:p>
            <a:r>
              <a:rPr lang="en-US" dirty="0"/>
              <a:t>Trajectory Variation with No. of Time Steps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With number of states = 4 and number of obstacles = 1, as we increase the </a:t>
            </a:r>
            <a:r>
              <a:rPr lang="en-US" sz="1800" dirty="0">
                <a:solidFill>
                  <a:srgbClr val="FF0000"/>
                </a:solidFill>
              </a:rPr>
              <a:t>number of time steps = 4, 6, 8</a:t>
            </a:r>
            <a:r>
              <a:rPr lang="en-US" sz="1800" dirty="0"/>
              <a:t>, we observe that the trajectory gets smoother</a:t>
            </a:r>
          </a:p>
          <a:p>
            <a:pPr lvl="1">
              <a:spcAft>
                <a:spcPts val="600"/>
              </a:spcAft>
            </a:pPr>
            <a:r>
              <a:rPr lang="en-US" sz="1600" dirty="0"/>
              <a:t>If a “ribbon” being pulled along a circuitous path, the longer the ribbon, the wider the turns.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44162" y="2629343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 = 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15762" y="2629343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 = 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40212" y="2629343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 = 8</a:t>
            </a:r>
          </a:p>
        </p:txBody>
      </p:sp>
    </p:spTree>
    <p:extLst>
      <p:ext uri="{BB962C8B-B14F-4D97-AF65-F5344CB8AC3E}">
        <p14:creationId xmlns:p14="http://schemas.microsoft.com/office/powerpoint/2010/main" val="37068229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heme/theme1.xml><?xml version="1.0" encoding="utf-8"?>
<a:theme xmlns:a="http://schemas.openxmlformats.org/drawingml/2006/main" name="NEW HON TEMPLATE Presentation1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0AE24637-CCFE-4DFE-8374-B5CBDEF1DD3F}"/>
    </a:ext>
  </a:extLst>
</a:theme>
</file>

<file path=ppt/theme/theme10.xml><?xml version="1.0" encoding="utf-8"?>
<a:theme xmlns:a="http://schemas.openxmlformats.org/drawingml/2006/main" name="11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1.xml><?xml version="1.0" encoding="utf-8"?>
<a:theme xmlns:a="http://schemas.openxmlformats.org/drawingml/2006/main" name="5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2.xml><?xml version="1.0" encoding="utf-8"?>
<a:theme xmlns:a="http://schemas.openxmlformats.org/drawingml/2006/main" name="6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3.xml><?xml version="1.0" encoding="utf-8"?>
<a:theme xmlns:a="http://schemas.openxmlformats.org/drawingml/2006/main" name="7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4.xml><?xml version="1.0" encoding="utf-8"?>
<a:theme xmlns:a="http://schemas.openxmlformats.org/drawingml/2006/main" name="10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5.xml><?xml version="1.0" encoding="utf-8"?>
<a:theme xmlns:a="http://schemas.openxmlformats.org/drawingml/2006/main" name="13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6.xml><?xml version="1.0" encoding="utf-8"?>
<a:theme xmlns:a="http://schemas.openxmlformats.org/drawingml/2006/main" name="14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7.xml><?xml version="1.0" encoding="utf-8"?>
<a:theme xmlns:a="http://schemas.openxmlformats.org/drawingml/2006/main" name="15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8.xml><?xml version="1.0" encoding="utf-8"?>
<a:theme xmlns:a="http://schemas.openxmlformats.org/drawingml/2006/main" name="16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9.xml><?xml version="1.0" encoding="utf-8"?>
<a:theme xmlns:a="http://schemas.openxmlformats.org/drawingml/2006/main" name="19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.xml><?xml version="1.0" encoding="utf-8"?>
<a:theme xmlns:a="http://schemas.openxmlformats.org/drawingml/2006/main" name="Honeywell Single Image Cover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D5389DCF-B3B7-4988-BC2C-C1307C17B2C7}"/>
    </a:ext>
  </a:extLst>
</a:theme>
</file>

<file path=ppt/theme/theme20.xml><?xml version="1.0" encoding="utf-8"?>
<a:theme xmlns:a="http://schemas.openxmlformats.org/drawingml/2006/main" name="23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1.xml><?xml version="1.0" encoding="utf-8"?>
<a:theme xmlns:a="http://schemas.openxmlformats.org/drawingml/2006/main" name="24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2.xml><?xml version="1.0" encoding="utf-8"?>
<a:theme xmlns:a="http://schemas.openxmlformats.org/drawingml/2006/main" name="8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3.xml><?xml version="1.0" encoding="utf-8"?>
<a:theme xmlns:a="http://schemas.openxmlformats.org/drawingml/2006/main" name="9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4.xml><?xml version="1.0" encoding="utf-8"?>
<a:theme xmlns:a="http://schemas.openxmlformats.org/drawingml/2006/main" name="17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5.xml><?xml version="1.0" encoding="utf-8"?>
<a:theme xmlns:a="http://schemas.openxmlformats.org/drawingml/2006/main" name="18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6.xml><?xml version="1.0" encoding="utf-8"?>
<a:theme xmlns:a="http://schemas.openxmlformats.org/drawingml/2006/main" name="20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7.xml><?xml version="1.0" encoding="utf-8"?>
<a:theme xmlns:a="http://schemas.openxmlformats.org/drawingml/2006/main" name="21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8.xml><?xml version="1.0" encoding="utf-8"?>
<a:theme xmlns:a="http://schemas.openxmlformats.org/drawingml/2006/main" name="22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9.xml><?xml version="1.0" encoding="utf-8"?>
<a:theme xmlns:a="http://schemas.openxmlformats.org/drawingml/2006/main" name="25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.xml><?xml version="1.0" encoding="utf-8"?>
<a:theme xmlns:a="http://schemas.openxmlformats.org/drawingml/2006/main" name="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0.xml><?xml version="1.0" encoding="utf-8"?>
<a:theme xmlns:a="http://schemas.openxmlformats.org/drawingml/2006/main" name="26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1.xml><?xml version="1.0" encoding="utf-8"?>
<a:theme xmlns:a="http://schemas.openxmlformats.org/drawingml/2006/main" name="27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2.xml><?xml version="1.0" encoding="utf-8"?>
<a:theme xmlns:a="http://schemas.openxmlformats.org/drawingml/2006/main" name="28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3.xml><?xml version="1.0" encoding="utf-8"?>
<a:theme xmlns:a="http://schemas.openxmlformats.org/drawingml/2006/main" name="29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4.xml><?xml version="1.0" encoding="utf-8"?>
<a:theme xmlns:a="http://schemas.openxmlformats.org/drawingml/2006/main" name="30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5.xml><?xml version="1.0" encoding="utf-8"?>
<a:theme xmlns:a="http://schemas.openxmlformats.org/drawingml/2006/main" name="31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6.xml><?xml version="1.0" encoding="utf-8"?>
<a:theme xmlns:a="http://schemas.openxmlformats.org/drawingml/2006/main" name="32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7.xml><?xml version="1.0" encoding="utf-8"?>
<a:theme xmlns:a="http://schemas.openxmlformats.org/drawingml/2006/main" name="33_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6" id="{73FDE494-8B1D-4D88-80B0-A69F347B606A}" vid="{058B3932-1797-4B68-A1B1-85E50FEDE3FB}"/>
    </a:ext>
  </a:extLst>
</a:theme>
</file>

<file path=ppt/theme/theme38.xml><?xml version="1.0" encoding="utf-8"?>
<a:theme xmlns:a="http://schemas.openxmlformats.org/drawingml/2006/main" name="34_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6" id="{73FDE494-8B1D-4D88-80B0-A69F347B606A}" vid="{058B3932-1797-4B68-A1B1-85E50FEDE3FB}"/>
    </a:ext>
  </a:extLst>
</a:theme>
</file>

<file path=ppt/theme/theme39.xml><?xml version="1.0" encoding="utf-8"?>
<a:theme xmlns:a="http://schemas.openxmlformats.org/drawingml/2006/main" name="35_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6" id="{73FDE494-8B1D-4D88-80B0-A69F347B606A}" vid="{058B3932-1797-4B68-A1B1-85E50FEDE3FB}"/>
    </a:ext>
  </a:extLst>
</a:theme>
</file>

<file path=ppt/theme/theme4.xml><?xml version="1.0" encoding="utf-8"?>
<a:theme xmlns:a="http://schemas.openxmlformats.org/drawingml/2006/main" name="1_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6" id="{73FDE494-8B1D-4D88-80B0-A69F347B606A}" vid="{058B3932-1797-4B68-A1B1-85E50FEDE3FB}"/>
    </a:ext>
  </a:extLst>
</a:theme>
</file>

<file path=ppt/theme/theme40.xml><?xml version="1.0" encoding="utf-8"?>
<a:theme xmlns:a="http://schemas.openxmlformats.org/drawingml/2006/main" name="36_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6" id="{73FDE494-8B1D-4D88-80B0-A69F347B606A}" vid="{058B3932-1797-4B68-A1B1-85E50FEDE3FB}"/>
    </a:ext>
  </a:extLst>
</a:theme>
</file>

<file path=ppt/theme/theme41.xml><?xml version="1.0" encoding="utf-8"?>
<a:theme xmlns:a="http://schemas.openxmlformats.org/drawingml/2006/main" name="1_Honeywell PPT Template V3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0AE24637-CCFE-4DFE-8374-B5CBDEF1DD3F}"/>
    </a:ext>
  </a:extLst>
</a:theme>
</file>

<file path=ppt/theme/theme42.xml><?xml version="1.0" encoding="utf-8"?>
<a:theme xmlns:a="http://schemas.openxmlformats.org/drawingml/2006/main" name="37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3.xml><?xml version="1.0" encoding="utf-8"?>
<a:theme xmlns:a="http://schemas.openxmlformats.org/drawingml/2006/main" name="38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4.xml><?xml version="1.0" encoding="utf-8"?>
<a:theme xmlns:a="http://schemas.openxmlformats.org/drawingml/2006/main" name="39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5.xml><?xml version="1.0" encoding="utf-8"?>
<a:theme xmlns:a="http://schemas.openxmlformats.org/drawingml/2006/main" name="40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6.xml><?xml version="1.0" encoding="utf-8"?>
<a:theme xmlns:a="http://schemas.openxmlformats.org/drawingml/2006/main" name="41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7.xml><?xml version="1.0" encoding="utf-8"?>
<a:theme xmlns:a="http://schemas.openxmlformats.org/drawingml/2006/main" name="42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8.xml><?xml version="1.0" encoding="utf-8"?>
<a:theme xmlns:a="http://schemas.openxmlformats.org/drawingml/2006/main" name="43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9.xml><?xml version="1.0" encoding="utf-8"?>
<a:theme xmlns:a="http://schemas.openxmlformats.org/drawingml/2006/main" name="44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.xml><?xml version="1.0" encoding="utf-8"?>
<a:theme xmlns:a="http://schemas.openxmlformats.org/drawingml/2006/main" name="2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0.xml><?xml version="1.0" encoding="utf-8"?>
<a:theme xmlns:a="http://schemas.openxmlformats.org/drawingml/2006/main" name="45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1.xml><?xml version="1.0" encoding="utf-8"?>
<a:theme xmlns:a="http://schemas.openxmlformats.org/drawingml/2006/main" name="46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2.xml><?xml version="1.0" encoding="utf-8"?>
<a:theme xmlns:a="http://schemas.openxmlformats.org/drawingml/2006/main" name="47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3.xml><?xml version="1.0" encoding="utf-8"?>
<a:theme xmlns:a="http://schemas.openxmlformats.org/drawingml/2006/main" name="Honeywell Template 2015-08-10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5 ISS Presentation 2015-09-17" id="{B546D878-0302-4C15-9695-EAD4FD3D2D04}" vid="{AD371092-93D1-40DB-A973-89EAB210EB8E}"/>
    </a:ext>
  </a:extLst>
</a:theme>
</file>

<file path=ppt/theme/theme54.xml><?xml version="1.0" encoding="utf-8"?>
<a:theme xmlns:a="http://schemas.openxmlformats.org/drawingml/2006/main" name="48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5.xml><?xml version="1.0" encoding="utf-8"?>
<a:theme xmlns:a="http://schemas.openxmlformats.org/drawingml/2006/main" name="49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6.xml><?xml version="1.0" encoding="utf-8"?>
<a:theme xmlns:a="http://schemas.openxmlformats.org/drawingml/2006/main" name="50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12_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6" id="{73FDE494-8B1D-4D88-80B0-A69F347B606A}" vid="{058B3932-1797-4B68-A1B1-85E50FEDE3FB}"/>
    </a:ext>
  </a:extLst>
</a:theme>
</file>

<file path=ppt/theme/theme7.xml><?xml version="1.0" encoding="utf-8"?>
<a:theme xmlns:a="http://schemas.openxmlformats.org/drawingml/2006/main" name="Honeywell PPT Template V3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0AE24637-CCFE-4DFE-8374-B5CBDEF1DD3F}"/>
    </a:ext>
  </a:extLst>
</a:theme>
</file>

<file path=ppt/theme/theme8.xml><?xml version="1.0" encoding="utf-8"?>
<a:theme xmlns:a="http://schemas.openxmlformats.org/drawingml/2006/main" name="3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9.xml><?xml version="1.0" encoding="utf-8"?>
<a:theme xmlns:a="http://schemas.openxmlformats.org/drawingml/2006/main" name="4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B125E098E7F49A0205A16AC239CE8" ma:contentTypeVersion="0" ma:contentTypeDescription="Create a new document." ma:contentTypeScope="" ma:versionID="73d8c0722a46478c40824ebff996163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sisl xmlns:xsi="http://www.w3.org/2001/XMLSchema-instance" xmlns:xsd="http://www.w3.org/2001/XMLSchema" xmlns="http://www.boldonjames.com/2008/01/sie/internal/label" sislVersion="0" policy="bf276872-af07-4968-a71d-1c83e80bd0bf" origin="userSelected">
  <element uid="id_protectivemarking_protect" value=""/>
</sisl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A711268-4532-4FB9-8196-23D231793A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009B617-33FC-4DB9-98AC-120A0A7E6EFA}">
  <ds:schemaRefs>
    <ds:schemaRef ds:uri="http://www.w3.org/2001/XMLSchema"/>
    <ds:schemaRef ds:uri="http://www.boldonjames.com/2008/01/sie/internal/label"/>
  </ds:schemaRefs>
</ds:datastoreItem>
</file>

<file path=customXml/itemProps3.xml><?xml version="1.0" encoding="utf-8"?>
<ds:datastoreItem xmlns:ds="http://schemas.openxmlformats.org/officeDocument/2006/customXml" ds:itemID="{6E3F06AC-E768-423D-9AF5-296B65B572FC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 HON TEMPLATE Presentation1</Template>
  <TotalTime>43554</TotalTime>
  <Words>1330</Words>
  <Application>Microsoft Office PowerPoint</Application>
  <PresentationFormat>On-screen Show (4:3)</PresentationFormat>
  <Paragraphs>277</Paragraphs>
  <Slides>23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56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88" baseType="lpstr">
      <vt:lpstr>Arial</vt:lpstr>
      <vt:lpstr>Calibri</vt:lpstr>
      <vt:lpstr>Courier New</vt:lpstr>
      <vt:lpstr>Helvetica 55 Roman</vt:lpstr>
      <vt:lpstr>Helvetica Neue</vt:lpstr>
      <vt:lpstr>HelveticaNeue BoldCond</vt:lpstr>
      <vt:lpstr>HelveticaNeue MediumCond</vt:lpstr>
      <vt:lpstr>Wingdings</vt:lpstr>
      <vt:lpstr>NEW HON TEMPLATE Presentation1</vt:lpstr>
      <vt:lpstr>Honeywell Single Image Cover</vt:lpstr>
      <vt:lpstr>Honeywell Theme</vt:lpstr>
      <vt:lpstr>1_Honeywell Theme</vt:lpstr>
      <vt:lpstr>2_Honeywell Theme</vt:lpstr>
      <vt:lpstr>12_Honeywell Theme</vt:lpstr>
      <vt:lpstr>Honeywell PPT Template V3</vt:lpstr>
      <vt:lpstr>3_Honeywell Theme</vt:lpstr>
      <vt:lpstr>4_Honeywell Theme</vt:lpstr>
      <vt:lpstr>11_Honeywell Theme</vt:lpstr>
      <vt:lpstr>5_Honeywell Theme</vt:lpstr>
      <vt:lpstr>6_Honeywell Theme</vt:lpstr>
      <vt:lpstr>7_Honeywell Theme</vt:lpstr>
      <vt:lpstr>10_Honeywell Theme</vt:lpstr>
      <vt:lpstr>13_Honeywell Theme</vt:lpstr>
      <vt:lpstr>14_Honeywell Theme</vt:lpstr>
      <vt:lpstr>15_Honeywell Theme</vt:lpstr>
      <vt:lpstr>16_Honeywell Theme</vt:lpstr>
      <vt:lpstr>19_Honeywell Theme</vt:lpstr>
      <vt:lpstr>23_Honeywell Theme</vt:lpstr>
      <vt:lpstr>24_Honeywell Theme</vt:lpstr>
      <vt:lpstr>8_Honeywell Theme</vt:lpstr>
      <vt:lpstr>9_Honeywell Theme</vt:lpstr>
      <vt:lpstr>17_Honeywell Theme</vt:lpstr>
      <vt:lpstr>18_Honeywell Theme</vt:lpstr>
      <vt:lpstr>20_Honeywell Theme</vt:lpstr>
      <vt:lpstr>21_Honeywell Theme</vt:lpstr>
      <vt:lpstr>22_Honeywell Theme</vt:lpstr>
      <vt:lpstr>25_Honeywell Theme</vt:lpstr>
      <vt:lpstr>26_Honeywell Theme</vt:lpstr>
      <vt:lpstr>27_Honeywell Theme</vt:lpstr>
      <vt:lpstr>28_Honeywell Theme</vt:lpstr>
      <vt:lpstr>29_Honeywell Theme</vt:lpstr>
      <vt:lpstr>30_Honeywell Theme</vt:lpstr>
      <vt:lpstr>31_Honeywell Theme</vt:lpstr>
      <vt:lpstr>32_Honeywell Theme</vt:lpstr>
      <vt:lpstr>33_Honeywell Theme</vt:lpstr>
      <vt:lpstr>34_Honeywell Theme</vt:lpstr>
      <vt:lpstr>35_Honeywell Theme</vt:lpstr>
      <vt:lpstr>36_Honeywell Theme</vt:lpstr>
      <vt:lpstr>1_Honeywell PPT Template V3</vt:lpstr>
      <vt:lpstr>37_Honeywell Theme</vt:lpstr>
      <vt:lpstr>38_Honeywell Theme</vt:lpstr>
      <vt:lpstr>39_Honeywell Theme</vt:lpstr>
      <vt:lpstr>40_Honeywell Theme</vt:lpstr>
      <vt:lpstr>41_Honeywell Theme</vt:lpstr>
      <vt:lpstr>42_Honeywell Theme</vt:lpstr>
      <vt:lpstr>43_Honeywell Theme</vt:lpstr>
      <vt:lpstr>44_Honeywell Theme</vt:lpstr>
      <vt:lpstr>45_Honeywell Theme</vt:lpstr>
      <vt:lpstr>46_Honeywell Theme</vt:lpstr>
      <vt:lpstr>47_Honeywell Theme</vt:lpstr>
      <vt:lpstr>Honeywell Template 2015-08-10</vt:lpstr>
      <vt:lpstr>48_Honeywell Theme</vt:lpstr>
      <vt:lpstr>49_Honeywell Theme</vt:lpstr>
      <vt:lpstr>50_Honeywell Theme</vt:lpstr>
      <vt:lpstr>Equation</vt:lpstr>
      <vt:lpstr>PowerPoint Presentation</vt:lpstr>
      <vt:lpstr>Overview</vt:lpstr>
      <vt:lpstr>Trajectory Generation</vt:lpstr>
      <vt:lpstr>MPC Trajectory Generation</vt:lpstr>
      <vt:lpstr>Overview</vt:lpstr>
      <vt:lpstr>Tradeoff Parameters</vt:lpstr>
      <vt:lpstr>Model Complexity</vt:lpstr>
      <vt:lpstr>Overview</vt:lpstr>
      <vt:lpstr>Trajectory Variation with No. of Time Steps</vt:lpstr>
      <vt:lpstr>CPU Time vs No. of Time Steps (CT vs N)</vt:lpstr>
      <vt:lpstr>Overview</vt:lpstr>
      <vt:lpstr>MPC Trajectory in Presence of Obstacles</vt:lpstr>
      <vt:lpstr>MPC Trajectory Satisfies Vehicle Constraints</vt:lpstr>
      <vt:lpstr>CPU Time vs Number of Obstacles (CT vs no)</vt:lpstr>
      <vt:lpstr>Overview</vt:lpstr>
      <vt:lpstr>Number of Solver Iterations</vt:lpstr>
      <vt:lpstr>Overview</vt:lpstr>
      <vt:lpstr>CPU Time vs Time Step (CT vs T)</vt:lpstr>
      <vt:lpstr>Quick Recap</vt:lpstr>
      <vt:lpstr>Tradeoff Curves for Design – 1 of 2</vt:lpstr>
      <vt:lpstr>Tradeoff Curves for Design – 2 of 2</vt:lpstr>
      <vt:lpstr>Tradeoff Curves for Design – 2 of 2</vt:lpstr>
      <vt:lpstr>Summary</vt:lpstr>
    </vt:vector>
  </TitlesOfParts>
  <Company>Honeywell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0</dc:title>
  <dc:creator>E379069</dc:creator>
  <cp:lastModifiedBy>Ganguli, Suvo (MN10)</cp:lastModifiedBy>
  <cp:revision>1007</cp:revision>
  <cp:lastPrinted>2015-07-29T21:30:37Z</cp:lastPrinted>
  <dcterms:created xsi:type="dcterms:W3CDTF">2015-08-18T00:12:44Z</dcterms:created>
  <dcterms:modified xsi:type="dcterms:W3CDTF">2018-03-15T13:53:35Z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0x01010001EB125E098E7F49A0205A16AC239CE8</vt:lpwstr>
  </property>
  <property fmtid="{D5CDD505-2E9C-101B-9397-08002B2CF9AE}" pid="3" name="docIndexRef">
    <vt:lpwstr>6a39f35a-6d8c-4f28-92b1-a9d1944578cd</vt:lpwstr>
  </property>
  <property fmtid="{D5CDD505-2E9C-101B-9397-08002B2CF9AE}" pid="4" name="bjSaver">
    <vt:lpwstr>q3HYw6ryWmhPy+ejfF4uHa2dcjWlJX3y</vt:lpwstr>
  </property>
  <property fmtid="{D5CDD505-2E9C-101B-9397-08002B2CF9AE}" pid="5" name="bjDocumentLabelXML">
    <vt:lpwstr>&lt;?xml version="1.0" encoding="us-ascii"?&gt;&lt;sisl xmlns:xsi="http://www.w3.org/2001/XMLSchema-instance" xmlns:xsd="http://www.w3.org/2001/XMLSchema" sislVersion="0" policy="bf276872-af07-4968-a71d-1c83e80bd0bf" origin="userSelected" xmlns="http://www.boldonj</vt:lpwstr>
  </property>
  <property fmtid="{D5CDD505-2E9C-101B-9397-08002B2CF9AE}" pid="6" name="bjDocumentLabelXML-0">
    <vt:lpwstr>ames.com/2008/01/sie/internal/label"&gt;&lt;element uid="id_protectivemarking_protect" value="" /&gt;&lt;/sisl&gt;</vt:lpwstr>
  </property>
  <property fmtid="{D5CDD505-2E9C-101B-9397-08002B2CF9AE}" pid="7" name="bjDocumentSecurityLabel">
    <vt:lpwstr>Honeywell Internal</vt:lpwstr>
  </property>
  <property fmtid="{D5CDD505-2E9C-101B-9397-08002B2CF9AE}" pid="8" name="BJClassification">
    <vt:lpwstr>Honeywell Internal</vt:lpwstr>
  </property>
</Properties>
</file>