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79"/>
  </p:notesMasterIdLst>
  <p:handoutMasterIdLst>
    <p:handoutMasterId r:id="rId80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83" r:id="rId67"/>
    <p:sldId id="284" r:id="rId68"/>
    <p:sldId id="285" r:id="rId69"/>
    <p:sldId id="269" r:id="rId70"/>
    <p:sldId id="263" r:id="rId71"/>
    <p:sldId id="271" r:id="rId72"/>
    <p:sldId id="265" r:id="rId73"/>
    <p:sldId id="286" r:id="rId74"/>
    <p:sldId id="280" r:id="rId75"/>
    <p:sldId id="278" r:id="rId76"/>
    <p:sldId id="260" r:id="rId77"/>
    <p:sldId id="261" r:id="rId78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2819"/>
    <a:srgbClr val="005C2A"/>
    <a:srgbClr val="CC00CC"/>
    <a:srgbClr val="00FF00"/>
    <a:srgbClr val="E71D1D"/>
    <a:srgbClr val="66FF99"/>
    <a:srgbClr val="FFCCFF"/>
    <a:srgbClr val="CCFEF1"/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98" d="100"/>
          <a:sy n="98" d="100"/>
        </p:scale>
        <p:origin x="390" y="96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/>
              <a:t>Mar </a:t>
            </a:r>
            <a:r>
              <a:rPr lang="en-US" sz="1200" dirty="0"/>
              <a:t>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57" y="2064122"/>
            <a:ext cx="4389129" cy="3291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92845" y="2064123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87346"/>
              </p:ext>
            </p:extLst>
          </p:nvPr>
        </p:nvGraphicFramePr>
        <p:xfrm>
          <a:off x="5924550" y="3446463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4550" y="3446463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9" y="2337077"/>
            <a:ext cx="2971806" cy="4160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28" y="2337196"/>
            <a:ext cx="2971806" cy="4160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540" y="2337077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in Presence of Obstacles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/>
              <a:t>MPC Trajectory Generator successfully generates path between the start and end point in presence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Obstacle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921" y="1922352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8, T = 0.4, ns = 4</a:t>
            </a:r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59" y="172773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669858"/>
            <a:ext cx="3991109" cy="2559712"/>
          </a:xfrm>
        </p:spPr>
        <p:txBody>
          <a:bodyPr/>
          <a:lstStyle/>
          <a:p>
            <a:r>
              <a:rPr lang="en-US" dirty="0"/>
              <a:t>Vehicle has a tendency of slowing down during the turns.</a:t>
            </a:r>
          </a:p>
          <a:p>
            <a:endParaRPr lang="en-US" dirty="0"/>
          </a:p>
          <a:p>
            <a:r>
              <a:rPr lang="en-US" dirty="0"/>
              <a:t>MPC constraints prevents the vehicle to slow down too much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7095" y="1543065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666874" y="4513665"/>
            <a:ext cx="4823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5049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6" y="1322918"/>
            <a:ext cx="7715023" cy="21333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 dirty="0"/>
              <a:t>Average CPU time increases with the number of obstacles</a:t>
            </a:r>
          </a:p>
          <a:p>
            <a:r>
              <a:rPr lang="en-US" sz="1800" dirty="0"/>
              <a:t>The increase exponentially decays with increase in number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767" y="2853044"/>
            <a:ext cx="4096520" cy="3072390"/>
            <a:chOff x="835686" y="2466992"/>
            <a:chExt cx="4096520" cy="307239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686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954368" y="3387414"/>
              <a:ext cx="0" cy="1618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46402" y="37941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5944" y="2812962"/>
            <a:ext cx="4096520" cy="3112472"/>
            <a:chOff x="4755863" y="2426910"/>
            <a:chExt cx="4096520" cy="3112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863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6840219" y="3345993"/>
              <a:ext cx="0" cy="1660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930223" y="3794107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085" y="2426910"/>
              <a:ext cx="1352268" cy="386052"/>
            </a:xfrm>
            <a:prstGeom prst="rect">
              <a:avLst/>
            </a:prstGeom>
            <a:solidFill>
              <a:schemeClr val="bg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87886"/>
              </p:ext>
            </p:extLst>
          </p:nvPr>
        </p:nvGraphicFramePr>
        <p:xfrm>
          <a:off x="3830638" y="2487613"/>
          <a:ext cx="17668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5" imgW="1307880" imgH="241200" progId="Equation.3">
                  <p:embed/>
                </p:oleObj>
              </mc:Choice>
              <mc:Fallback>
                <p:oleObj name="Equation" r:id="rId5" imgW="1307880" imgH="241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638" y="2487613"/>
                        <a:ext cx="17668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(CT vs 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/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58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CT for ns = 6 takes </a:t>
            </a:r>
            <a:r>
              <a:rPr lang="en-US" dirty="0">
                <a:solidFill>
                  <a:srgbClr val="FF0000"/>
                </a:solidFill>
              </a:rPr>
              <a:t>less time </a:t>
            </a:r>
            <a:r>
              <a:rPr lang="en-US" dirty="0"/>
              <a:t>than ns = 4</a:t>
            </a:r>
          </a:p>
          <a:p>
            <a:pPr>
              <a:spcAft>
                <a:spcPts val="1200"/>
              </a:spcAft>
            </a:pPr>
            <a:r>
              <a:rPr lang="en-US" dirty="0"/>
              <a:t>Number of Solver Iterations for ns = 4 is much more than ns = 6. In fact, for ns = 4, the number of Solver Iterations </a:t>
            </a:r>
            <a:r>
              <a:rPr lang="en-US" dirty="0">
                <a:solidFill>
                  <a:srgbClr val="FF0000"/>
                </a:solidFill>
              </a:rPr>
              <a:t>hits the maximum </a:t>
            </a:r>
            <a:r>
              <a:rPr lang="en-US" dirty="0"/>
              <a:t>(100) for several trajectory steps.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38" y="2634353"/>
            <a:ext cx="4736287" cy="35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Time (CT) increases with increase in number of obstacles (no) and number of time steps (N). This is expected.</a:t>
            </a:r>
          </a:p>
          <a:p>
            <a:endParaRPr lang="en-US" dirty="0"/>
          </a:p>
          <a:p>
            <a:r>
              <a:rPr lang="en-US" dirty="0"/>
              <a:t>CPU Time (CT) decreases with increase in number of states (ns). This is unexpected and needs to be studied further.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7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984885"/>
            <a:ext cx="8102600" cy="498475"/>
          </a:xfrm>
        </p:spPr>
        <p:txBody>
          <a:bodyPr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03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49" name="AutoShape 2" descr="Image result for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24882" y="1918352"/>
            <a:ext cx="7245709" cy="2554821"/>
            <a:chOff x="1124882" y="1918352"/>
            <a:chExt cx="7245709" cy="25548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59521" y="3163881"/>
              <a:ext cx="42049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07812" y="354030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07812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07812" y="4473173"/>
              <a:ext cx="5257800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54004" y="3540300"/>
              <a:ext cx="502372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56376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52756" y="293503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48" y="2690120"/>
              <a:ext cx="1075645" cy="10982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Trajectory Generator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3355" y="2977203"/>
              <a:ext cx="588077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478328" y="1918352"/>
              <a:ext cx="892263" cy="2233486"/>
              <a:chOff x="7376134" y="1850096"/>
              <a:chExt cx="892263" cy="223348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7400747" y="1986927"/>
                <a:ext cx="697529" cy="2096655"/>
              </a:xfrm>
              <a:custGeom>
                <a:avLst/>
                <a:gdLst>
                  <a:gd name="connsiteX0" fmla="*/ 0 w 459742"/>
                  <a:gd name="connsiteY0" fmla="*/ 1985819 h 1985819"/>
                  <a:gd name="connsiteX1" fmla="*/ 415637 w 459742"/>
                  <a:gd name="connsiteY1" fmla="*/ 1551709 h 1985819"/>
                  <a:gd name="connsiteX2" fmla="*/ 434109 w 459742"/>
                  <a:gd name="connsiteY2" fmla="*/ 1052946 h 1985819"/>
                  <a:gd name="connsiteX3" fmla="*/ 295564 w 459742"/>
                  <a:gd name="connsiteY3" fmla="*/ 840509 h 1985819"/>
                  <a:gd name="connsiteX4" fmla="*/ 138546 w 459742"/>
                  <a:gd name="connsiteY4" fmla="*/ 517237 h 1985819"/>
                  <a:gd name="connsiteX5" fmla="*/ 314037 w 459742"/>
                  <a:gd name="connsiteY5" fmla="*/ 0 h 1985819"/>
                  <a:gd name="connsiteX0" fmla="*/ 0 w 447863"/>
                  <a:gd name="connsiteY0" fmla="*/ 1985819 h 1985819"/>
                  <a:gd name="connsiteX1" fmla="*/ 415637 w 447863"/>
                  <a:gd name="connsiteY1" fmla="*/ 1551709 h 1985819"/>
                  <a:gd name="connsiteX2" fmla="*/ 406400 w 447863"/>
                  <a:gd name="connsiteY2" fmla="*/ 1126837 h 1985819"/>
                  <a:gd name="connsiteX3" fmla="*/ 295564 w 447863"/>
                  <a:gd name="connsiteY3" fmla="*/ 840509 h 1985819"/>
                  <a:gd name="connsiteX4" fmla="*/ 138546 w 447863"/>
                  <a:gd name="connsiteY4" fmla="*/ 517237 h 1985819"/>
                  <a:gd name="connsiteX5" fmla="*/ 314037 w 447863"/>
                  <a:gd name="connsiteY5" fmla="*/ 0 h 1985819"/>
                  <a:gd name="connsiteX0" fmla="*/ 0 w 470246"/>
                  <a:gd name="connsiteY0" fmla="*/ 1985819 h 1985819"/>
                  <a:gd name="connsiteX1" fmla="*/ 415637 w 470246"/>
                  <a:gd name="connsiteY1" fmla="*/ 1551709 h 1985819"/>
                  <a:gd name="connsiteX2" fmla="*/ 452582 w 470246"/>
                  <a:gd name="connsiteY2" fmla="*/ 1136073 h 1985819"/>
                  <a:gd name="connsiteX3" fmla="*/ 295564 w 470246"/>
                  <a:gd name="connsiteY3" fmla="*/ 840509 h 1985819"/>
                  <a:gd name="connsiteX4" fmla="*/ 138546 w 470246"/>
                  <a:gd name="connsiteY4" fmla="*/ 517237 h 1985819"/>
                  <a:gd name="connsiteX5" fmla="*/ 314037 w 470246"/>
                  <a:gd name="connsiteY5" fmla="*/ 0 h 1985819"/>
                  <a:gd name="connsiteX0" fmla="*/ 0 w 470246"/>
                  <a:gd name="connsiteY0" fmla="*/ 2096655 h 2096655"/>
                  <a:gd name="connsiteX1" fmla="*/ 415637 w 470246"/>
                  <a:gd name="connsiteY1" fmla="*/ 1662545 h 2096655"/>
                  <a:gd name="connsiteX2" fmla="*/ 452582 w 470246"/>
                  <a:gd name="connsiteY2" fmla="*/ 1246909 h 2096655"/>
                  <a:gd name="connsiteX3" fmla="*/ 295564 w 470246"/>
                  <a:gd name="connsiteY3" fmla="*/ 951345 h 2096655"/>
                  <a:gd name="connsiteX4" fmla="*/ 138546 w 470246"/>
                  <a:gd name="connsiteY4" fmla="*/ 628073 h 2096655"/>
                  <a:gd name="connsiteX5" fmla="*/ 258618 w 470246"/>
                  <a:gd name="connsiteY5" fmla="*/ 0 h 2096655"/>
                  <a:gd name="connsiteX0" fmla="*/ 227283 w 697529"/>
                  <a:gd name="connsiteY0" fmla="*/ 2096655 h 2096655"/>
                  <a:gd name="connsiteX1" fmla="*/ 642920 w 697529"/>
                  <a:gd name="connsiteY1" fmla="*/ 1662545 h 2096655"/>
                  <a:gd name="connsiteX2" fmla="*/ 679865 w 697529"/>
                  <a:gd name="connsiteY2" fmla="*/ 1246909 h 2096655"/>
                  <a:gd name="connsiteX3" fmla="*/ 522847 w 697529"/>
                  <a:gd name="connsiteY3" fmla="*/ 951345 h 2096655"/>
                  <a:gd name="connsiteX4" fmla="*/ 69 w 697529"/>
                  <a:gd name="connsiteY4" fmla="*/ 560696 h 2096655"/>
                  <a:gd name="connsiteX5" fmla="*/ 485901 w 697529"/>
                  <a:gd name="connsiteY5" fmla="*/ 0 h 209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529" h="2096655">
                    <a:moveTo>
                      <a:pt x="227283" y="2096655"/>
                    </a:moveTo>
                    <a:cubicBezTo>
                      <a:pt x="398926" y="1957339"/>
                      <a:pt x="567490" y="1804169"/>
                      <a:pt x="642920" y="1662545"/>
                    </a:cubicBezTo>
                    <a:cubicBezTo>
                      <a:pt x="718350" y="1520921"/>
                      <a:pt x="699877" y="1365442"/>
                      <a:pt x="679865" y="1246909"/>
                    </a:cubicBezTo>
                    <a:cubicBezTo>
                      <a:pt x="659853" y="1128376"/>
                      <a:pt x="636146" y="1065714"/>
                      <a:pt x="522847" y="951345"/>
                    </a:cubicBezTo>
                    <a:cubicBezTo>
                      <a:pt x="409548" y="836976"/>
                      <a:pt x="6227" y="719254"/>
                      <a:pt x="69" y="560696"/>
                    </a:cubicBezTo>
                    <a:cubicBezTo>
                      <a:pt x="-6089" y="402138"/>
                      <a:pt x="399695" y="188576"/>
                      <a:pt x="485901" y="0"/>
                    </a:cubicBezTo>
                  </a:path>
                </a:pathLst>
              </a:cu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28031" y="3946422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852661" y="1850096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6134" y="3181097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58011" y="2394116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24882" y="1918352"/>
              <a:ext cx="860218" cy="2229615"/>
              <a:chOff x="375456" y="3804024"/>
              <a:chExt cx="892263" cy="223348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7353" y="5900350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51983" y="3804024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5456" y="5135025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333" y="4348044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1" idx="0"/>
                <a:endCxn id="35" idx="4"/>
              </p:cNvCxnSpPr>
              <p:nvPr/>
            </p:nvCxnSpPr>
            <p:spPr>
              <a:xfrm flipV="1">
                <a:off x="693862" y="3941184"/>
                <a:ext cx="224630" cy="1959166"/>
              </a:xfrm>
              <a:prstGeom prst="straightConnector1">
                <a:avLst/>
              </a:prstGeom>
              <a:ln w="19050">
                <a:prstDash val="dash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87466" y="2690120"/>
              <a:ext cx="2788595" cy="10982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10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Provides an </a:t>
            </a:r>
            <a:r>
              <a:rPr lang="en-US" dirty="0">
                <a:solidFill>
                  <a:srgbClr val="FF0000"/>
                </a:solidFill>
              </a:rPr>
              <a:t>initial solution </a:t>
            </a:r>
            <a:r>
              <a:rPr lang="en-US" dirty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goal is to trade off the CPU time (</a:t>
            </a:r>
            <a:r>
              <a:rPr lang="en-US" dirty="0">
                <a:solidFill>
                  <a:srgbClr val="EB2819"/>
                </a:solidFill>
              </a:rPr>
              <a:t>CT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Trajectory Parameters</a:t>
            </a:r>
          </a:p>
          <a:p>
            <a:pPr lvl="2"/>
            <a:r>
              <a:rPr lang="en-US" dirty="0"/>
              <a:t>Number of MPC time steps = </a:t>
            </a:r>
            <a:r>
              <a:rPr lang="en-US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/>
              <a:t>MPC time step = </a:t>
            </a:r>
            <a:r>
              <a:rPr lang="en-US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/>
              <a:t>Model Complexity</a:t>
            </a:r>
          </a:p>
          <a:p>
            <a:pPr lvl="2"/>
            <a:r>
              <a:rPr lang="en-US" dirty="0"/>
              <a:t>Number of states = </a:t>
            </a:r>
            <a:r>
              <a:rPr lang="en-US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/>
          </a:p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2 states model</a:t>
            </a:r>
          </a:p>
          <a:p>
            <a:pPr lvl="1"/>
            <a:r>
              <a:rPr lang="en-US" dirty="0"/>
              <a:t>4 state model</a:t>
            </a:r>
          </a:p>
          <a:p>
            <a:pPr lvl="1"/>
            <a:r>
              <a:rPr lang="en-US" dirty="0"/>
              <a:t>6 state model</a:t>
            </a:r>
          </a:p>
          <a:p>
            <a:endParaRPr lang="en-US" dirty="0"/>
          </a:p>
          <a:p>
            <a:r>
              <a:rPr lang="en-US" dirty="0"/>
              <a:t>Obstacle Density is measured by the number of obstacles which are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Placed to obstruct the line of sight from the start point to the end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08752"/>
              </p:ext>
            </p:extLst>
          </p:nvPr>
        </p:nvGraphicFramePr>
        <p:xfrm>
          <a:off x="5574425" y="2535998"/>
          <a:ext cx="299506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CT</a:t>
            </a:r>
          </a:p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state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state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9783"/>
              </p:ext>
            </p:extLst>
          </p:nvPr>
        </p:nvGraphicFramePr>
        <p:xfrm>
          <a:off x="3286125" y="1136042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1136042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02544"/>
              </p:ext>
            </p:extLst>
          </p:nvPr>
        </p:nvGraphicFramePr>
        <p:xfrm>
          <a:off x="3282950" y="3059999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7" imgW="749160" imgH="965160" progId="Equation.3">
                  <p:embed/>
                </p:oleObj>
              </mc:Choice>
              <mc:Fallback>
                <p:oleObj name="Equation" r:id="rId7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2950" y="3059999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84347"/>
              </p:ext>
            </p:extLst>
          </p:nvPr>
        </p:nvGraphicFramePr>
        <p:xfrm>
          <a:off x="5029200" y="1220136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9" imgW="1117440" imgH="203040" progId="Equation.3">
                  <p:embed/>
                </p:oleObj>
              </mc:Choice>
              <mc:Fallback>
                <p:oleObj name="Equation" r:id="rId9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220136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41046"/>
              </p:ext>
            </p:extLst>
          </p:nvPr>
        </p:nvGraphicFramePr>
        <p:xfrm>
          <a:off x="5029200" y="3040198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040198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91288"/>
              </p:ext>
            </p:extLst>
          </p:nvPr>
        </p:nvGraphicFramePr>
        <p:xfrm>
          <a:off x="2076449" y="5182388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13" imgW="2946240" imgH="203040" progId="Equation.3">
                  <p:embed/>
                </p:oleObj>
              </mc:Choice>
              <mc:Fallback>
                <p:oleObj name="Equation" r:id="rId13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6449" y="5182388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/>
              <a:t>CPU time vs Number of Time Steps (CT vs 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1" y="2265834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7" y="2265834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0" y="2308857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turn gets wider.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1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43225</TotalTime>
  <Words>806</Words>
  <Application>Microsoft Office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84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Trajectory Variation with No. of Time Steps</vt:lpstr>
      <vt:lpstr>CPU Time vs No. of Time Steps (CT vs N)</vt:lpstr>
      <vt:lpstr>Overview</vt:lpstr>
      <vt:lpstr>MPC Trajectory in Presence of Obstacles</vt:lpstr>
      <vt:lpstr>MPC Trajectory Satisfies Vehicle Constraints</vt:lpstr>
      <vt:lpstr>CPU Time vs Number of Obstacles (CT vs no)</vt:lpstr>
      <vt:lpstr>Overview</vt:lpstr>
      <vt:lpstr>Number of Solver Iterations</vt:lpstr>
      <vt:lpstr>Summary</vt:lpstr>
      <vt:lpstr>Pictures</vt:lpstr>
      <vt:lpstr>Title Slide Picture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976</cp:revision>
  <cp:lastPrinted>2015-07-29T21:30:37Z</cp:lastPrinted>
  <dcterms:created xsi:type="dcterms:W3CDTF">2015-08-18T00:12:44Z</dcterms:created>
  <dcterms:modified xsi:type="dcterms:W3CDTF">2018-03-14T13:45:31Z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