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wmf" ContentType="image/x-wmf"/>
  <Override PartName="/ppt/media/image33.wmf" ContentType="image/x-wmf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wmf" ContentType="image/x-wmf"/>
  <Override PartName="/ppt/media/image10.png" ContentType="image/png"/>
  <Override PartName="/ppt/media/image23.png" ContentType="image/png"/>
  <Override PartName="/ppt/media/image8.png" ContentType="image/png"/>
  <Override PartName="/ppt/media/image5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15.wmf" ContentType="image/x-wmf"/>
  <Override PartName="/ppt/media/image30.png" ContentType="image/png"/>
  <Override PartName="/ppt/media/image16.wmf" ContentType="image/x-wmf"/>
  <Override PartName="/ppt/media/image31.png" ContentType="image/png"/>
  <Override PartName="/ppt/media/image17.wmf" ContentType="image/x-wmf"/>
  <Override PartName="/ppt/media/image32.png" ContentType="image/png"/>
  <Override PartName="/ppt/media/image18.wmf" ContentType="image/x-wmf"/>
  <Override PartName="/ppt/media/image19.wmf" ContentType="image/x-wmf"/>
  <Override PartName="/ppt/media/image20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023100" cy="93091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B5DF51A-FC23-497C-B611-2CF67F56FA3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9240" cy="418896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0" y="0"/>
            <a:ext cx="3042720" cy="4647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0" y="8842320"/>
            <a:ext cx="7022880" cy="4647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3978360" y="8842320"/>
            <a:ext cx="3042720" cy="464760"/>
          </a:xfrm>
          <a:prstGeom prst="rect">
            <a:avLst/>
          </a:prstGeom>
          <a:noFill/>
          <a:ln>
            <a:noFill/>
          </a:ln>
        </p:spPr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6BD4970A-CE37-4464-AC06-F716CC4CDF7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34960" y="357120"/>
            <a:ext cx="8102160" cy="23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960" y="357120"/>
            <a:ext cx="8102160" cy="23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772760" y="0"/>
            <a:ext cx="1371240" cy="1371240"/>
          </a:xfrm>
          <a:custGeom>
            <a:avLst/>
            <a:gdLst/>
            <a:ahLst/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127000" dir="2700000" dist="254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" name="Picture 10" descr=""/>
          <p:cNvPicPr/>
          <p:nvPr/>
        </p:nvPicPr>
        <p:blipFill>
          <a:blip r:embed="rId2"/>
          <a:stretch/>
        </p:blipFill>
        <p:spPr>
          <a:xfrm>
            <a:off x="7791480" y="6519960"/>
            <a:ext cx="1031400" cy="1933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34960" y="357120"/>
            <a:ext cx="8102160" cy="49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734320" y="-28440"/>
            <a:ext cx="506160" cy="504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8160F42-25F1-40F2-B3F1-A76AB88B0750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rot="5400000">
            <a:off x="7772760" y="0"/>
            <a:ext cx="1371240" cy="1371240"/>
          </a:xfrm>
          <a:custGeom>
            <a:avLst/>
            <a:gdLst/>
            <a:ahLst/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127000" dir="2700000" dist="254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10" descr=""/>
          <p:cNvPicPr/>
          <p:nvPr/>
        </p:nvPicPr>
        <p:blipFill>
          <a:blip r:embed="rId2"/>
          <a:stretch/>
        </p:blipFill>
        <p:spPr>
          <a:xfrm>
            <a:off x="7791480" y="6519960"/>
            <a:ext cx="1031400" cy="19332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14440" y="357840"/>
            <a:ext cx="8002080" cy="49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4440" y="1074600"/>
            <a:ext cx="8002080" cy="53082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3" marL="1201680" indent="-1677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4" marL="1719360" indent="-177480">
              <a:lnSpc>
                <a:spcPct val="100000"/>
              </a:lnSpc>
              <a:buClr>
                <a:srgbClr val="707070"/>
              </a:buClr>
              <a:buFont typeface="Arial"/>
              <a:buChar char="»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734320" y="-28440"/>
            <a:ext cx="506160" cy="504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6D04DD0-6F66-4247-9A22-460085DE83D6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image" Target="../media/image18.wmf"/><Relationship Id="rId7" Type="http://schemas.openxmlformats.org/officeDocument/2006/relationships/image" Target="../media/image19.wmf"/><Relationship Id="rId8" Type="http://schemas.openxmlformats.org/officeDocument/2006/relationships/image" Target="../media/image20.wmf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94600" y="4095360"/>
            <a:ext cx="532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Trajectory Generation in High Density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94240" y="5193000"/>
            <a:ext cx="165924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Suvo Ganguli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Alberto Speranzon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Feb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15" descr=""/>
          <p:cNvPicPr/>
          <p:nvPr/>
        </p:nvPicPr>
        <p:blipFill>
          <a:blip r:embed="rId1"/>
          <a:stretch/>
        </p:blipFill>
        <p:spPr>
          <a:xfrm>
            <a:off x="1724040" y="1617480"/>
            <a:ext cx="5686200" cy="21808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893520" y="4590360"/>
            <a:ext cx="194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Mid-Term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34960" y="357120"/>
            <a:ext cx="810216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Trajectory Satisfies Vehicle Constraints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E427DA3-7E20-4A01-9160-C38A7514AD06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0" name="Picture 8" descr=""/>
          <p:cNvPicPr/>
          <p:nvPr/>
        </p:nvPicPr>
        <p:blipFill>
          <a:blip r:embed="rId1"/>
          <a:stretch/>
        </p:blipFill>
        <p:spPr>
          <a:xfrm>
            <a:off x="4505400" y="1727640"/>
            <a:ext cx="4388760" cy="3291480"/>
          </a:xfrm>
          <a:prstGeom prst="rect">
            <a:avLst/>
          </a:prstGeom>
          <a:ln>
            <a:noFill/>
          </a:ln>
        </p:spPr>
      </p:pic>
      <p:pic>
        <p:nvPicPr>
          <p:cNvPr id="151" name="Picture 9" descr=""/>
          <p:cNvPicPr/>
          <p:nvPr/>
        </p:nvPicPr>
        <p:blipFill>
          <a:blip r:embed="rId2"/>
          <a:stretch/>
        </p:blipFill>
        <p:spPr>
          <a:xfrm>
            <a:off x="197280" y="1727640"/>
            <a:ext cx="4388760" cy="329148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3036240" y="1358280"/>
            <a:ext cx="309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= 4, T = 0.4, ns = 4, no =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895040" y="5339520"/>
            <a:ext cx="538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Corresponds to the turns to avoid the two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 flipH="1" flipV="1">
            <a:off x="1636200" y="4668120"/>
            <a:ext cx="1226880" cy="70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CustomShape 6"/>
          <p:cNvSpPr/>
          <p:nvPr/>
        </p:nvSpPr>
        <p:spPr>
          <a:xfrm flipH="1" flipV="1">
            <a:off x="2586960" y="3656880"/>
            <a:ext cx="276480" cy="171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6" name="CustomShape 7"/>
          <p:cNvSpPr/>
          <p:nvPr/>
        </p:nvSpPr>
        <p:spPr>
          <a:xfrm flipV="1">
            <a:off x="5666760" y="4668120"/>
            <a:ext cx="216360" cy="70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7" name="CustomShape 8"/>
          <p:cNvSpPr/>
          <p:nvPr/>
        </p:nvSpPr>
        <p:spPr>
          <a:xfrm flipV="1">
            <a:off x="5666760" y="4512960"/>
            <a:ext cx="1032840" cy="85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vs Number of Obstacles (CT vs no)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14440" y="1323000"/>
            <a:ext cx="4532760" cy="213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Average CPU time increases (in general) with the number of obstacles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Average CPU time is increases with the number of MPC time steps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F946907-9C52-4BFB-B278-A1FC63D59412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5047560" y="855720"/>
            <a:ext cx="4096080" cy="3071880"/>
          </a:xfrm>
          <a:prstGeom prst="rect">
            <a:avLst/>
          </a:prstGeom>
          <a:ln>
            <a:noFill/>
          </a:ln>
        </p:spPr>
      </p:pic>
      <p:pic>
        <p:nvPicPr>
          <p:cNvPr id="162" name="Picture 6" descr=""/>
          <p:cNvPicPr/>
          <p:nvPr/>
        </p:nvPicPr>
        <p:blipFill>
          <a:blip r:embed="rId2"/>
          <a:stretch/>
        </p:blipFill>
        <p:spPr>
          <a:xfrm>
            <a:off x="951120" y="3741120"/>
            <a:ext cx="4096080" cy="3071880"/>
          </a:xfrm>
          <a:prstGeom prst="rect">
            <a:avLst/>
          </a:prstGeom>
          <a:ln>
            <a:noFill/>
          </a:ln>
        </p:spPr>
      </p:pic>
      <p:pic>
        <p:nvPicPr>
          <p:cNvPr id="163" name="Picture 7" descr=""/>
          <p:cNvPicPr/>
          <p:nvPr/>
        </p:nvPicPr>
        <p:blipFill>
          <a:blip r:embed="rId3"/>
          <a:stretch/>
        </p:blipFill>
        <p:spPr>
          <a:xfrm>
            <a:off x="5047560" y="3741120"/>
            <a:ext cx="4096080" cy="3071880"/>
          </a:xfrm>
          <a:prstGeom prst="rect">
            <a:avLst/>
          </a:prstGeom>
          <a:ln>
            <a:noFill/>
          </a:ln>
        </p:spPr>
      </p:pic>
      <p:sp>
        <p:nvSpPr>
          <p:cNvPr id="164" name="CustomShape 4"/>
          <p:cNvSpPr/>
          <p:nvPr/>
        </p:nvSpPr>
        <p:spPr>
          <a:xfrm flipV="1">
            <a:off x="7131960" y="4619520"/>
            <a:ext cx="360" cy="165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5" name="CustomShape 5"/>
          <p:cNvSpPr/>
          <p:nvPr/>
        </p:nvSpPr>
        <p:spPr>
          <a:xfrm flipV="1">
            <a:off x="7165080" y="1479240"/>
            <a:ext cx="360" cy="196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7306560" y="246060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 flipV="1">
            <a:off x="3125160" y="4619520"/>
            <a:ext cx="360" cy="165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8" name="CustomShape 8"/>
          <p:cNvSpPr/>
          <p:nvPr/>
        </p:nvSpPr>
        <p:spPr>
          <a:xfrm>
            <a:off x="3227760" y="5092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7220520" y="5068080"/>
            <a:ext cx="55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6622560" y="1025280"/>
            <a:ext cx="332280" cy="23040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71" name="CustomShape 11"/>
          <p:cNvSpPr/>
          <p:nvPr/>
        </p:nvSpPr>
        <p:spPr>
          <a:xfrm>
            <a:off x="2509560" y="3909600"/>
            <a:ext cx="332280" cy="23040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6622560" y="3896280"/>
            <a:ext cx="332280" cy="23040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vs Number of Obstacles (CT vs no)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14440" y="1074600"/>
            <a:ext cx="8002080" cy="178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varies with the number of iterations. So, averaging over several runs will be more representative of CT vs no.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case of N = 4, the trajectory generator hits less constraints once it passes the 2</a:t>
            </a:r>
            <a:r>
              <a:rPr b="0" lang="en-US" sz="1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obstacle (due to the shorter horizon). This leads to slightly less average CT compared to the case with 1 obstacle.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0B5999D-691F-40B1-9144-8D70532EF1AD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6" name="Picture 6" descr=""/>
          <p:cNvPicPr/>
          <p:nvPr/>
        </p:nvPicPr>
        <p:blipFill>
          <a:blip r:embed="rId1"/>
          <a:stretch/>
        </p:blipFill>
        <p:spPr>
          <a:xfrm>
            <a:off x="0" y="3027240"/>
            <a:ext cx="4681440" cy="3511080"/>
          </a:xfrm>
          <a:prstGeom prst="rect">
            <a:avLst/>
          </a:prstGeom>
          <a:ln>
            <a:noFill/>
          </a:ln>
        </p:spPr>
      </p:pic>
      <p:pic>
        <p:nvPicPr>
          <p:cNvPr id="177" name="Picture 1" descr=""/>
          <p:cNvPicPr/>
          <p:nvPr/>
        </p:nvPicPr>
        <p:blipFill>
          <a:blip r:embed="rId2"/>
          <a:stretch/>
        </p:blipFill>
        <p:spPr>
          <a:xfrm>
            <a:off x="4462200" y="3027240"/>
            <a:ext cx="4681440" cy="351108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1756440" y="3164400"/>
            <a:ext cx="444960" cy="3484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6245280" y="3176280"/>
            <a:ext cx="444960" cy="3484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3502080" y="4620240"/>
            <a:ext cx="720720" cy="12146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14440" y="1074600"/>
            <a:ext cx="800208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in 2-dimensional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Laplacian Planner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Predictive Control (MPC)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Tradeoff Parameters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Tradeoff Data and Charts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vs Number of Obstacles (CT vs no)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vs Number of Time Steps  (CT vs ns)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EC73176-A246-40B5-9D2A-5ADB02C9E895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"/>
          <p:cNvPicPr/>
          <p:nvPr/>
        </p:nvPicPr>
        <p:blipFill>
          <a:blip r:embed="rId1"/>
          <a:stretch/>
        </p:blipFill>
        <p:spPr>
          <a:xfrm>
            <a:off x="4752360" y="2377440"/>
            <a:ext cx="3200040" cy="4480200"/>
          </a:xfrm>
          <a:prstGeom prst="rect">
            <a:avLst/>
          </a:prstGeom>
          <a:ln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2"/>
          <a:stretch/>
        </p:blipFill>
        <p:spPr>
          <a:xfrm>
            <a:off x="1551960" y="2377440"/>
            <a:ext cx="3200040" cy="4480200"/>
          </a:xfrm>
          <a:prstGeom prst="rect">
            <a:avLst/>
          </a:prstGeom>
          <a:ln>
            <a:noFill/>
          </a:ln>
        </p:spPr>
      </p:pic>
      <p:sp>
        <p:nvSpPr>
          <p:cNvPr id="186" name="TextShape 1"/>
          <p:cNvSpPr txBox="1"/>
          <p:nvPr/>
        </p:nvSpPr>
        <p:spPr>
          <a:xfrm>
            <a:off x="514440" y="357840"/>
            <a:ext cx="821952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vs Number of States (CT vs ns)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14440" y="1074600"/>
            <a:ext cx="800208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number of time steps = 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and number of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states = 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we get instability. This is due to relatively shorter horizon. Plus, the control is     instead of      which results in slower response.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 number of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steps = 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and number of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states = 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the trajectory cannot negotiate the turn. This is due the relatively shorter horizon (N).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2B95697-010D-4ACC-BAA7-1B6B4CEEBA51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2061000" y="3990600"/>
            <a:ext cx="81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ns =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5384880" y="3990600"/>
            <a:ext cx="81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ns =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6769080" y="1333440"/>
            <a:ext cx="266760" cy="35568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4"/>
          <a:stretch/>
        </p:blipFill>
        <p:spPr>
          <a:xfrm>
            <a:off x="8102520" y="1371600"/>
            <a:ext cx="266760" cy="3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11" descr=""/>
          <p:cNvPicPr/>
          <p:nvPr/>
        </p:nvPicPr>
        <p:blipFill>
          <a:blip r:embed="rId1"/>
          <a:stretch/>
        </p:blipFill>
        <p:spPr>
          <a:xfrm>
            <a:off x="1554480" y="2377440"/>
            <a:ext cx="3200040" cy="4480200"/>
          </a:xfrm>
          <a:prstGeom prst="rect">
            <a:avLst/>
          </a:prstGeom>
          <a:ln>
            <a:noFill/>
          </a:ln>
        </p:spPr>
      </p:pic>
      <p:pic>
        <p:nvPicPr>
          <p:cNvPr id="194" name="Picture 12" descr=""/>
          <p:cNvPicPr/>
          <p:nvPr/>
        </p:nvPicPr>
        <p:blipFill>
          <a:blip r:embed="rId2"/>
          <a:stretch/>
        </p:blipFill>
        <p:spPr>
          <a:xfrm>
            <a:off x="4754880" y="2377440"/>
            <a:ext cx="3200040" cy="4480200"/>
          </a:xfrm>
          <a:prstGeom prst="rect">
            <a:avLst/>
          </a:prstGeom>
          <a:ln>
            <a:noFill/>
          </a:ln>
        </p:spPr>
      </p:pic>
      <p:sp>
        <p:nvSpPr>
          <p:cNvPr id="195" name="TextShape 1"/>
          <p:cNvSpPr txBox="1"/>
          <p:nvPr/>
        </p:nvSpPr>
        <p:spPr>
          <a:xfrm>
            <a:off x="514440" y="357840"/>
            <a:ext cx="821952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vs Number of States (CT vs ns)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14440" y="1074600"/>
            <a:ext cx="800208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number of time steps = 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and number of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states = 4 and 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we can reach the end point when we make the following changes: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 the lateral error margin for the terminal point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a terminal velocity constraint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6C3A030-B6E3-4B8E-95F3-3FE7A81302E7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2061000" y="3990600"/>
            <a:ext cx="81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ns =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384880" y="3990600"/>
            <a:ext cx="81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ns =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14440" y="357840"/>
            <a:ext cx="821952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vs Number of States (CT vs ns)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14440" y="1074600"/>
            <a:ext cx="8002080" cy="166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CPU time is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ns = 6 as compared to ns = 4. This is counter-intuitive and needs to be studied further.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Initial thought: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with ns = 6 is smoother and hits less constraints.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But that doesn’t seem quite right (see next two slides)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637B972-3810-4A4C-8B21-0E1E4D24CEF8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3" name="Picture 5" descr=""/>
          <p:cNvPicPr/>
          <p:nvPr/>
        </p:nvPicPr>
        <p:blipFill>
          <a:blip r:embed="rId1"/>
          <a:stretch/>
        </p:blipFill>
        <p:spPr>
          <a:xfrm>
            <a:off x="74880" y="2961360"/>
            <a:ext cx="4681440" cy="3511080"/>
          </a:xfrm>
          <a:prstGeom prst="rect">
            <a:avLst/>
          </a:prstGeom>
          <a:ln>
            <a:noFill/>
          </a:ln>
        </p:spPr>
      </p:pic>
      <p:pic>
        <p:nvPicPr>
          <p:cNvPr id="204" name="Picture 6" descr=""/>
          <p:cNvPicPr/>
          <p:nvPr/>
        </p:nvPicPr>
        <p:blipFill>
          <a:blip r:embed="rId2"/>
          <a:stretch/>
        </p:blipFill>
        <p:spPr>
          <a:xfrm>
            <a:off x="4559040" y="2961360"/>
            <a:ext cx="4681440" cy="351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Constraints for Number of States = 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514440" y="1074600"/>
            <a:ext cx="8376480" cy="155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Path constraints are almost always active due to the narrow terminal constraint on lateral error.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Constraint on terminal velocity seems to be active during the 2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turn only.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FC037A1-D58B-4548-BA54-34A69F4DA4E9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8" name="Picture 8" descr=""/>
          <p:cNvPicPr/>
          <p:nvPr/>
        </p:nvPicPr>
        <p:blipFill>
          <a:blip r:embed="rId1"/>
          <a:stretch/>
        </p:blipFill>
        <p:spPr>
          <a:xfrm>
            <a:off x="0" y="2757240"/>
            <a:ext cx="4681440" cy="3511080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 flipH="1">
            <a:off x="2719080" y="3729960"/>
            <a:ext cx="480960" cy="25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2626200" y="3422160"/>
            <a:ext cx="1509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velocity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754200" y="3783960"/>
            <a:ext cx="1688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terminal velocity constraint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 flipV="1">
            <a:off x="1913040" y="3232800"/>
            <a:ext cx="324360" cy="62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1913040" y="4045680"/>
            <a:ext cx="408600" cy="26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14" name="Picture 7" descr=""/>
          <p:cNvPicPr/>
          <p:nvPr/>
        </p:nvPicPr>
        <p:blipFill>
          <a:blip r:embed="rId2"/>
          <a:stretch/>
        </p:blipFill>
        <p:spPr>
          <a:xfrm>
            <a:off x="4416480" y="2757240"/>
            <a:ext cx="4681440" cy="351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1" descr=""/>
          <p:cNvPicPr/>
          <p:nvPr/>
        </p:nvPicPr>
        <p:blipFill>
          <a:blip r:embed="rId1"/>
          <a:stretch/>
        </p:blipFill>
        <p:spPr>
          <a:xfrm>
            <a:off x="0" y="2761560"/>
            <a:ext cx="4681440" cy="3511080"/>
          </a:xfrm>
          <a:prstGeom prst="rect">
            <a:avLst/>
          </a:prstGeom>
          <a:ln>
            <a:noFill/>
          </a:ln>
        </p:spPr>
      </p:pic>
      <p:sp>
        <p:nvSpPr>
          <p:cNvPr id="216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Constraints for Number of States = 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514440" y="1074600"/>
            <a:ext cx="8376480" cy="155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Path constraints are almost always active due to the narrow terminal constraint on lateral error.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Constraint on terminal velocity seems to be active during the 2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turn only.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F7B2D45-BDA4-4E68-A2DE-D3E984786F74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CustomShape 4"/>
          <p:cNvSpPr/>
          <p:nvPr/>
        </p:nvSpPr>
        <p:spPr>
          <a:xfrm flipH="1">
            <a:off x="2755080" y="3729960"/>
            <a:ext cx="480960" cy="25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0" name="CustomShape 5"/>
          <p:cNvSpPr/>
          <p:nvPr/>
        </p:nvSpPr>
        <p:spPr>
          <a:xfrm>
            <a:off x="2626200" y="3422160"/>
            <a:ext cx="1509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velocity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754200" y="3783960"/>
            <a:ext cx="1688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terminal velocity constraint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7"/>
          <p:cNvSpPr/>
          <p:nvPr/>
        </p:nvSpPr>
        <p:spPr>
          <a:xfrm flipV="1">
            <a:off x="1913040" y="3232800"/>
            <a:ext cx="324360" cy="62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1913040" y="4009320"/>
            <a:ext cx="408600" cy="26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24" name="Picture 2" descr=""/>
          <p:cNvPicPr/>
          <p:nvPr/>
        </p:nvPicPr>
        <p:blipFill>
          <a:blip r:embed="rId2"/>
          <a:stretch/>
        </p:blipFill>
        <p:spPr>
          <a:xfrm>
            <a:off x="4416480" y="2761560"/>
            <a:ext cx="4681440" cy="35110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514440" y="1074600"/>
            <a:ext cx="800208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(CT) increases with increase in number of obstacles (no) and number of time steps (N). This is expected.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(CT) decreased with increase in number of states. This is unexpected. This needs to be studied further.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3700941-341B-493C-A035-AE960B451128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14440" y="1074600"/>
            <a:ext cx="800208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in 2-dimensional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Laplacian Planner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Predictive Control (MPC)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Tradeoff Parameters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Tradeoff Data and Charts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CAF0480-6625-4142-B5A4-60132E557F2F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34960" y="2984760"/>
            <a:ext cx="810216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Pictures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6050B9F-4D72-4D92-A4AC-70DFD0793E17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34960" y="357120"/>
            <a:ext cx="810216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Title Slide Picture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3BA3830-77BC-42B2-9A63-69CCABF3C726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3559680" y="3164040"/>
            <a:ext cx="4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4" name="CustomShape 5"/>
          <p:cNvSpPr/>
          <p:nvPr/>
        </p:nvSpPr>
        <p:spPr>
          <a:xfrm>
            <a:off x="2007720" y="3540240"/>
            <a:ext cx="50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5" name="Line 6"/>
          <p:cNvSpPr/>
          <p:nvPr/>
        </p:nvSpPr>
        <p:spPr>
          <a:xfrm>
            <a:off x="2007720" y="3540240"/>
            <a:ext cx="360" cy="932760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6" name="Line 7"/>
          <p:cNvSpPr/>
          <p:nvPr/>
        </p:nvSpPr>
        <p:spPr>
          <a:xfrm>
            <a:off x="2007720" y="4473000"/>
            <a:ext cx="5257800" cy="360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7" name="Line 8"/>
          <p:cNvSpPr/>
          <p:nvPr/>
        </p:nvSpPr>
        <p:spPr>
          <a:xfrm>
            <a:off x="6753960" y="3540240"/>
            <a:ext cx="502200" cy="360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8" name="Line 9"/>
          <p:cNvSpPr/>
          <p:nvPr/>
        </p:nvSpPr>
        <p:spPr>
          <a:xfrm>
            <a:off x="7256160" y="3540240"/>
            <a:ext cx="360" cy="932760"/>
          </a:xfrm>
          <a:prstGeom prst="line">
            <a:avLst/>
          </a:prstGeom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9" name="CustomShape 10"/>
          <p:cNvSpPr/>
          <p:nvPr/>
        </p:nvSpPr>
        <p:spPr>
          <a:xfrm>
            <a:off x="6752880" y="2935080"/>
            <a:ext cx="50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0" name="CustomShape 11"/>
          <p:cNvSpPr/>
          <p:nvPr/>
        </p:nvSpPr>
        <p:spPr>
          <a:xfrm>
            <a:off x="2502360" y="2690280"/>
            <a:ext cx="1075320" cy="1098000"/>
          </a:xfrm>
          <a:prstGeom prst="rect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1923480" y="2977200"/>
            <a:ext cx="58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2" name="CustomShape 13"/>
          <p:cNvSpPr/>
          <p:nvPr/>
        </p:nvSpPr>
        <p:spPr>
          <a:xfrm>
            <a:off x="7503120" y="2055240"/>
            <a:ext cx="697320" cy="2096280"/>
          </a:xfrm>
          <a:custGeom>
            <a:avLst/>
            <a:gdLst/>
            <a:ahLst/>
            <a:rect l="l" t="t" r="r" b="b"/>
            <a:pathLst>
              <a:path w="697529" h="2096655">
                <a:moveTo>
                  <a:pt x="227283" y="2096655"/>
                </a:moveTo>
                <a:cubicBezTo>
                  <a:pt x="398926" y="1957339"/>
                  <a:pt x="567490" y="1804169"/>
                  <a:pt x="642920" y="1662545"/>
                </a:cubicBezTo>
                <a:cubicBezTo>
                  <a:pt x="718350" y="1520921"/>
                  <a:pt x="699877" y="1365442"/>
                  <a:pt x="679865" y="1246909"/>
                </a:cubicBezTo>
                <a:cubicBezTo>
                  <a:pt x="659853" y="1128376"/>
                  <a:pt x="636146" y="1065714"/>
                  <a:pt x="522847" y="951345"/>
                </a:cubicBezTo>
                <a:cubicBezTo>
                  <a:pt x="409548" y="836976"/>
                  <a:pt x="6227" y="719254"/>
                  <a:pt x="69" y="560696"/>
                </a:cubicBezTo>
                <a:cubicBezTo>
                  <a:pt x="-6089" y="402138"/>
                  <a:pt x="399695" y="188576"/>
                  <a:pt x="485901" y="0"/>
                </a:cubicBezTo>
              </a:path>
            </a:pathLst>
          </a:custGeom>
          <a:noFill/>
          <a:ln w="19080">
            <a:solidFill>
              <a:srgbClr val="118fe4"/>
            </a:solidFill>
            <a:round/>
            <a:tailEnd len="med" type="arrow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43" name="CustomShape 14"/>
          <p:cNvSpPr/>
          <p:nvPr/>
        </p:nvSpPr>
        <p:spPr>
          <a:xfrm>
            <a:off x="7730280" y="4014720"/>
            <a:ext cx="132480" cy="136800"/>
          </a:xfrm>
          <a:prstGeom prst="ellipse">
            <a:avLst/>
          </a:prstGeom>
          <a:ln>
            <a:solidFill>
              <a:srgbClr val="118fe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44" name="CustomShape 15"/>
          <p:cNvSpPr/>
          <p:nvPr/>
        </p:nvSpPr>
        <p:spPr>
          <a:xfrm>
            <a:off x="7954920" y="1918440"/>
            <a:ext cx="132480" cy="136800"/>
          </a:xfrm>
          <a:prstGeom prst="ellipse">
            <a:avLst/>
          </a:prstGeom>
          <a:ln>
            <a:solidFill>
              <a:srgbClr val="118fe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45" name="CustomShape 16"/>
          <p:cNvSpPr/>
          <p:nvPr/>
        </p:nvSpPr>
        <p:spPr>
          <a:xfrm>
            <a:off x="7478280" y="3249360"/>
            <a:ext cx="610200" cy="249840"/>
          </a:xfrm>
          <a:prstGeom prst="rect">
            <a:avLst/>
          </a:prstGeom>
          <a:ln>
            <a:solidFill>
              <a:srgbClr val="f26c1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46" name="CustomShape 17"/>
          <p:cNvSpPr/>
          <p:nvPr/>
        </p:nvSpPr>
        <p:spPr>
          <a:xfrm>
            <a:off x="7760160" y="2462400"/>
            <a:ext cx="610200" cy="249840"/>
          </a:xfrm>
          <a:prstGeom prst="rect">
            <a:avLst/>
          </a:prstGeom>
          <a:ln>
            <a:solidFill>
              <a:srgbClr val="f26c1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47" name="CustomShape 18"/>
          <p:cNvSpPr/>
          <p:nvPr/>
        </p:nvSpPr>
        <p:spPr>
          <a:xfrm>
            <a:off x="1367640" y="4011120"/>
            <a:ext cx="127800" cy="136440"/>
          </a:xfrm>
          <a:prstGeom prst="ellipse">
            <a:avLst/>
          </a:prstGeom>
          <a:ln>
            <a:solidFill>
              <a:srgbClr val="118fe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48" name="CustomShape 19"/>
          <p:cNvSpPr/>
          <p:nvPr/>
        </p:nvSpPr>
        <p:spPr>
          <a:xfrm>
            <a:off x="1584360" y="1918440"/>
            <a:ext cx="127800" cy="136440"/>
          </a:xfrm>
          <a:prstGeom prst="ellipse">
            <a:avLst/>
          </a:prstGeom>
          <a:ln>
            <a:solidFill>
              <a:srgbClr val="118fe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49" name="CustomShape 20"/>
          <p:cNvSpPr/>
          <p:nvPr/>
        </p:nvSpPr>
        <p:spPr>
          <a:xfrm>
            <a:off x="1125000" y="3247200"/>
            <a:ext cx="588240" cy="249480"/>
          </a:xfrm>
          <a:prstGeom prst="rect">
            <a:avLst/>
          </a:prstGeom>
          <a:ln>
            <a:solidFill>
              <a:srgbClr val="f26c1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50" name="CustomShape 21"/>
          <p:cNvSpPr/>
          <p:nvPr/>
        </p:nvSpPr>
        <p:spPr>
          <a:xfrm>
            <a:off x="1396800" y="2461320"/>
            <a:ext cx="588240" cy="249480"/>
          </a:xfrm>
          <a:prstGeom prst="rect">
            <a:avLst/>
          </a:prstGeom>
          <a:ln>
            <a:solidFill>
              <a:srgbClr val="f26c1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51" name="CustomShape 22"/>
          <p:cNvSpPr/>
          <p:nvPr/>
        </p:nvSpPr>
        <p:spPr>
          <a:xfrm flipV="1">
            <a:off x="1431720" y="2055240"/>
            <a:ext cx="216360" cy="19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118fe4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252" name="Picture 54" descr=""/>
          <p:cNvPicPr/>
          <p:nvPr/>
        </p:nvPicPr>
        <p:blipFill>
          <a:blip r:embed="rId1"/>
          <a:stretch/>
        </p:blipFill>
        <p:spPr>
          <a:xfrm>
            <a:off x="6775920" y="2690280"/>
            <a:ext cx="2788920" cy="109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14440" y="1074600"/>
            <a:ext cx="486324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There are two steps to the trajectory generation: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Laplacian Planner Trajectory Generation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Solves for a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potential flow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from start point to end point avoiding obstacles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Does not take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into account vehicle dynamics and constraints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Provides an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initial solution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the MPC Trajectory Generator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Trajectory Generation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Solves an 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optimization problem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generate a short trajectory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Moves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one step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along the trajectory and resolves the optimization problem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Takes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into account vehicle dynamics and constraints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D38D199-8BD3-4EEC-ADDC-4104C37F5696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3" name="Picture 8" descr=""/>
          <p:cNvPicPr/>
          <p:nvPr/>
        </p:nvPicPr>
        <p:blipFill>
          <a:blip r:embed="rId1"/>
          <a:stretch/>
        </p:blipFill>
        <p:spPr>
          <a:xfrm>
            <a:off x="5802480" y="3457440"/>
            <a:ext cx="2242800" cy="3139920"/>
          </a:xfrm>
          <a:prstGeom prst="rect">
            <a:avLst/>
          </a:prstGeom>
          <a:ln>
            <a:noFill/>
          </a:ln>
        </p:spPr>
      </p:pic>
      <p:pic>
        <p:nvPicPr>
          <p:cNvPr id="94" name="Picture 7" descr=""/>
          <p:cNvPicPr/>
          <p:nvPr/>
        </p:nvPicPr>
        <p:blipFill>
          <a:blip r:embed="rId2"/>
          <a:stretch/>
        </p:blipFill>
        <p:spPr>
          <a:xfrm>
            <a:off x="4849560" y="606960"/>
            <a:ext cx="3980520" cy="2980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6412680" y="476280"/>
            <a:ext cx="889920" cy="379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14440" y="1074600"/>
            <a:ext cx="432324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Minimize cost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Velocity error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Lateral path error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signals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Satisfy vehicle dynamics and constraints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Satisfy other constraints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constraints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Terminal constraints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Lateral Acceleration constraint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FBEE245-0317-4746-BBA4-94FA90F72555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8" name="Picture 5" descr=""/>
          <p:cNvPicPr/>
          <p:nvPr/>
        </p:nvPicPr>
        <p:blipFill>
          <a:blip r:embed="rId1"/>
          <a:stretch/>
        </p:blipFill>
        <p:spPr>
          <a:xfrm>
            <a:off x="4488480" y="549720"/>
            <a:ext cx="4012200" cy="56174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 flipH="1">
            <a:off x="6543720" y="2028240"/>
            <a:ext cx="69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7165080" y="1874520"/>
            <a:ext cx="1866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Laplacian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7329240" y="4978440"/>
            <a:ext cx="1441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 flipH="1">
            <a:off x="6652080" y="5120280"/>
            <a:ext cx="73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CustomShape 7"/>
          <p:cNvSpPr/>
          <p:nvPr/>
        </p:nvSpPr>
        <p:spPr>
          <a:xfrm>
            <a:off x="4937040" y="4673160"/>
            <a:ext cx="11545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Trajectory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 flipV="1">
            <a:off x="6014520" y="4571640"/>
            <a:ext cx="264240" cy="3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9"/>
          <p:cNvSpPr/>
          <p:nvPr/>
        </p:nvSpPr>
        <p:spPr>
          <a:xfrm flipV="1">
            <a:off x="6014520" y="4697640"/>
            <a:ext cx="122400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CustomShape 10"/>
          <p:cNvSpPr/>
          <p:nvPr/>
        </p:nvSpPr>
        <p:spPr>
          <a:xfrm>
            <a:off x="4970520" y="2353680"/>
            <a:ext cx="11545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Terminal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 flipV="1">
            <a:off x="5846040" y="2182320"/>
            <a:ext cx="648720" cy="4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CustomShape 12"/>
          <p:cNvSpPr/>
          <p:nvPr/>
        </p:nvSpPr>
        <p:spPr>
          <a:xfrm flipV="1">
            <a:off x="5821920" y="2244240"/>
            <a:ext cx="914040" cy="38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CustomShape 13"/>
          <p:cNvSpPr/>
          <p:nvPr/>
        </p:nvSpPr>
        <p:spPr>
          <a:xfrm>
            <a:off x="4994280" y="3584880"/>
            <a:ext cx="1154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Obstacle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4"/>
          <p:cNvSpPr/>
          <p:nvPr/>
        </p:nvSpPr>
        <p:spPr>
          <a:xfrm>
            <a:off x="4985280" y="3974400"/>
            <a:ext cx="11545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Safety Margin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5"/>
          <p:cNvSpPr/>
          <p:nvPr/>
        </p:nvSpPr>
        <p:spPr>
          <a:xfrm flipV="1">
            <a:off x="5846040" y="3421440"/>
            <a:ext cx="32400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CustomShape 16"/>
          <p:cNvSpPr/>
          <p:nvPr/>
        </p:nvSpPr>
        <p:spPr>
          <a:xfrm flipV="1">
            <a:off x="5572080" y="3358800"/>
            <a:ext cx="1163880" cy="87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1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" name="TextShape 17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Trajectory Generation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181160" y="3301920"/>
            <a:ext cx="977760" cy="12574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68760" y="3301920"/>
            <a:ext cx="1257480" cy="62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14440" y="1074600"/>
            <a:ext cx="800208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in 2-dimensional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Laplacian Planner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Predictive Control (MPC)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Tradeoff Parameters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Tradeoff Data and Charts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8586809-0361-4B8B-ACD3-CBD98774B179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Tradeoff Parameters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14440" y="1074600"/>
            <a:ext cx="800208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goal is to trade off the CPU time (</a:t>
            </a:r>
            <a:r>
              <a:rPr b="0" lang="en-US" sz="2000" spc="-1" strike="noStrike">
                <a:solidFill>
                  <a:srgbClr val="eb28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with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Parameters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of MPC time steps = </a:t>
            </a:r>
            <a:r>
              <a:rPr b="0" lang="en-US" sz="1600" spc="-1" strike="noStrike">
                <a:solidFill>
                  <a:srgbClr val="eb28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time step = </a:t>
            </a:r>
            <a:r>
              <a:rPr b="0" lang="en-US" sz="1600" spc="-1" strike="noStrike">
                <a:solidFill>
                  <a:srgbClr val="eb28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Complexity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of states = </a:t>
            </a:r>
            <a:r>
              <a:rPr b="0" lang="en-US" sz="1600" spc="-1" strike="noStrike">
                <a:solidFill>
                  <a:srgbClr val="eb28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Obstacle density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04960" indent="-177480">
              <a:lnSpc>
                <a:spcPct val="100000"/>
              </a:lnSpc>
              <a:buClr>
                <a:srgbClr val="707070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of obstacles = </a:t>
            </a:r>
            <a:r>
              <a:rPr b="0" lang="en-US" sz="1600" spc="-1" strike="noStrike">
                <a:solidFill>
                  <a:srgbClr val="eb28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Complexity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states model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state model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 state model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Obstacle Density is measured by the number of obstacles which are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Placed to obstruct the line of sight from the start point to the end point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574EF68-EB54-400B-9208-6059C06B3E63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22" name="Table 4"/>
          <p:cNvGraphicFramePr/>
          <p:nvPr/>
        </p:nvGraphicFramePr>
        <p:xfrm>
          <a:off x="5574600" y="2535840"/>
          <a:ext cx="2994840" cy="1482840"/>
        </p:xfrm>
        <a:graphic>
          <a:graphicData uri="http://schemas.openxmlformats.org/drawingml/2006/table">
            <a:tbl>
              <a:tblPr/>
              <a:tblGrid>
                <a:gridCol w="748440"/>
                <a:gridCol w="748440"/>
                <a:gridCol w="748440"/>
                <a:gridCol w="74952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(sec)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solidFill>
                      <a:srgbClr val="e1261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solidFill>
                      <a:srgbClr val="e1261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solidFill>
                      <a:srgbClr val="e1261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solidFill>
                      <a:srgbClr val="e1261c">
                        <a:alpha val="20000"/>
                      </a:srgbClr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solidFill>
                      <a:srgbClr val="e1261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solidFill>
                      <a:srgbClr val="e1261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solidFill>
                      <a:srgbClr val="e1261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e1261c"/>
                      </a:solidFill>
                    </a:lnT>
                    <a:lnB w="12240">
                      <a:solidFill>
                        <a:srgbClr val="e1261c"/>
                      </a:solidFill>
                    </a:lnB>
                    <a:solidFill>
                      <a:srgbClr val="e1261c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3" name="CustomShape 5"/>
          <p:cNvSpPr/>
          <p:nvPr/>
        </p:nvSpPr>
        <p:spPr>
          <a:xfrm>
            <a:off x="6828480" y="1886040"/>
            <a:ext cx="48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Complexity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14440" y="1074600"/>
            <a:ext cx="800208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state model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state model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 state model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123B0CD-EA29-4BF1-831D-E7F16B31AAB7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114800" y="3314880"/>
            <a:ext cx="914400" cy="2160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276720" y="2171880"/>
            <a:ext cx="1206360" cy="15494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276720" y="1168560"/>
            <a:ext cx="711360" cy="7747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4"/>
          <a:stretch/>
        </p:blipFill>
        <p:spPr>
          <a:xfrm>
            <a:off x="3276720" y="4089240"/>
            <a:ext cx="1206360" cy="154944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5"/>
          <a:stretch/>
        </p:blipFill>
        <p:spPr>
          <a:xfrm>
            <a:off x="5029200" y="1257480"/>
            <a:ext cx="1282680" cy="31752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6"/>
          <a:stretch/>
        </p:blipFill>
        <p:spPr>
          <a:xfrm>
            <a:off x="5029200" y="2260440"/>
            <a:ext cx="1803240" cy="31752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7"/>
          <a:stretch/>
        </p:blipFill>
        <p:spPr>
          <a:xfrm>
            <a:off x="5029200" y="4076640"/>
            <a:ext cx="2286000" cy="3682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8"/>
          <a:stretch/>
        </p:blipFill>
        <p:spPr>
          <a:xfrm>
            <a:off x="1917720" y="6058080"/>
            <a:ext cx="4749840" cy="33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14440" y="1074600"/>
            <a:ext cx="8002080" cy="53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in 2-dimensional space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Laplacian Planner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Predictive Control (MPC)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Tradeoff Parameters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Tradeoff Data and Charts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69560">
              <a:lnSpc>
                <a:spcPct val="100000"/>
              </a:lnSpc>
              <a:buClr>
                <a:srgbClr val="70707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 time vs Number of Obstacles (CT vs no)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6089286-0970-420C-B378-A2082FD15929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4" descr=""/>
          <p:cNvPicPr/>
          <p:nvPr/>
        </p:nvPicPr>
        <p:blipFill>
          <a:blip r:embed="rId1"/>
          <a:stretch/>
        </p:blipFill>
        <p:spPr>
          <a:xfrm>
            <a:off x="3061800" y="2356560"/>
            <a:ext cx="2971440" cy="4160160"/>
          </a:xfrm>
          <a:prstGeom prst="rect">
            <a:avLst/>
          </a:prstGeom>
          <a:ln>
            <a:noFill/>
          </a:ln>
        </p:spPr>
      </p:pic>
      <p:pic>
        <p:nvPicPr>
          <p:cNvPr id="139" name="Picture 3" descr=""/>
          <p:cNvPicPr/>
          <p:nvPr/>
        </p:nvPicPr>
        <p:blipFill>
          <a:blip r:embed="rId2"/>
          <a:stretch/>
        </p:blipFill>
        <p:spPr>
          <a:xfrm>
            <a:off x="6039360" y="2335320"/>
            <a:ext cx="2971440" cy="4160160"/>
          </a:xfrm>
          <a:prstGeom prst="rect">
            <a:avLst/>
          </a:prstGeom>
          <a:ln>
            <a:noFill/>
          </a:ln>
        </p:spPr>
      </p:pic>
      <p:pic>
        <p:nvPicPr>
          <p:cNvPr id="140" name="Picture 1" descr=""/>
          <p:cNvPicPr/>
          <p:nvPr/>
        </p:nvPicPr>
        <p:blipFill>
          <a:blip r:embed="rId3"/>
          <a:stretch/>
        </p:blipFill>
        <p:spPr>
          <a:xfrm>
            <a:off x="108360" y="2347200"/>
            <a:ext cx="2971440" cy="416016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514440" y="357840"/>
            <a:ext cx="8002080" cy="498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Trajectory in Presence of Obstacles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14440" y="1074600"/>
            <a:ext cx="8002080" cy="12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69920" indent="-169560">
              <a:lnSpc>
                <a:spcPct val="100000"/>
              </a:lnSpc>
              <a:buClr>
                <a:srgbClr val="e1261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Trajectory Generator successfully generates path between the start and end point in presence of obstacles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734320" y="-28440"/>
            <a:ext cx="50616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B88A02B-DDA7-4963-9058-91D3576F5E52}" type="slidenum"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 MediumCond"/>
                <a:ea typeface="HelveticaNeue MediumCon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866520" y="2446560"/>
            <a:ext cx="143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Obstacle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3987360" y="2455920"/>
            <a:ext cx="127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Obstacle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6833160" y="2428920"/>
            <a:ext cx="138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3461760" y="2036880"/>
            <a:ext cx="232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= 4, T = 0.4, ns =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42747</TotalTime>
  <Application>LibreOffice/5.1.6.2$Linux_X86_64 LibreOffice_project/10m0$Build-2</Application>
  <Words>921</Words>
  <Paragraphs>206</Paragraphs>
  <Company>Honeywell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2015-08-18T00:12:44Z</dcterms:created>
  <dc:creator>E379069</dc:creator>
  <dc:description/>
  <dc:language>en-US</dc:language>
  <cp:lastModifiedBy/>
  <cp:lastPrinted>2015-07-29T21:30:37Z</cp:lastPrinted>
  <dcterms:modified xsi:type="dcterms:W3CDTF">2018-03-06T08:50:21Z</dcterms:modified>
  <cp:revision>954</cp:revision>
  <dc:subject/>
  <dc:title>Slide 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BJClassification">
    <vt:lpwstr>Honeywell Internal</vt:lpwstr>
  </property>
  <property fmtid="{D5CDD505-2E9C-101B-9397-08002B2CF9AE}" pid="4" name="Company">
    <vt:lpwstr>Honeywell</vt:lpwstr>
  </property>
  <property fmtid="{D5CDD505-2E9C-101B-9397-08002B2CF9AE}" pid="5" name="ContentTypeId">
    <vt:lpwstr>0x01010001EB125E098E7F49A0205A16AC239CE8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21</vt:i4>
  </property>
  <property fmtid="{D5CDD505-2E9C-101B-9397-08002B2CF9AE}" pid="1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16" name="bjDocumentLabelXML-0">
    <vt:lpwstr>ames.com/2008/01/sie/internal/label"&gt;&lt;element uid="id_protectivemarking_protect" value="" /&gt;&lt;/sisl&gt;</vt:lpwstr>
  </property>
  <property fmtid="{D5CDD505-2E9C-101B-9397-08002B2CF9AE}" pid="17" name="bjDocumentSecurityLabel">
    <vt:lpwstr>Honeywell Internal</vt:lpwstr>
  </property>
  <property fmtid="{D5CDD505-2E9C-101B-9397-08002B2CF9AE}" pid="18" name="bjSaver">
    <vt:lpwstr>q3HYw6ryWmhPy+ejfF4uHa2dcjWlJX3y</vt:lpwstr>
  </property>
  <property fmtid="{D5CDD505-2E9C-101B-9397-08002B2CF9AE}" pid="19" name="contentStatus">
    <vt:lpwstr>Draft</vt:lpwstr>
  </property>
  <property fmtid="{D5CDD505-2E9C-101B-9397-08002B2CF9AE}" pid="20" name="docIndexRef">
    <vt:lpwstr>6a39f35a-6d8c-4f28-92b1-a9d1944578cd</vt:lpwstr>
  </property>
</Properties>
</file>