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6.xml" ContentType="application/vnd.openxmlformats-officedocument.theme+xml"/>
  <Override PartName="/ppt/theme/theme57.xml" ContentType="application/vnd.openxmlformats-officedocument.theme+xml"/>
  <Override PartName="/ppt/tags/tag1.xml" ContentType="application/vnd.openxmlformats-officedocument.presentationml.tags+xml"/>
  <Override PartName="/ppt/theme/theme5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4"/>
    <p:sldMasterId id="2147493480" r:id="rId5"/>
    <p:sldMasterId id="2147493455" r:id="rId6"/>
    <p:sldMasterId id="2147493899" r:id="rId7"/>
    <p:sldMasterId id="2147493905" r:id="rId8"/>
    <p:sldMasterId id="2147493914" r:id="rId9"/>
    <p:sldMasterId id="2147493916" r:id="rId10"/>
    <p:sldMasterId id="2147493919" r:id="rId11"/>
    <p:sldMasterId id="2147493928" r:id="rId12"/>
    <p:sldMasterId id="2147493930" r:id="rId13"/>
    <p:sldMasterId id="2147493931" r:id="rId14"/>
    <p:sldMasterId id="2147493934" r:id="rId15"/>
    <p:sldMasterId id="2147493936" r:id="rId16"/>
    <p:sldMasterId id="2147493938" r:id="rId17"/>
    <p:sldMasterId id="2147493940" r:id="rId18"/>
    <p:sldMasterId id="2147493942" r:id="rId19"/>
    <p:sldMasterId id="2147493944" r:id="rId20"/>
    <p:sldMasterId id="2147493946" r:id="rId21"/>
    <p:sldMasterId id="2147493948" r:id="rId22"/>
    <p:sldMasterId id="2147493950" r:id="rId23"/>
    <p:sldMasterId id="2147493952" r:id="rId24"/>
    <p:sldMasterId id="2147493954" r:id="rId25"/>
    <p:sldMasterId id="2147493956" r:id="rId26"/>
    <p:sldMasterId id="2147493958" r:id="rId27"/>
    <p:sldMasterId id="2147493960" r:id="rId28"/>
    <p:sldMasterId id="2147493962" r:id="rId29"/>
    <p:sldMasterId id="2147493964" r:id="rId30"/>
    <p:sldMasterId id="2147493966" r:id="rId31"/>
    <p:sldMasterId id="2147493968" r:id="rId32"/>
    <p:sldMasterId id="2147493970" r:id="rId33"/>
    <p:sldMasterId id="2147493972" r:id="rId34"/>
    <p:sldMasterId id="2147493974" r:id="rId35"/>
    <p:sldMasterId id="2147493976" r:id="rId36"/>
    <p:sldMasterId id="2147493978" r:id="rId37"/>
    <p:sldMasterId id="2147493980" r:id="rId38"/>
    <p:sldMasterId id="2147493982" r:id="rId39"/>
    <p:sldMasterId id="2147493984" r:id="rId40"/>
    <p:sldMasterId id="2147493986" r:id="rId41"/>
    <p:sldMasterId id="2147493988" r:id="rId42"/>
    <p:sldMasterId id="2147493990" r:id="rId43"/>
    <p:sldMasterId id="2147493992" r:id="rId44"/>
    <p:sldMasterId id="2147493994" r:id="rId45"/>
    <p:sldMasterId id="2147493996" r:id="rId46"/>
    <p:sldMasterId id="2147493998" r:id="rId47"/>
    <p:sldMasterId id="2147494000" r:id="rId48"/>
    <p:sldMasterId id="2147494002" r:id="rId49"/>
    <p:sldMasterId id="2147494004" r:id="rId50"/>
    <p:sldMasterId id="2147494006" r:id="rId51"/>
    <p:sldMasterId id="2147494008" r:id="rId52"/>
    <p:sldMasterId id="2147494010" r:id="rId53"/>
    <p:sldMasterId id="2147494012" r:id="rId54"/>
    <p:sldMasterId id="2147494014" r:id="rId55"/>
    <p:sldMasterId id="2147494015" r:id="rId56"/>
    <p:sldMasterId id="2147494018" r:id="rId57"/>
    <p:sldMasterId id="2147494029" r:id="rId58"/>
    <p:sldMasterId id="2147494054" r:id="rId59"/>
  </p:sldMasterIdLst>
  <p:notesMasterIdLst>
    <p:notesMasterId r:id="rId77"/>
  </p:notesMasterIdLst>
  <p:handoutMasterIdLst>
    <p:handoutMasterId r:id="rId78"/>
  </p:handoutMasterIdLst>
  <p:sldIdLst>
    <p:sldId id="256" r:id="rId60"/>
    <p:sldId id="258" r:id="rId61"/>
    <p:sldId id="267" r:id="rId62"/>
    <p:sldId id="266" r:id="rId63"/>
    <p:sldId id="262" r:id="rId64"/>
    <p:sldId id="294" r:id="rId65"/>
    <p:sldId id="284" r:id="rId66"/>
    <p:sldId id="285" r:id="rId67"/>
    <p:sldId id="295" r:id="rId68"/>
    <p:sldId id="287" r:id="rId69"/>
    <p:sldId id="300" r:id="rId70"/>
    <p:sldId id="297" r:id="rId71"/>
    <p:sldId id="299" r:id="rId72"/>
    <p:sldId id="298" r:id="rId73"/>
    <p:sldId id="296" r:id="rId74"/>
    <p:sldId id="302" r:id="rId75"/>
    <p:sldId id="301" r:id="rId76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33A8"/>
    <a:srgbClr val="E71D1D"/>
    <a:srgbClr val="2B0AB6"/>
    <a:srgbClr val="EB2819"/>
    <a:srgbClr val="005C2A"/>
    <a:srgbClr val="CC00CC"/>
    <a:srgbClr val="00FF00"/>
    <a:srgbClr val="66FF99"/>
    <a:srgbClr val="FFCCFF"/>
    <a:srgbClr val="CCF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1" autoAdjust="0"/>
    <p:restoredTop sz="95718" autoAdjust="0"/>
  </p:normalViewPr>
  <p:slideViewPr>
    <p:cSldViewPr snapToGrid="0" snapToObjects="1">
      <p:cViewPr varScale="1">
        <p:scale>
          <a:sx n="95" d="100"/>
          <a:sy n="95" d="100"/>
        </p:scale>
        <p:origin x="330" y="78"/>
      </p:cViewPr>
      <p:guideLst>
        <p:guide orient="horz" pos="1620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Master" Target="slideMasters/slideMaster36.xml"/><Relationship Id="rId21" Type="http://schemas.openxmlformats.org/officeDocument/2006/relationships/slideMaster" Target="slideMasters/slideMaster18.xml"/><Relationship Id="rId34" Type="http://schemas.openxmlformats.org/officeDocument/2006/relationships/slideMaster" Target="slideMasters/slideMaster31.xml"/><Relationship Id="rId42" Type="http://schemas.openxmlformats.org/officeDocument/2006/relationships/slideMaster" Target="slideMasters/slideMaster39.xml"/><Relationship Id="rId47" Type="http://schemas.openxmlformats.org/officeDocument/2006/relationships/slideMaster" Target="slideMasters/slideMaster44.xml"/><Relationship Id="rId50" Type="http://schemas.openxmlformats.org/officeDocument/2006/relationships/slideMaster" Target="slideMasters/slideMaster47.xml"/><Relationship Id="rId55" Type="http://schemas.openxmlformats.org/officeDocument/2006/relationships/slideMaster" Target="slideMasters/slideMaster52.xml"/><Relationship Id="rId63" Type="http://schemas.openxmlformats.org/officeDocument/2006/relationships/slide" Target="slides/slide4.xml"/><Relationship Id="rId68" Type="http://schemas.openxmlformats.org/officeDocument/2006/relationships/slide" Target="slides/slide9.xml"/><Relationship Id="rId76" Type="http://schemas.openxmlformats.org/officeDocument/2006/relationships/slide" Target="slides/slide17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Master" Target="slideMasters/slideMaster26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Master" Target="slideMasters/slideMaster34.xml"/><Relationship Id="rId40" Type="http://schemas.openxmlformats.org/officeDocument/2006/relationships/slideMaster" Target="slideMasters/slideMaster37.xml"/><Relationship Id="rId45" Type="http://schemas.openxmlformats.org/officeDocument/2006/relationships/slideMaster" Target="slideMasters/slideMaster42.xml"/><Relationship Id="rId53" Type="http://schemas.openxmlformats.org/officeDocument/2006/relationships/slideMaster" Target="slideMasters/slideMaster50.xml"/><Relationship Id="rId58" Type="http://schemas.openxmlformats.org/officeDocument/2006/relationships/slideMaster" Target="slideMasters/slideMaster55.xml"/><Relationship Id="rId66" Type="http://schemas.openxmlformats.org/officeDocument/2006/relationships/slide" Target="slides/slide7.xml"/><Relationship Id="rId74" Type="http://schemas.openxmlformats.org/officeDocument/2006/relationships/slide" Target="slides/slide15.xml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2.xml"/><Relationship Id="rId82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Master" Target="slideMasters/slideMaster28.xml"/><Relationship Id="rId44" Type="http://schemas.openxmlformats.org/officeDocument/2006/relationships/slideMaster" Target="slideMasters/slideMaster41.xml"/><Relationship Id="rId52" Type="http://schemas.openxmlformats.org/officeDocument/2006/relationships/slideMaster" Target="slideMasters/slideMaster49.xml"/><Relationship Id="rId60" Type="http://schemas.openxmlformats.org/officeDocument/2006/relationships/slide" Target="slides/slide1.xml"/><Relationship Id="rId65" Type="http://schemas.openxmlformats.org/officeDocument/2006/relationships/slide" Target="slides/slide6.xml"/><Relationship Id="rId73" Type="http://schemas.openxmlformats.org/officeDocument/2006/relationships/slide" Target="slides/slide14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Master" Target="slideMasters/slideMaster32.xml"/><Relationship Id="rId43" Type="http://schemas.openxmlformats.org/officeDocument/2006/relationships/slideMaster" Target="slideMasters/slideMaster40.xml"/><Relationship Id="rId48" Type="http://schemas.openxmlformats.org/officeDocument/2006/relationships/slideMaster" Target="slideMasters/slideMaster45.xml"/><Relationship Id="rId56" Type="http://schemas.openxmlformats.org/officeDocument/2006/relationships/slideMaster" Target="slideMasters/slideMaster53.xml"/><Relationship Id="rId64" Type="http://schemas.openxmlformats.org/officeDocument/2006/relationships/slide" Target="slides/slide5.xml"/><Relationship Id="rId69" Type="http://schemas.openxmlformats.org/officeDocument/2006/relationships/slide" Target="slides/slide10.xml"/><Relationship Id="rId77" Type="http://schemas.openxmlformats.org/officeDocument/2006/relationships/notesMaster" Target="notesMasters/notesMaster1.xml"/><Relationship Id="rId8" Type="http://schemas.openxmlformats.org/officeDocument/2006/relationships/slideMaster" Target="slideMasters/slideMaster5.xml"/><Relationship Id="rId51" Type="http://schemas.openxmlformats.org/officeDocument/2006/relationships/slideMaster" Target="slideMasters/slideMaster48.xml"/><Relationship Id="rId72" Type="http://schemas.openxmlformats.org/officeDocument/2006/relationships/slide" Target="slides/slide13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Master" Target="slideMasters/slideMaster30.xml"/><Relationship Id="rId38" Type="http://schemas.openxmlformats.org/officeDocument/2006/relationships/slideMaster" Target="slideMasters/slideMaster35.xml"/><Relationship Id="rId46" Type="http://schemas.openxmlformats.org/officeDocument/2006/relationships/slideMaster" Target="slideMasters/slideMaster43.xml"/><Relationship Id="rId59" Type="http://schemas.openxmlformats.org/officeDocument/2006/relationships/slideMaster" Target="slideMasters/slideMaster56.xml"/><Relationship Id="rId67" Type="http://schemas.openxmlformats.org/officeDocument/2006/relationships/slide" Target="slides/slide8.xml"/><Relationship Id="rId20" Type="http://schemas.openxmlformats.org/officeDocument/2006/relationships/slideMaster" Target="slideMasters/slideMaster17.xml"/><Relationship Id="rId41" Type="http://schemas.openxmlformats.org/officeDocument/2006/relationships/slideMaster" Target="slideMasters/slideMaster38.xml"/><Relationship Id="rId54" Type="http://schemas.openxmlformats.org/officeDocument/2006/relationships/slideMaster" Target="slideMasters/slideMaster51.xml"/><Relationship Id="rId62" Type="http://schemas.openxmlformats.org/officeDocument/2006/relationships/slide" Target="slides/slide3.xml"/><Relationship Id="rId70" Type="http://schemas.openxmlformats.org/officeDocument/2006/relationships/slide" Target="slides/slide11.xml"/><Relationship Id="rId75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Master" Target="slideMasters/slideMaster33.xml"/><Relationship Id="rId49" Type="http://schemas.openxmlformats.org/officeDocument/2006/relationships/slideMaster" Target="slideMasters/slideMaster46.xml"/><Relationship Id="rId57" Type="http://schemas.openxmlformats.org/officeDocument/2006/relationships/slideMaster" Target="slideMasters/slideMaster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32.wmf"/><Relationship Id="rId1" Type="http://schemas.openxmlformats.org/officeDocument/2006/relationships/image" Target="../media/image46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5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7C95BC-006C-4684-9554-62FB57A5CAA0}" type="datetimeFigureOut">
              <a:rPr lang="en-US"/>
              <a:pPr>
                <a:defRPr/>
              </a:pPr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z="70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E215EDE-6555-4351-92A2-B34A903FC1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39871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5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44EAD1-4FCB-4DD1-8148-C83899EE18C7}" type="datetimeFigureOut">
              <a:rPr lang="en-US"/>
              <a:pPr>
                <a:defRPr/>
              </a:pPr>
              <a:t>3/28/2018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722ABC-1135-4555-9538-F5919C18DA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647029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22ABC-1135-4555-9538-F5919C18DAEB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61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6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A025-4DF6-4036-8B20-5A05FE6D43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81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5926" y="357810"/>
            <a:ext cx="7880961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5927" y="1005840"/>
            <a:ext cx="7880960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A111-9839-469E-91E1-2DF1F354FAC3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9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5925" y="357810"/>
            <a:ext cx="7874939" cy="4986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36095" y="1005840"/>
            <a:ext cx="3870228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4612834" y="1005840"/>
            <a:ext cx="3798030" cy="53086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43345-C59F-4C38-84EF-8B063FE052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35782" y="3709988"/>
            <a:ext cx="7898606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250156" y="68040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35680" y="364798"/>
            <a:ext cx="7898275" cy="512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535680" y="1005842"/>
            <a:ext cx="3879254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4601087" y="1005842"/>
            <a:ext cx="3832868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22"/>
          </p:nvPr>
        </p:nvSpPr>
        <p:spPr>
          <a:xfrm>
            <a:off x="535680" y="3796578"/>
            <a:ext cx="3879254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/>
          </p:nvPr>
        </p:nvSpPr>
        <p:spPr>
          <a:xfrm>
            <a:off x="4601087" y="3796578"/>
            <a:ext cx="3832868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212C1-4868-458B-BCD0-0224AD3191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8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80" y="357190"/>
            <a:ext cx="7892502" cy="498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DD752-6997-4F1F-BFA2-F237AEC24817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9727"/>
            <a:ext cx="9144000" cy="49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05AF4-2A57-4591-8713-D80DBC1428AB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42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20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39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8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4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890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29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44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87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81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839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1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688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96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4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ADAAD-AA50-412C-B5FC-5F75A834E3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4015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161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13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33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58015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0754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63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0401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5699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870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5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83F4-622D-4B46-8946-856C88727A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94411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855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644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BEA14-43D7-44B0-B67C-EF679DE2C34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39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FED6E97A-6617-4166-A3AF-97534DBB243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992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82D4B-E86A-4D8D-9026-E998E788214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461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622AD5-4674-4686-BD3B-2311A7221B6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478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852A890-FFFF-45C3-9373-1B4BE08638A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286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F8AD55-A3D2-4422-A89B-CAB3FFB83DC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358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C5028-600D-412E-A01F-9B1D5C8DA11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456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349A0-1F57-40AD-92F5-37B7EF01656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5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2B852-B60A-4F9C-8D80-0FBA28A8AA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4894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25253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 userDrawn="1"/>
        </p:nvSpPr>
        <p:spPr>
          <a:xfrm>
            <a:off x="89314" y="3766862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49880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5575" y="3763343"/>
            <a:ext cx="8123010" cy="5118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 flipV="1">
            <a:off x="89314" y="4250705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823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1477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40400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2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6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55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53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36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213F-FD0D-4C10-9D12-CA794528EB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03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3B0B-B675-4596-978E-9A4483FC2D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216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9649-3801-41DE-B3BF-C3C86C653C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36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28FF-D8E6-4D7E-B052-AF1462C1E1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666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3.xml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4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theme" Target="../theme/theme41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21.jpeg"/><Relationship Id="rId10" Type="http://schemas.openxmlformats.org/officeDocument/2006/relationships/image" Target="../media/image23.jpeg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9" Type="http://schemas.openxmlformats.org/officeDocument/2006/relationships/image" Target="../media/image22.jpeg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2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3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4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5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6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7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8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5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0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1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2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theme" Target="../theme/theme53.xml"/><Relationship Id="rId6" Type="http://schemas.openxmlformats.org/officeDocument/2006/relationships/image" Target="../media/image26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4" Type="http://schemas.openxmlformats.org/officeDocument/2006/relationships/image" Target="../media/image2.png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54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55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image" Target="../media/image28.png"/><Relationship Id="rId5" Type="http://schemas.openxmlformats.org/officeDocument/2006/relationships/slideLayout" Target="../slideLayouts/slideLayout54.xml"/><Relationship Id="rId10" Type="http://schemas.openxmlformats.org/officeDocument/2006/relationships/theme" Target="../theme/theme56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2.png"/><Relationship Id="rId9" Type="http://schemas.openxmlformats.org/officeDocument/2006/relationships/image" Target="../media/image1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assembled 500um ball part_left_q01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4938" y="4092514"/>
            <a:ext cx="2659062" cy="199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55" t="2658" r="2748" b="2713"/>
          <a:stretch>
            <a:fillRect/>
          </a:stretch>
        </p:blipFill>
        <p:spPr bwMode="auto">
          <a:xfrm>
            <a:off x="3571444" y="2000900"/>
            <a:ext cx="2810306" cy="251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484938" y="2000899"/>
            <a:ext cx="2661831" cy="199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Die_w_polarizer_06.jpg"/>
          <p:cNvPicPr/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5160" y="61"/>
            <a:ext cx="2932486" cy="192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2" descr="D:\AA.Gyro\MRIG\Fabrication\Fab_Images\Backside Etch Process\Wafer03_After2ndXeF2etch_20June2012\Backside_2nd_XeF2_08.jpg"/>
          <p:cNvPicPr>
            <a:picLocks noChangeAspect="1" noChangeArrowheads="1"/>
          </p:cNvPicPr>
          <p:nvPr userDrawn="1"/>
        </p:nvPicPr>
        <p:blipFill>
          <a:blip r:embed="rId9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443" y="0"/>
            <a:ext cx="2567517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2" descr="C:\Users\E558678\Documents\PASCAL\High Res Images For DARPA\DCAL_SEM_2.jpg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"/>
            <a:ext cx="3481388" cy="570310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7" t="3152" b="2200"/>
          <a:stretch>
            <a:fillRect/>
          </a:stretch>
        </p:blipFill>
        <p:spPr bwMode="auto">
          <a:xfrm>
            <a:off x="3571444" y="4590472"/>
            <a:ext cx="1528025" cy="111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2" descr="C:\Users\e700933\Desktop\IMAG4912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9883" y="4590471"/>
            <a:ext cx="1171867" cy="119103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4" descr="Corner-01 copy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1" r:id="rId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552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7B04153-AAD4-4F79-B87B-43E86E8B2D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33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781C1A1-EECB-4EFF-A5F2-DFA1FD7025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524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83423C0-10AA-4074-ABA6-988BE46834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6187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A72DB33-F6F7-4761-9D98-B68C63AB24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517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41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038792-1FA9-444F-848B-DFB4614FB5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741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167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43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484B76-F2AC-4B73-8744-3ACF1757F5C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844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9201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48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44AC62B-7CF8-4415-A810-4085D510DB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048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986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150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22E614A-96D1-4901-BE2C-116E71F006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151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121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458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EFD5351-0ABA-42FF-8668-CEF0B58157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458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204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Users\E462253\Documents\SiOB\Photos\DSCF0544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2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orner-01 copy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r:link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2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86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EE1FD3A-A3B6-4640-BD52-EB9E512AB07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86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370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970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271F1D13-5A05-4D60-AF32-BEA27B8F42C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970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309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71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559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977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566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03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7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404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79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401F456-D2CB-4C59-A552-8595F2196B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89" r:id="rId1"/>
    <p:sldLayoutId id="2147493893" r:id="rId2"/>
    <p:sldLayoutId id="2147493894" r:id="rId3"/>
    <p:sldLayoutId id="2147493895" r:id="rId4"/>
    <p:sldLayoutId id="2147493896" r:id="rId5"/>
    <p:sldLayoutId id="2147493897" r:id="rId6"/>
    <p:sldLayoutId id="2147493890" r:id="rId7"/>
    <p:sldLayoutId id="2147493898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31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9886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521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23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3208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118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761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34982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1746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82835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16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592" y="357189"/>
            <a:ext cx="7860506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1"/>
            <a:ext cx="506016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3FA004-BB32-4CD0-979C-5CFEFCB63AE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10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0" r:id="rId1"/>
    <p:sldLayoutId id="2147493901" r:id="rId2"/>
    <p:sldLayoutId id="2147493902" r:id="rId3"/>
    <p:sldLayoutId id="2147493903" r:id="rId4"/>
    <p:sldLayoutId id="2147493904" r:id="rId5"/>
  </p:sldLayoutIdLst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3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70297" indent="-127397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31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515095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Corner-01 cop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4" descr="cockpit-2025-4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40"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" descr="TS_Turbo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6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5128" name="Picture 8" descr="Fast Car_shutterstock_184477472.jp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7" descr="e-taxi_front_gear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11" descr="Chiner.jpg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130"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Picture 13" descr="connected aircraft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421" b="4996"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Picture 1" descr="Corner-01 copy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7" name="Picture 7" descr="Cover - Airplan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89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595B55-A641-46BF-A410-17C3B70D44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53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17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1B12D05-17C6-4354-ADC6-688C06671C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17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717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7E9009A0-B797-4B08-A12D-8657422E2D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613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22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F554FBB-7CCC-4C9B-9C08-81D3163418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922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842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1FD9ABD-444B-4189-AA43-AF0793E902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154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26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2654DFA-9736-4A81-B103-7ED500F048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127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115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29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9AD69F7-7482-4813-8641-1E136293DC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229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88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31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995FD64-F288-41D4-AF65-FD260E1D23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332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754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8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6" r:id="rId1"/>
    <p:sldLayoutId id="2147493907" r:id="rId2"/>
    <p:sldLayoutId id="2147493908" r:id="rId3"/>
    <p:sldLayoutId id="2147493909" r:id="rId4"/>
    <p:sldLayoutId id="2147493910" r:id="rId5"/>
    <p:sldLayoutId id="2147493911" r:id="rId6"/>
    <p:sldLayoutId id="2147493912" r:id="rId7"/>
    <p:sldLayoutId id="2147493913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88EBFF1-8858-42CD-A611-9ECADB42E5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498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36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6514525-1978-4522-8A52-E31F07C51E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36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1456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38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C220DD6-BA97-47E2-B11D-AB25A386EF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639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083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Fast Car_shutterstock_18447747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2098" y="190450"/>
            <a:ext cx="5480573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3" descr="connected aircraft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21" b="4996"/>
          <a:stretch>
            <a:fillRect/>
          </a:stretch>
        </p:blipFill>
        <p:spPr bwMode="auto">
          <a:xfrm>
            <a:off x="6177477" y="2262789"/>
            <a:ext cx="2525195" cy="30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\\localhost\Volumes\DMS-Server\Clients\Honeywell PPT \Honeywell - Freestanding Logos\Honeywell - Freestanding Logo RGB.png"/>
          <p:cNvPicPr>
            <a:picLocks noChangeAspect="1"/>
          </p:cNvPicPr>
          <p:nvPr userDrawn="1"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4100" y="6351588"/>
            <a:ext cx="1425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24656" y="190450"/>
            <a:ext cx="2705629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4" descr="http://1uas.com/image/data/Matrice-100%20/Guidance/3.png"/>
          <p:cNvPicPr>
            <a:picLocks noChangeAspect="1" noChangeArrowheads="1"/>
          </p:cNvPicPr>
          <p:nvPr userDrawn="1"/>
        </p:nvPicPr>
        <p:blipFill rotWithShape="1">
          <a:blip r:embed="rId7" cstate="email"/>
          <a:srcRect l="1591"/>
          <a:stretch/>
        </p:blipFill>
        <p:spPr bwMode="auto">
          <a:xfrm>
            <a:off x="3234264" y="2262789"/>
            <a:ext cx="2847649" cy="3062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1808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19" r:id="rId1"/>
    <p:sldLayoutId id="2147494020" r:id="rId2"/>
    <p:sldLayoutId id="2147494021" r:id="rId3"/>
    <p:sldLayoutId id="2147494022" r:id="rId4"/>
    <p:sldLayoutId id="2147494023" r:id="rId5"/>
    <p:sldLayoutId id="2147494024" r:id="rId6"/>
    <p:sldLayoutId id="2147494025" r:id="rId7"/>
    <p:sldLayoutId id="2147494026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DEE4DA-7A19-4C74-9D14-4F987215252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85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30" r:id="rId1"/>
    <p:sldLayoutId id="2147494031" r:id="rId2"/>
    <p:sldLayoutId id="2147494032" r:id="rId3"/>
    <p:sldLayoutId id="2147494033" r:id="rId4"/>
    <p:sldLayoutId id="2147494034" r:id="rId5"/>
    <p:sldLayoutId id="2147494035" r:id="rId6"/>
    <p:sldLayoutId id="2147494036" r:id="rId7"/>
    <p:sldLayoutId id="2147494037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78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55" r:id="rId1"/>
    <p:sldLayoutId id="2147494056" r:id="rId2"/>
    <p:sldLayoutId id="2147494057" r:id="rId3"/>
    <p:sldLayoutId id="2147494058" r:id="rId4"/>
    <p:sldLayoutId id="2147494059" r:id="rId5"/>
    <p:sldLayoutId id="2147494060" r:id="rId6"/>
    <p:sldLayoutId id="2147494061" r:id="rId7"/>
    <p:sldLayoutId id="2147494062" r:id="rId8"/>
    <p:sldLayoutId id="2147494063" r:id="rId9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9060563-DF23-4F56-94ED-4E627658F495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37116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orner-01 copy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4" descr="cockpit-2025-4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TS_Turbo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1031" name="Picture 8" descr="Fast Car_shutterstock_184477472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7" descr="e-taxi_front_gear.jpg"/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1" descr="Chiner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3" descr="connected aircraft.jpg"/>
            <p:cNvPicPr>
              <a:picLocks noChangeAspect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" descr="Corner-01 copy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7" descr="Cover - Airplane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0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17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49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20" r:id="rId1"/>
    <p:sldLayoutId id="2147493921" r:id="rId2"/>
    <p:sldLayoutId id="2147493922" r:id="rId3"/>
    <p:sldLayoutId id="2147493923" r:id="rId4"/>
    <p:sldLayoutId id="2147493924" r:id="rId5"/>
    <p:sldLayoutId id="2147493925" r:id="rId6"/>
    <p:sldLayoutId id="2147493926" r:id="rId7"/>
    <p:sldLayoutId id="2147493927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565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48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5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3600" y="4095234"/>
            <a:ext cx="538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Trajectory Generation in High Density Environment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0303" y="5192841"/>
            <a:ext cx="16674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Suvo Ganguli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Alberto Speranzon</a:t>
            </a:r>
          </a:p>
          <a:p>
            <a:r>
              <a:rPr lang="en-US" sz="1200" dirty="0"/>
              <a:t>Apr 2018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617449"/>
            <a:ext cx="5686425" cy="2181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0303" y="4590534"/>
            <a:ext cx="176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Mid-Term Review</a:t>
            </a:r>
          </a:p>
        </p:txBody>
      </p:sp>
    </p:spTree>
    <p:extLst>
      <p:ext uri="{BB962C8B-B14F-4D97-AF65-F5344CB8AC3E}">
        <p14:creationId xmlns:p14="http://schemas.microsoft.com/office/powerpoint/2010/main" val="279309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66720" y="3063234"/>
            <a:ext cx="3335738" cy="3072390"/>
            <a:chOff x="166720" y="3063234"/>
            <a:chExt cx="3335738" cy="307239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20" y="3063234"/>
              <a:ext cx="3335738" cy="3072390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 flipV="1">
              <a:off x="694481" y="5440101"/>
              <a:ext cx="787078" cy="231494"/>
            </a:xfrm>
            <a:prstGeom prst="line">
              <a:avLst/>
            </a:prstGeom>
            <a:ln w="12700" cmpd="sng">
              <a:solidFill>
                <a:srgbClr val="2B0AB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481559" y="4896091"/>
              <a:ext cx="763930" cy="544010"/>
            </a:xfrm>
            <a:prstGeom prst="line">
              <a:avLst/>
            </a:prstGeom>
            <a:ln w="12700" cmpd="sng">
              <a:solidFill>
                <a:srgbClr val="2B0AB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245489" y="3541853"/>
              <a:ext cx="810227" cy="1354238"/>
            </a:xfrm>
            <a:prstGeom prst="line">
              <a:avLst/>
            </a:prstGeom>
            <a:ln w="12700" cmpd="sng">
              <a:solidFill>
                <a:srgbClr val="2B0AB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Tradeoff Curves for Design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2096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Increase in N (equivalent to horizon distance) leads to:</a:t>
            </a:r>
          </a:p>
          <a:p>
            <a:pPr lvl="1"/>
            <a:r>
              <a:rPr lang="en-US" dirty="0"/>
              <a:t>Smoother trajectory</a:t>
            </a:r>
          </a:p>
          <a:p>
            <a:pPr lvl="1">
              <a:spcAft>
                <a:spcPts val="0"/>
              </a:spcAft>
            </a:pPr>
            <a:r>
              <a:rPr lang="en-US" dirty="0"/>
              <a:t>Increase in comfort level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Decrease in control effort</a:t>
            </a:r>
          </a:p>
          <a:p>
            <a:pPr marL="287337" lvl="1" indent="0">
              <a:buNone/>
            </a:pPr>
            <a:r>
              <a:rPr lang="en-US" dirty="0"/>
              <a:t>At the cost of</a:t>
            </a:r>
          </a:p>
          <a:p>
            <a:pPr lvl="1"/>
            <a:r>
              <a:rPr lang="en-US" dirty="0"/>
              <a:t>Increase in computation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192382" y="3040084"/>
            <a:ext cx="3335738" cy="307239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400795" y="1504709"/>
            <a:ext cx="2743205" cy="478443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68101" y="3831220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Computation 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39124" y="3853575"/>
            <a:ext cx="1885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Trajectory Smoothness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25722" y="2649808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Control Effort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(V)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25722" y="3975506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Control Effort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(</a:t>
            </a:r>
            <a:r>
              <a:rPr lang="en-US" sz="1200" b="1" dirty="0" err="1">
                <a:solidFill>
                  <a:srgbClr val="FF0000"/>
                </a:solidFill>
              </a:rPr>
              <a:t>Chidot</a:t>
            </a:r>
            <a:r>
              <a:rPr lang="en-US" sz="1200" b="1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744416" y="5147855"/>
            <a:ext cx="1218603" cy="518833"/>
            <a:chOff x="6744416" y="5147855"/>
            <a:chExt cx="1218603" cy="518833"/>
          </a:xfrm>
        </p:grpSpPr>
        <p:sp>
          <p:nvSpPr>
            <p:cNvPr id="43" name="TextBox 42"/>
            <p:cNvSpPr txBox="1"/>
            <p:nvPr/>
          </p:nvSpPr>
          <p:spPr>
            <a:xfrm>
              <a:off x="7218336" y="514785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44416" y="5389689"/>
              <a:ext cx="1218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Comfort Level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806747" y="5389689"/>
              <a:ext cx="1046675" cy="0"/>
            </a:xfrm>
            <a:prstGeom prst="lin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31730" y="5938606"/>
            <a:ext cx="17400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No. of Time Steps (N)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26226" y="5923808"/>
            <a:ext cx="17400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No. of Time Steps (N)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02383" y="5933264"/>
            <a:ext cx="17400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No. of Time Steps (N)</a:t>
            </a:r>
          </a:p>
        </p:txBody>
      </p:sp>
    </p:spTree>
    <p:extLst>
      <p:ext uri="{BB962C8B-B14F-4D97-AF65-F5344CB8AC3E}">
        <p14:creationId xmlns:p14="http://schemas.microsoft.com/office/powerpoint/2010/main" val="114030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Mid Term goals are met</a:t>
            </a:r>
          </a:p>
          <a:p>
            <a:pPr lvl="1"/>
            <a:r>
              <a:rPr lang="en-US" dirty="0"/>
              <a:t>Developed trajectory generation software for obstacle avoidance</a:t>
            </a:r>
          </a:p>
          <a:p>
            <a:pPr lvl="1"/>
            <a:r>
              <a:rPr lang="en-US" dirty="0"/>
              <a:t>Performed trade-off studies </a:t>
            </a:r>
          </a:p>
          <a:p>
            <a:pPr lvl="1"/>
            <a:r>
              <a:rPr lang="en-US" dirty="0"/>
              <a:t>Summarized results</a:t>
            </a:r>
          </a:p>
          <a:p>
            <a:pPr marL="287337" lvl="1" indent="0">
              <a:buNone/>
            </a:pPr>
            <a:endParaRPr lang="en-US" dirty="0"/>
          </a:p>
          <a:p>
            <a:r>
              <a:rPr lang="en-US" dirty="0"/>
              <a:t>Recommendation</a:t>
            </a:r>
          </a:p>
          <a:p>
            <a:pPr lvl="1"/>
            <a:r>
              <a:rPr lang="en-US" dirty="0"/>
              <a:t>Continue with development for 3D trajectory generation </a:t>
            </a:r>
          </a:p>
          <a:p>
            <a:pPr lvl="1"/>
            <a:r>
              <a:rPr lang="en-US" dirty="0"/>
              <a:t>Perform trade-off study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506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4553" y="3040098"/>
            <a:ext cx="8102600" cy="498475"/>
          </a:xfrm>
        </p:spPr>
        <p:txBody>
          <a:bodyPr/>
          <a:lstStyle/>
          <a:p>
            <a:pPr algn="ctr"/>
            <a:r>
              <a:rPr lang="en-US" dirty="0"/>
              <a:t>Extra Slides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733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Complexity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4 state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 state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286125" y="1136042"/>
          <a:ext cx="1209675" cy="156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5" imgW="749160" imgH="965160" progId="Equation.3">
                  <p:embed/>
                </p:oleObj>
              </mc:Choice>
              <mc:Fallback>
                <p:oleObj name="Equation" r:id="rId5" imgW="749160" imgH="96516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125" y="1136042"/>
                        <a:ext cx="1209675" cy="156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282950" y="3059999"/>
          <a:ext cx="1209675" cy="156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7" imgW="749160" imgH="965160" progId="Equation.3">
                  <p:embed/>
                </p:oleObj>
              </mc:Choice>
              <mc:Fallback>
                <p:oleObj name="Equation" r:id="rId7" imgW="749160" imgH="96516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2950" y="3059999"/>
                        <a:ext cx="1209675" cy="156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5029200" y="1220136"/>
          <a:ext cx="180498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9" imgW="1117440" imgH="203040" progId="Equation.3">
                  <p:embed/>
                </p:oleObj>
              </mc:Choice>
              <mc:Fallback>
                <p:oleObj name="Equation" r:id="rId9" imgW="1117440" imgH="20304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29200" y="1220136"/>
                        <a:ext cx="180498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5029200" y="3040198"/>
          <a:ext cx="22971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11" imgW="1422360" imgH="228600" progId="Equation.3">
                  <p:embed/>
                </p:oleObj>
              </mc:Choice>
              <mc:Fallback>
                <p:oleObj name="Equation" r:id="rId11" imgW="1422360" imgH="2286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9200" y="3040198"/>
                        <a:ext cx="2297112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2076449" y="5182388"/>
          <a:ext cx="47577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13" imgW="2946240" imgH="203040" progId="Equation.3">
                  <p:embed/>
                </p:oleObj>
              </mc:Choice>
              <mc:Fallback>
                <p:oleObj name="Equation" r:id="rId13" imgW="2946240" imgH="20304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76449" y="5182388"/>
                        <a:ext cx="4757738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02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3737" y="3421103"/>
            <a:ext cx="3277216" cy="2642578"/>
            <a:chOff x="5859667" y="3297883"/>
            <a:chExt cx="3277216" cy="26425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9667" y="3482549"/>
              <a:ext cx="3277216" cy="2457912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/>
            <p:nvPr/>
          </p:nvCxnSpPr>
          <p:spPr>
            <a:xfrm flipH="1">
              <a:off x="7301775" y="3667215"/>
              <a:ext cx="402216" cy="721124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538969" y="3325817"/>
              <a:ext cx="691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ns=4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58867" y="3297883"/>
              <a:ext cx="691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ns=6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7339252" y="3597407"/>
              <a:ext cx="1124729" cy="96772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Solver Iterations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115008" y="3343262"/>
            <a:ext cx="3277216" cy="2720419"/>
            <a:chOff x="0" y="3220042"/>
            <a:chExt cx="3277216" cy="27204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482549"/>
              <a:ext cx="3277216" cy="245791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H="1">
              <a:off x="625034" y="3482549"/>
              <a:ext cx="393539" cy="557016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88759" y="32280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ns=4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56545" y="322004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ns=6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1225093" y="3589374"/>
              <a:ext cx="1058750" cy="190315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101879" y="2787970"/>
            <a:ext cx="3051789" cy="4070030"/>
            <a:chOff x="3114860" y="2787970"/>
            <a:chExt cx="3051789" cy="407003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14860" y="2787970"/>
              <a:ext cx="2907164" cy="407003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866293" y="4065174"/>
              <a:ext cx="13003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ns=6</a:t>
              </a:r>
            </a:p>
            <a:p>
              <a:r>
                <a:rPr lang="en-US" dirty="0"/>
                <a:t>(smoother)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4294208" y="4537276"/>
              <a:ext cx="572085" cy="174229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49171" y="39664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ns=4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07582" y="4312634"/>
              <a:ext cx="405601" cy="375721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49" y="1074738"/>
            <a:ext cx="8220075" cy="53086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CT for ns = 6 takes </a:t>
            </a:r>
            <a:r>
              <a:rPr lang="en-US" dirty="0">
                <a:solidFill>
                  <a:srgbClr val="FF0000"/>
                </a:solidFill>
              </a:rPr>
              <a:t>less time </a:t>
            </a:r>
            <a:r>
              <a:rPr lang="en-US" dirty="0"/>
              <a:t>than ns = 4 (counter-intuitive)</a:t>
            </a:r>
          </a:p>
          <a:p>
            <a:pPr lvl="1">
              <a:spcAft>
                <a:spcPts val="0"/>
              </a:spcAft>
            </a:pPr>
            <a:r>
              <a:rPr lang="en-US" dirty="0"/>
              <a:t>For ns = 6, the control reacts faster as the derivative of the acceleration is controlled</a:t>
            </a:r>
          </a:p>
          <a:p>
            <a:pPr lvl="1">
              <a:spcAft>
                <a:spcPts val="0"/>
              </a:spcAft>
            </a:pPr>
            <a:r>
              <a:rPr lang="en-US" dirty="0"/>
              <a:t>Hence it takes less computation since the change in lateral position of the terminal point is easier to control</a:t>
            </a:r>
          </a:p>
          <a:p>
            <a:pPr lvl="1">
              <a:spcAft>
                <a:spcPts val="0"/>
              </a:spcAft>
            </a:pPr>
            <a:r>
              <a:rPr lang="en-US" dirty="0"/>
              <a:t>The resultant path is smoother for ns = 6 as the control is more effective</a:t>
            </a:r>
          </a:p>
        </p:txBody>
      </p:sp>
    </p:spTree>
    <p:extLst>
      <p:ext uri="{BB962C8B-B14F-4D97-AF65-F5344CB8AC3E}">
        <p14:creationId xmlns:p14="http://schemas.microsoft.com/office/powerpoint/2010/main" val="3426304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459" y="1727731"/>
            <a:ext cx="4389129" cy="329184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Satisfies Vehicle 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669858"/>
            <a:ext cx="3991109" cy="2559712"/>
          </a:xfrm>
        </p:spPr>
        <p:txBody>
          <a:bodyPr/>
          <a:lstStyle/>
          <a:p>
            <a:r>
              <a:rPr lang="en-US" dirty="0"/>
              <a:t>Vehicle has a tendency of slowing down during the turns.</a:t>
            </a:r>
          </a:p>
          <a:p>
            <a:endParaRPr lang="en-US" dirty="0"/>
          </a:p>
          <a:p>
            <a:r>
              <a:rPr lang="en-US" dirty="0"/>
              <a:t>MPC constraints prevents the vehicle to slow down too much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37095" y="1543065"/>
            <a:ext cx="312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4, T = 0.4, ns = 4, no =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65030" y="5339653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Corresponds to the turns to avoid the two obstacles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666874" y="4513665"/>
            <a:ext cx="482342" cy="8560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666874" y="4513665"/>
            <a:ext cx="1504942" cy="8560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2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Curves for Design – 2 of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22057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The same horizon length can be formed with different combinations of N and T – for e.g., (N = 9, T = 0.4) vs (N = 6, T = 0.6)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Plots below show that control effort and the trajectory smoothness are similar. However the Computation Time is 4X more for (N = 9, T = 0.4)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" y="3498847"/>
            <a:ext cx="3511303" cy="2633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768" y="2681250"/>
            <a:ext cx="2624595" cy="3840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697" y="3498847"/>
            <a:ext cx="3511303" cy="26334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0894" y="3344958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N=6, T = 0.6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4064" y="5471584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N=6, T = 0.6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1780" y="4976989"/>
            <a:ext cx="1171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N=9, T = 0.4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96888" y="3652735"/>
            <a:ext cx="960886" cy="491002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048630" y="4471825"/>
            <a:ext cx="398509" cy="543302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331352" y="4085864"/>
            <a:ext cx="0" cy="1574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59148" y="383596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N=9, T = 0.4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52244" y="471914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4X</a:t>
            </a:r>
          </a:p>
        </p:txBody>
      </p:sp>
    </p:spTree>
    <p:extLst>
      <p:ext uri="{BB962C8B-B14F-4D97-AF65-F5344CB8AC3E}">
        <p14:creationId xmlns:p14="http://schemas.microsoft.com/office/powerpoint/2010/main" val="1764905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Curves for Design – 3 of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1892198"/>
          </a:xfrm>
        </p:spPr>
        <p:txBody>
          <a:bodyPr/>
          <a:lstStyle/>
          <a:p>
            <a:r>
              <a:rPr lang="en-US" dirty="0"/>
              <a:t>Too large a time step can lead to infeasible solution as the required heading change can be large and the solution for the nonlinear optimization cannot be guaranteed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45" y="2377431"/>
            <a:ext cx="3200406" cy="4480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551" y="2377431"/>
            <a:ext cx="3200406" cy="44805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1709" y="2432620"/>
            <a:ext cx="17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9, T = 0.4)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89323" y="2377431"/>
            <a:ext cx="17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4, T = 0.9)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6086134" y="4269629"/>
            <a:ext cx="268368" cy="649612"/>
          </a:xfrm>
          <a:prstGeom prst="line">
            <a:avLst/>
          </a:prstGeom>
          <a:ln w="25400" cmpd="sng">
            <a:solidFill>
              <a:srgbClr val="1833A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3024" y="3150530"/>
            <a:ext cx="1435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requires small heading change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2370" y="2966936"/>
            <a:ext cx="1435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requires large heading change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354238" y="3705600"/>
            <a:ext cx="1261640" cy="73907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086134" y="3519862"/>
            <a:ext cx="1564733" cy="1011627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5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Trajectory Generation in 2-dimensional space</a:t>
            </a:r>
          </a:p>
          <a:p>
            <a:pPr lvl="1"/>
            <a:r>
              <a:rPr lang="en-US" dirty="0"/>
              <a:t>Laplacian Planner</a:t>
            </a:r>
          </a:p>
          <a:p>
            <a:pPr lvl="1"/>
            <a:r>
              <a:rPr lang="en-US" dirty="0"/>
              <a:t>Model Predictive Control (MPC)</a:t>
            </a:r>
          </a:p>
          <a:p>
            <a:endParaRPr lang="en-US" dirty="0"/>
          </a:p>
          <a:p>
            <a:r>
              <a:rPr lang="en-US" dirty="0"/>
              <a:t>Tradeoff Parameters</a:t>
            </a:r>
          </a:p>
          <a:p>
            <a:endParaRPr lang="en-US" dirty="0"/>
          </a:p>
          <a:p>
            <a:r>
              <a:rPr lang="en-US" dirty="0"/>
              <a:t>Summary of Results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84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863766" cy="5308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There are two steps to the trajectory generation:</a:t>
            </a:r>
          </a:p>
          <a:p>
            <a:pPr lvl="1"/>
            <a:r>
              <a:rPr lang="en-US" dirty="0"/>
              <a:t>Laplacian Planner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Provides an initial solution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the MPC Trajectory Generator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Solves for a </a:t>
            </a:r>
            <a:r>
              <a:rPr lang="en-US" dirty="0">
                <a:solidFill>
                  <a:srgbClr val="FF0000"/>
                </a:solidFill>
              </a:rPr>
              <a:t>potential flow </a:t>
            </a:r>
            <a:r>
              <a:rPr lang="en-US" dirty="0"/>
              <a:t>from start point to end point avoiding obstacles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Does not take </a:t>
            </a:r>
            <a:r>
              <a:rPr lang="en-US" dirty="0"/>
              <a:t>into account vehicle dynamics and constraints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MPC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Solves an </a:t>
            </a:r>
            <a:r>
              <a:rPr lang="en-US" dirty="0">
                <a:solidFill>
                  <a:srgbClr val="FF0000"/>
                </a:solidFill>
              </a:rPr>
              <a:t>optimization problem </a:t>
            </a:r>
            <a:r>
              <a:rPr lang="en-US" dirty="0"/>
              <a:t>to generate a short trajectory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Moves</a:t>
            </a:r>
            <a:r>
              <a:rPr lang="en-US" dirty="0">
                <a:solidFill>
                  <a:srgbClr val="FF0000"/>
                </a:solidFill>
              </a:rPr>
              <a:t> one step </a:t>
            </a:r>
            <a:r>
              <a:rPr lang="en-US" dirty="0"/>
              <a:t>along the trajectory and resolves the optimization problem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Takes</a:t>
            </a:r>
            <a:r>
              <a:rPr lang="en-US" dirty="0"/>
              <a:t> into account vehicle dynamics and constraints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56" y="3457476"/>
            <a:ext cx="2243034" cy="314024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49523" y="476250"/>
            <a:ext cx="3980857" cy="3112091"/>
            <a:chOff x="4849523" y="476250"/>
            <a:chExt cx="3980857" cy="311209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523" y="607115"/>
              <a:ext cx="3980857" cy="29812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12832" y="476250"/>
              <a:ext cx="890336" cy="3801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69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323669" cy="5308600"/>
          </a:xfrm>
        </p:spPr>
        <p:txBody>
          <a:bodyPr>
            <a:normAutofit/>
          </a:bodyPr>
          <a:lstStyle/>
          <a:p>
            <a:r>
              <a:rPr lang="en-US" sz="1800" dirty="0"/>
              <a:t>Minimize cost</a:t>
            </a:r>
          </a:p>
          <a:p>
            <a:pPr lvl="1"/>
            <a:r>
              <a:rPr lang="en-US" sz="1600" dirty="0"/>
              <a:t>Velocity error</a:t>
            </a:r>
          </a:p>
          <a:p>
            <a:pPr lvl="1"/>
            <a:r>
              <a:rPr lang="en-US" sz="1600" dirty="0"/>
              <a:t>Lateral path error</a:t>
            </a:r>
          </a:p>
          <a:p>
            <a:pPr lvl="1"/>
            <a:r>
              <a:rPr lang="en-US" sz="1600" dirty="0"/>
              <a:t>Control signals</a:t>
            </a:r>
          </a:p>
          <a:p>
            <a:pPr lvl="1"/>
            <a:endParaRPr lang="en-US" sz="1600" dirty="0"/>
          </a:p>
          <a:p>
            <a:r>
              <a:rPr lang="en-US" sz="1800" dirty="0"/>
              <a:t>Satisfy vehicle dynamics and constraints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Satisfy other constraints</a:t>
            </a:r>
          </a:p>
          <a:p>
            <a:pPr lvl="1"/>
            <a:r>
              <a:rPr lang="en-US" sz="1600" dirty="0"/>
              <a:t>Trajectory constraints</a:t>
            </a:r>
          </a:p>
          <a:p>
            <a:pPr lvl="1"/>
            <a:r>
              <a:rPr lang="en-US" sz="1600" dirty="0"/>
              <a:t>Terminal constraints</a:t>
            </a:r>
          </a:p>
          <a:p>
            <a:pPr lvl="1"/>
            <a:r>
              <a:rPr lang="en-US" sz="1600" dirty="0"/>
              <a:t>Lateral Acceleration constraint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99215"/>
              </p:ext>
            </p:extLst>
          </p:nvPr>
        </p:nvGraphicFramePr>
        <p:xfrm>
          <a:off x="1187600" y="3302945"/>
          <a:ext cx="9810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Equation" r:id="rId3" imgW="749160" imgH="965160" progId="Equation.3">
                  <p:embed/>
                </p:oleObj>
              </mc:Choice>
              <mc:Fallback>
                <p:oleObj name="Equation" r:id="rId3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00" y="3302945"/>
                        <a:ext cx="981075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751211"/>
              </p:ext>
            </p:extLst>
          </p:nvPr>
        </p:nvGraphicFramePr>
        <p:xfrm>
          <a:off x="2780738" y="3302945"/>
          <a:ext cx="12636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Equation" r:id="rId5" imgW="965160" imgH="482400" progId="Equation.3">
                  <p:embed/>
                </p:oleObj>
              </mc:Choice>
              <mc:Fallback>
                <p:oleObj name="Equation" r:id="rId5" imgW="9651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0738" y="3302945"/>
                        <a:ext cx="1263650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488600" y="549861"/>
            <a:ext cx="4547157" cy="5617731"/>
            <a:chOff x="4488600" y="549861"/>
            <a:chExt cx="4547157" cy="56177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600" y="549861"/>
              <a:ext cx="4012665" cy="5617731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6543742" y="2028324"/>
              <a:ext cx="69509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61526" y="1874435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Laplacian trajectory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85126" y="2476015"/>
              <a:ext cx="1449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MPC trajectory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842927" y="2617870"/>
              <a:ext cx="602356" cy="85137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937095" y="4673021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Trajectory constraints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6014356" y="4571800"/>
              <a:ext cx="264692" cy="31195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014356" y="4697647"/>
              <a:ext cx="1224476" cy="186103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970365" y="2353741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Terminal constraints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845912" y="2182212"/>
              <a:ext cx="649020" cy="42362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821848" y="2244342"/>
              <a:ext cx="914400" cy="385562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94428" y="3584950"/>
              <a:ext cx="1155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Obstacle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85255" y="3974520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Safety Margin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45912" y="3422133"/>
              <a:ext cx="324510" cy="316707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571943" y="3358726"/>
              <a:ext cx="1164305" cy="877404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Generation</a:t>
            </a:r>
          </a:p>
        </p:txBody>
      </p:sp>
    </p:spTree>
    <p:extLst>
      <p:ext uri="{BB962C8B-B14F-4D97-AF65-F5344CB8AC3E}">
        <p14:creationId xmlns:p14="http://schemas.microsoft.com/office/powerpoint/2010/main" val="6391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Parameters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Our goal is to trade off the CPU time (</a:t>
            </a:r>
            <a:r>
              <a:rPr lang="en-US" sz="1800" dirty="0">
                <a:solidFill>
                  <a:srgbClr val="EB2819"/>
                </a:solidFill>
              </a:rPr>
              <a:t>CT</a:t>
            </a:r>
            <a:r>
              <a:rPr lang="en-US" sz="1800" dirty="0"/>
              <a:t>) with </a:t>
            </a:r>
          </a:p>
          <a:p>
            <a:pPr lvl="1"/>
            <a:r>
              <a:rPr lang="en-US" sz="1600" dirty="0"/>
              <a:t>Trajectory Parameters</a:t>
            </a:r>
          </a:p>
          <a:p>
            <a:pPr lvl="2"/>
            <a:r>
              <a:rPr lang="en-US" sz="1400" dirty="0"/>
              <a:t>Number of MPC time steps = </a:t>
            </a:r>
            <a:r>
              <a:rPr lang="en-US" sz="1400" dirty="0">
                <a:solidFill>
                  <a:srgbClr val="EB2819"/>
                </a:solidFill>
              </a:rPr>
              <a:t>N</a:t>
            </a:r>
          </a:p>
          <a:p>
            <a:pPr lvl="2"/>
            <a:r>
              <a:rPr lang="en-US" sz="1400" dirty="0"/>
              <a:t>MPC time step = </a:t>
            </a:r>
            <a:r>
              <a:rPr lang="en-US" sz="1400" dirty="0">
                <a:solidFill>
                  <a:srgbClr val="EB2819"/>
                </a:solidFill>
              </a:rPr>
              <a:t>T</a:t>
            </a:r>
          </a:p>
          <a:p>
            <a:pPr lvl="1"/>
            <a:r>
              <a:rPr lang="en-US" sz="1600" dirty="0"/>
              <a:t>Model Complexity</a:t>
            </a:r>
          </a:p>
          <a:p>
            <a:pPr lvl="2"/>
            <a:r>
              <a:rPr lang="en-US" sz="1400" dirty="0"/>
              <a:t>Number of states = </a:t>
            </a:r>
            <a:r>
              <a:rPr lang="en-US" sz="1400" dirty="0">
                <a:solidFill>
                  <a:srgbClr val="EB2819"/>
                </a:solidFill>
              </a:rPr>
              <a:t>ns</a:t>
            </a:r>
          </a:p>
          <a:p>
            <a:pPr lvl="1"/>
            <a:r>
              <a:rPr lang="en-US" sz="1600" dirty="0"/>
              <a:t>Obstacle density</a:t>
            </a:r>
          </a:p>
          <a:p>
            <a:pPr lvl="2"/>
            <a:r>
              <a:rPr lang="en-US" sz="1400" dirty="0"/>
              <a:t>Number of obstacles = </a:t>
            </a:r>
            <a:r>
              <a:rPr lang="en-US" sz="1400" dirty="0">
                <a:solidFill>
                  <a:srgbClr val="EB2819"/>
                </a:solidFill>
              </a:rPr>
              <a:t>no</a:t>
            </a:r>
          </a:p>
          <a:p>
            <a:pPr lvl="1"/>
            <a:endParaRPr lang="en-US" sz="1600" dirty="0"/>
          </a:p>
          <a:p>
            <a:r>
              <a:rPr lang="en-US" sz="1800" dirty="0"/>
              <a:t>Model Complexity</a:t>
            </a:r>
          </a:p>
          <a:p>
            <a:pPr lvl="1"/>
            <a:r>
              <a:rPr lang="en-US" sz="1600" dirty="0"/>
              <a:t>4 state model</a:t>
            </a:r>
          </a:p>
          <a:p>
            <a:pPr lvl="1"/>
            <a:r>
              <a:rPr lang="en-US" sz="1600" dirty="0"/>
              <a:t>6 state model</a:t>
            </a:r>
          </a:p>
          <a:p>
            <a:endParaRPr lang="en-US" sz="1800" dirty="0"/>
          </a:p>
          <a:p>
            <a:r>
              <a:rPr lang="en-US" sz="1800" dirty="0"/>
              <a:t>Obstacle Density is measured by the number of obstacles which are</a:t>
            </a:r>
          </a:p>
          <a:p>
            <a:pPr lvl="1"/>
            <a:r>
              <a:rPr lang="en-US" sz="1600" dirty="0"/>
              <a:t>Static</a:t>
            </a:r>
          </a:p>
          <a:p>
            <a:pPr lvl="1"/>
            <a:r>
              <a:rPr lang="en-US" sz="1600" dirty="0"/>
              <a:t>Placed to obstruct the line of sight from the start point to the end point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65087"/>
              </p:ext>
            </p:extLst>
          </p:nvPr>
        </p:nvGraphicFramePr>
        <p:xfrm>
          <a:off x="5463893" y="1951223"/>
          <a:ext cx="2995068" cy="2062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538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32839" y="1301191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CT</a:t>
            </a:r>
          </a:p>
          <a:p>
            <a:pPr algn="ctr"/>
            <a:r>
              <a:rPr lang="en-US" sz="16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3973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6981720" cy="5308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CPU Time (CT) variation with the tradeoff parameters – number of trajectory steps (N), number of obstacles (no) and number of states (ns) are as follows:</a:t>
            </a:r>
          </a:p>
          <a:p>
            <a:pPr lvl="1"/>
            <a:r>
              <a:rPr lang="en-US" sz="1600" dirty="0"/>
              <a:t>CT increases with N as 2</a:t>
            </a:r>
            <a:r>
              <a:rPr lang="en-US" sz="1600" baseline="30000" dirty="0"/>
              <a:t>N</a:t>
            </a:r>
          </a:p>
          <a:p>
            <a:pPr lvl="1"/>
            <a:r>
              <a:rPr lang="en-US" sz="1600" dirty="0"/>
              <a:t>CT increases with no as e</a:t>
            </a:r>
            <a:r>
              <a:rPr lang="en-US" sz="1600" baseline="30000" dirty="0"/>
              <a:t>-no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CT increases linearly with T</a:t>
            </a:r>
            <a:endParaRPr lang="en-US" sz="1600" baseline="30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CT decreased from ns = 4 to ns = 6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Increase in horizon distance </a:t>
            </a:r>
            <a:r>
              <a:rPr lang="en-US" sz="1800" dirty="0"/>
              <a:t>leads to: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Smoother trajectory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</a:rPr>
              <a:t>Increase in comfort level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</a:rPr>
              <a:t>Decrease in control effort </a:t>
            </a:r>
          </a:p>
          <a:p>
            <a:pPr marL="287337" lvl="1" indent="0">
              <a:spcAft>
                <a:spcPts val="600"/>
              </a:spcAft>
              <a:buNone/>
            </a:pPr>
            <a:r>
              <a:rPr lang="en-US" sz="1600" dirty="0"/>
              <a:t>This is because with increase in horizon distance, control action can be taken earlier.</a:t>
            </a:r>
          </a:p>
          <a:p>
            <a:pPr marL="287337" lvl="1" indent="0">
              <a:buNone/>
            </a:pPr>
            <a:r>
              <a:rPr lang="en-US" sz="1600" dirty="0"/>
              <a:t>This is at the cost of </a:t>
            </a:r>
            <a:r>
              <a:rPr lang="en-US" sz="1600" dirty="0">
                <a:solidFill>
                  <a:srgbClr val="FF0000"/>
                </a:solidFill>
              </a:rPr>
              <a:t>increase in computation time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2" name="Right Brace 1"/>
          <p:cNvSpPr/>
          <p:nvPr/>
        </p:nvSpPr>
        <p:spPr>
          <a:xfrm>
            <a:off x="4320798" y="2622264"/>
            <a:ext cx="120580" cy="552659"/>
          </a:xfrm>
          <a:prstGeom prst="rightBrace">
            <a:avLst>
              <a:gd name="adj1" fmla="val 65385"/>
              <a:gd name="adj2" fmla="val 48810"/>
            </a:avLst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1378" y="2636983"/>
            <a:ext cx="2049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Analysis not shown in this slide deck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1546" y="4365302"/>
            <a:ext cx="126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Key Takeaway</a:t>
            </a:r>
          </a:p>
        </p:txBody>
      </p:sp>
      <p:sp>
        <p:nvSpPr>
          <p:cNvPr id="9" name="Right Brace 8"/>
          <p:cNvSpPr/>
          <p:nvPr/>
        </p:nvSpPr>
        <p:spPr>
          <a:xfrm>
            <a:off x="7375489" y="3596956"/>
            <a:ext cx="261257" cy="2130604"/>
          </a:xfrm>
          <a:prstGeom prst="rightBrace">
            <a:avLst>
              <a:gd name="adj1" fmla="val 65385"/>
              <a:gd name="adj2" fmla="val 48810"/>
            </a:avLst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5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91" y="2499297"/>
            <a:ext cx="2971806" cy="41605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97" y="2499297"/>
            <a:ext cx="2971806" cy="41605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550" y="2542320"/>
            <a:ext cx="2971806" cy="4160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Trajectory Variation with No. of Time Steps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With number of states = 4 and number of obstacles = 1, as we increase the </a:t>
            </a:r>
            <a:r>
              <a:rPr lang="en-US" sz="1800" dirty="0">
                <a:solidFill>
                  <a:srgbClr val="FF0000"/>
                </a:solidFill>
              </a:rPr>
              <a:t>number of time steps = 4, 6, 8</a:t>
            </a:r>
            <a:r>
              <a:rPr lang="en-US" sz="1800" dirty="0"/>
              <a:t>, we observe that the trajectory gets smoother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If a “ribbon” being pulled along a circuitous path, the longer the ribbon, the wider the turns.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44162" y="26293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5762" y="26293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40212" y="26293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8</a:t>
            </a:r>
          </a:p>
        </p:txBody>
      </p:sp>
    </p:spTree>
    <p:extLst>
      <p:ext uri="{BB962C8B-B14F-4D97-AF65-F5344CB8AC3E}">
        <p14:creationId xmlns:p14="http://schemas.microsoft.com/office/powerpoint/2010/main" val="370682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757" y="2064122"/>
            <a:ext cx="4389129" cy="329184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No. of Time Steps (CT vs N)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7822254" cy="1978770"/>
          </a:xfrm>
        </p:spPr>
        <p:txBody>
          <a:bodyPr/>
          <a:lstStyle/>
          <a:p>
            <a:r>
              <a:rPr lang="en-US" dirty="0"/>
              <a:t>CPU mean time increases with N as 2</a:t>
            </a:r>
            <a:r>
              <a:rPr lang="en-US" baseline="30000" dirty="0"/>
              <a:t>N</a:t>
            </a:r>
            <a:r>
              <a:rPr lang="en-US" dirty="0"/>
              <a:t> as more computation is required for a larger horizon 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0489" y="2064123"/>
            <a:ext cx="4389129" cy="3291847"/>
            <a:chOff x="392845" y="2064123"/>
            <a:chExt cx="4389129" cy="329184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845" y="2064123"/>
              <a:ext cx="4389129" cy="329184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907386" y="4684329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94640" y="4449415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N=6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8340" y="3772700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N=8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19034" y="2692297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N=10</a:t>
              </a:r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887346"/>
              </p:ext>
            </p:extLst>
          </p:nvPr>
        </p:nvGraphicFramePr>
        <p:xfrm>
          <a:off x="5924550" y="3446463"/>
          <a:ext cx="12715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5" imgW="939600" imgH="241200" progId="Equation.3">
                  <p:embed/>
                </p:oleObj>
              </mc:Choice>
              <mc:Fallback>
                <p:oleObj name="Equation" r:id="rId5" imgW="9396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24550" y="3446463"/>
                        <a:ext cx="1271588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87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No. of Obstacles (CT vs no)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8" y="2155447"/>
            <a:ext cx="2971806" cy="4160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280" y="2155328"/>
            <a:ext cx="2971806" cy="41605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2905" y="22741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Obstacle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08034" y="224703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Obstacles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562976" y="2821809"/>
            <a:ext cx="3424655" cy="2624577"/>
            <a:chOff x="835686" y="2466992"/>
            <a:chExt cx="4096520" cy="307239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5686" y="2466992"/>
              <a:ext cx="4096520" cy="3072390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 flipV="1">
              <a:off x="2954368" y="3387414"/>
              <a:ext cx="0" cy="16189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046402" y="379410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9x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897211"/>
              </p:ext>
            </p:extLst>
          </p:nvPr>
        </p:nvGraphicFramePr>
        <p:xfrm>
          <a:off x="6542301" y="2744648"/>
          <a:ext cx="176688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6" imgW="1307880" imgH="241200" progId="Equation.3">
                  <p:embed/>
                </p:oleObj>
              </mc:Choice>
              <mc:Fallback>
                <p:oleObj name="Equation" r:id="rId6" imgW="1307880" imgH="241200" progId="Equation.3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2301" y="2744648"/>
                        <a:ext cx="1766887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7822254" cy="1978770"/>
          </a:xfrm>
        </p:spPr>
        <p:txBody>
          <a:bodyPr/>
          <a:lstStyle/>
          <a:p>
            <a:r>
              <a:rPr lang="en-US" dirty="0"/>
              <a:t>CPU mean time increases with N as k(1-e</a:t>
            </a:r>
            <a:r>
              <a:rPr lang="en-US" baseline="30000" dirty="0"/>
              <a:t>-bno</a:t>
            </a:r>
            <a:r>
              <a:rPr lang="en-US" dirty="0"/>
              <a:t>) as the number of constraints are active for a longer duration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10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NEW HON TEMPLATE Presentation1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10.xml><?xml version="1.0" encoding="utf-8"?>
<a:theme xmlns:a="http://schemas.openxmlformats.org/drawingml/2006/main" name="1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1.xml><?xml version="1.0" encoding="utf-8"?>
<a:theme xmlns:a="http://schemas.openxmlformats.org/drawingml/2006/main" name="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2.xml><?xml version="1.0" encoding="utf-8"?>
<a:theme xmlns:a="http://schemas.openxmlformats.org/drawingml/2006/main" name="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3.xml><?xml version="1.0" encoding="utf-8"?>
<a:theme xmlns:a="http://schemas.openxmlformats.org/drawingml/2006/main" name="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4.xml><?xml version="1.0" encoding="utf-8"?>
<a:theme xmlns:a="http://schemas.openxmlformats.org/drawingml/2006/main" name="1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5.xml><?xml version="1.0" encoding="utf-8"?>
<a:theme xmlns:a="http://schemas.openxmlformats.org/drawingml/2006/main" name="1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6.xml><?xml version="1.0" encoding="utf-8"?>
<a:theme xmlns:a="http://schemas.openxmlformats.org/drawingml/2006/main" name="1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7.xml><?xml version="1.0" encoding="utf-8"?>
<a:theme xmlns:a="http://schemas.openxmlformats.org/drawingml/2006/main" name="1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8.xml><?xml version="1.0" encoding="utf-8"?>
<a:theme xmlns:a="http://schemas.openxmlformats.org/drawingml/2006/main" name="1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9.xml><?xml version="1.0" encoding="utf-8"?>
<a:theme xmlns:a="http://schemas.openxmlformats.org/drawingml/2006/main" name="1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.xml><?xml version="1.0" encoding="utf-8"?>
<a:theme xmlns:a="http://schemas.openxmlformats.org/drawingml/2006/main" name="Honeywell Single Image Cover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D5389DCF-B3B7-4988-BC2C-C1307C17B2C7}"/>
    </a:ext>
  </a:extLst>
</a:theme>
</file>

<file path=ppt/theme/theme20.xml><?xml version="1.0" encoding="utf-8"?>
<a:theme xmlns:a="http://schemas.openxmlformats.org/drawingml/2006/main" name="2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1.xml><?xml version="1.0" encoding="utf-8"?>
<a:theme xmlns:a="http://schemas.openxmlformats.org/drawingml/2006/main" name="2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2.xml><?xml version="1.0" encoding="utf-8"?>
<a:theme xmlns:a="http://schemas.openxmlformats.org/drawingml/2006/main" name="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3.xml><?xml version="1.0" encoding="utf-8"?>
<a:theme xmlns:a="http://schemas.openxmlformats.org/drawingml/2006/main" name="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4.xml><?xml version="1.0" encoding="utf-8"?>
<a:theme xmlns:a="http://schemas.openxmlformats.org/drawingml/2006/main" name="1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5.xml><?xml version="1.0" encoding="utf-8"?>
<a:theme xmlns:a="http://schemas.openxmlformats.org/drawingml/2006/main" name="1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6.xml><?xml version="1.0" encoding="utf-8"?>
<a:theme xmlns:a="http://schemas.openxmlformats.org/drawingml/2006/main" name="2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7.xml><?xml version="1.0" encoding="utf-8"?>
<a:theme xmlns:a="http://schemas.openxmlformats.org/drawingml/2006/main" name="2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8.xml><?xml version="1.0" encoding="utf-8"?>
<a:theme xmlns:a="http://schemas.openxmlformats.org/drawingml/2006/main" name="2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9.xml><?xml version="1.0" encoding="utf-8"?>
<a:theme xmlns:a="http://schemas.openxmlformats.org/drawingml/2006/main" name="2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.xml><?xml version="1.0" encoding="utf-8"?>
<a:theme xmlns:a="http://schemas.openxmlformats.org/drawingml/2006/main" name="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0.xml><?xml version="1.0" encoding="utf-8"?>
<a:theme xmlns:a="http://schemas.openxmlformats.org/drawingml/2006/main" name="2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1.xml><?xml version="1.0" encoding="utf-8"?>
<a:theme xmlns:a="http://schemas.openxmlformats.org/drawingml/2006/main" name="2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2.xml><?xml version="1.0" encoding="utf-8"?>
<a:theme xmlns:a="http://schemas.openxmlformats.org/drawingml/2006/main" name="2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3.xml><?xml version="1.0" encoding="utf-8"?>
<a:theme xmlns:a="http://schemas.openxmlformats.org/drawingml/2006/main" name="2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4.xml><?xml version="1.0" encoding="utf-8"?>
<a:theme xmlns:a="http://schemas.openxmlformats.org/drawingml/2006/main" name="3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5.xml><?xml version="1.0" encoding="utf-8"?>
<a:theme xmlns:a="http://schemas.openxmlformats.org/drawingml/2006/main" name="3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6.xml><?xml version="1.0" encoding="utf-8"?>
<a:theme xmlns:a="http://schemas.openxmlformats.org/drawingml/2006/main" name="3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7.xml><?xml version="1.0" encoding="utf-8"?>
<a:theme xmlns:a="http://schemas.openxmlformats.org/drawingml/2006/main" name="33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8.xml><?xml version="1.0" encoding="utf-8"?>
<a:theme xmlns:a="http://schemas.openxmlformats.org/drawingml/2006/main" name="34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9.xml><?xml version="1.0" encoding="utf-8"?>
<a:theme xmlns:a="http://schemas.openxmlformats.org/drawingml/2006/main" name="35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.xml><?xml version="1.0" encoding="utf-8"?>
<a:theme xmlns:a="http://schemas.openxmlformats.org/drawingml/2006/main" name="1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0.xml><?xml version="1.0" encoding="utf-8"?>
<a:theme xmlns:a="http://schemas.openxmlformats.org/drawingml/2006/main" name="36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1.xml><?xml version="1.0" encoding="utf-8"?>
<a:theme xmlns:a="http://schemas.openxmlformats.org/drawingml/2006/main" name="1_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42.xml><?xml version="1.0" encoding="utf-8"?>
<a:theme xmlns:a="http://schemas.openxmlformats.org/drawingml/2006/main" name="3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3.xml><?xml version="1.0" encoding="utf-8"?>
<a:theme xmlns:a="http://schemas.openxmlformats.org/drawingml/2006/main" name="3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4.xml><?xml version="1.0" encoding="utf-8"?>
<a:theme xmlns:a="http://schemas.openxmlformats.org/drawingml/2006/main" name="3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5.xml><?xml version="1.0" encoding="utf-8"?>
<a:theme xmlns:a="http://schemas.openxmlformats.org/drawingml/2006/main" name="4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6.xml><?xml version="1.0" encoding="utf-8"?>
<a:theme xmlns:a="http://schemas.openxmlformats.org/drawingml/2006/main" name="4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7.xml><?xml version="1.0" encoding="utf-8"?>
<a:theme xmlns:a="http://schemas.openxmlformats.org/drawingml/2006/main" name="4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8.xml><?xml version="1.0" encoding="utf-8"?>
<a:theme xmlns:a="http://schemas.openxmlformats.org/drawingml/2006/main" name="4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9.xml><?xml version="1.0" encoding="utf-8"?>
<a:theme xmlns:a="http://schemas.openxmlformats.org/drawingml/2006/main" name="4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.xml><?xml version="1.0" encoding="utf-8"?>
<a:theme xmlns:a="http://schemas.openxmlformats.org/drawingml/2006/main" name="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0.xml><?xml version="1.0" encoding="utf-8"?>
<a:theme xmlns:a="http://schemas.openxmlformats.org/drawingml/2006/main" name="4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1.xml><?xml version="1.0" encoding="utf-8"?>
<a:theme xmlns:a="http://schemas.openxmlformats.org/drawingml/2006/main" name="4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2.xml><?xml version="1.0" encoding="utf-8"?>
<a:theme xmlns:a="http://schemas.openxmlformats.org/drawingml/2006/main" name="4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3.xml><?xml version="1.0" encoding="utf-8"?>
<a:theme xmlns:a="http://schemas.openxmlformats.org/drawingml/2006/main" name="Honeywell Template 2015-08-10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5 ISS Presentation 2015-09-17" id="{B546D878-0302-4C15-9695-EAD4FD3D2D04}" vid="{AD371092-93D1-40DB-A973-89EAB210EB8E}"/>
    </a:ext>
  </a:extLst>
</a:theme>
</file>

<file path=ppt/theme/theme54.xml><?xml version="1.0" encoding="utf-8"?>
<a:theme xmlns:a="http://schemas.openxmlformats.org/drawingml/2006/main" name="4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5.xml><?xml version="1.0" encoding="utf-8"?>
<a:theme xmlns:a="http://schemas.openxmlformats.org/drawingml/2006/main" name="4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6.xml><?xml version="1.0" encoding="utf-8"?>
<a:theme xmlns:a="http://schemas.openxmlformats.org/drawingml/2006/main" name="5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2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7.xml><?xml version="1.0" encoding="utf-8"?>
<a:theme xmlns:a="http://schemas.openxmlformats.org/drawingml/2006/main" name="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8.xml><?xml version="1.0" encoding="utf-8"?>
<a:theme xmlns:a="http://schemas.openxmlformats.org/drawingml/2006/main" name="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9.xml><?xml version="1.0" encoding="utf-8"?>
<a:theme xmlns:a="http://schemas.openxmlformats.org/drawingml/2006/main" name="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sisl xmlns:xsi="http://www.w3.org/2001/XMLSchema-instance" xmlns:xsd="http://www.w3.org/2001/XMLSchema" xmlns="http://www.boldonjames.com/2008/01/sie/internal/label" sislVersion="0" policy="bf276872-af07-4968-a71d-1c83e80bd0bf" origin="userSelected">
  <element uid="id_protectivemarking_protect" value=""/>
</sis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09B617-33FC-4DB9-98AC-120A0A7E6EFA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6E3F06AC-E768-423D-9AF5-296B65B572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HON TEMPLATE Presentation1</Template>
  <TotalTime>43616</TotalTime>
  <Words>964</Words>
  <Application>Microsoft Office PowerPoint</Application>
  <PresentationFormat>On-screen Show (4:3)</PresentationFormat>
  <Paragraphs>202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82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NEW HON TEMPLATE Presentation1</vt:lpstr>
      <vt:lpstr>Honeywell Single Image Cover</vt:lpstr>
      <vt:lpstr>Honeywell Theme</vt:lpstr>
      <vt:lpstr>1_Honeywell Theme</vt:lpstr>
      <vt:lpstr>2_Honeywell Theme</vt:lpstr>
      <vt:lpstr>12_Honeywell Theme</vt:lpstr>
      <vt:lpstr>Honeywell PPT Template V3</vt:lpstr>
      <vt:lpstr>3_Honeywell Theme</vt:lpstr>
      <vt:lpstr>4_Honeywell Theme</vt:lpstr>
      <vt:lpstr>11_Honeywell Theme</vt:lpstr>
      <vt:lpstr>5_Honeywell Theme</vt:lpstr>
      <vt:lpstr>6_Honeywell Theme</vt:lpstr>
      <vt:lpstr>7_Honeywell Theme</vt:lpstr>
      <vt:lpstr>10_Honeywell Theme</vt:lpstr>
      <vt:lpstr>13_Honeywell Theme</vt:lpstr>
      <vt:lpstr>14_Honeywell Theme</vt:lpstr>
      <vt:lpstr>15_Honeywell Theme</vt:lpstr>
      <vt:lpstr>16_Honeywell Theme</vt:lpstr>
      <vt:lpstr>19_Honeywell Theme</vt:lpstr>
      <vt:lpstr>23_Honeywell Theme</vt:lpstr>
      <vt:lpstr>24_Honeywell Theme</vt:lpstr>
      <vt:lpstr>8_Honeywell Theme</vt:lpstr>
      <vt:lpstr>9_Honeywell Theme</vt:lpstr>
      <vt:lpstr>17_Honeywell Theme</vt:lpstr>
      <vt:lpstr>18_Honeywell Theme</vt:lpstr>
      <vt:lpstr>20_Honeywell Theme</vt:lpstr>
      <vt:lpstr>21_Honeywell Theme</vt:lpstr>
      <vt:lpstr>22_Honeywell Theme</vt:lpstr>
      <vt:lpstr>25_Honeywell Theme</vt:lpstr>
      <vt:lpstr>26_Honeywell Theme</vt:lpstr>
      <vt:lpstr>27_Honeywell Theme</vt:lpstr>
      <vt:lpstr>28_Honeywell Theme</vt:lpstr>
      <vt:lpstr>29_Honeywell Theme</vt:lpstr>
      <vt:lpstr>30_Honeywell Theme</vt:lpstr>
      <vt:lpstr>31_Honeywell Theme</vt:lpstr>
      <vt:lpstr>32_Honeywell Theme</vt:lpstr>
      <vt:lpstr>33_Honeywell Theme</vt:lpstr>
      <vt:lpstr>34_Honeywell Theme</vt:lpstr>
      <vt:lpstr>35_Honeywell Theme</vt:lpstr>
      <vt:lpstr>36_Honeywell Theme</vt:lpstr>
      <vt:lpstr>1_Honeywell PPT Template V3</vt:lpstr>
      <vt:lpstr>37_Honeywell Theme</vt:lpstr>
      <vt:lpstr>38_Honeywell Theme</vt:lpstr>
      <vt:lpstr>39_Honeywell Theme</vt:lpstr>
      <vt:lpstr>40_Honeywell Theme</vt:lpstr>
      <vt:lpstr>41_Honeywell Theme</vt:lpstr>
      <vt:lpstr>42_Honeywell Theme</vt:lpstr>
      <vt:lpstr>43_Honeywell Theme</vt:lpstr>
      <vt:lpstr>44_Honeywell Theme</vt:lpstr>
      <vt:lpstr>45_Honeywell Theme</vt:lpstr>
      <vt:lpstr>46_Honeywell Theme</vt:lpstr>
      <vt:lpstr>47_Honeywell Theme</vt:lpstr>
      <vt:lpstr>Honeywell Template 2015-08-10</vt:lpstr>
      <vt:lpstr>48_Honeywell Theme</vt:lpstr>
      <vt:lpstr>49_Honeywell Theme</vt:lpstr>
      <vt:lpstr>50_Honeywell Theme</vt:lpstr>
      <vt:lpstr>Equation</vt:lpstr>
      <vt:lpstr>PowerPoint Presentation</vt:lpstr>
      <vt:lpstr>Overview</vt:lpstr>
      <vt:lpstr>Trajectory Generation</vt:lpstr>
      <vt:lpstr>MPC Trajectory Generation</vt:lpstr>
      <vt:lpstr>Tradeoff Parameters</vt:lpstr>
      <vt:lpstr>Summary of Results</vt:lpstr>
      <vt:lpstr>Trajectory Variation with No. of Time Steps</vt:lpstr>
      <vt:lpstr>CPU Time vs No. of Time Steps (CT vs N)</vt:lpstr>
      <vt:lpstr>CPU Time vs No. of Obstacles (CT vs no)</vt:lpstr>
      <vt:lpstr>Using Tradeoff Curves for Design</vt:lpstr>
      <vt:lpstr>Conclusion</vt:lpstr>
      <vt:lpstr>Extra Slides</vt:lpstr>
      <vt:lpstr>Model Complexity</vt:lpstr>
      <vt:lpstr>Number of Solver Iterations</vt:lpstr>
      <vt:lpstr>MPC Trajectory Satisfies Vehicle Constraints</vt:lpstr>
      <vt:lpstr>Tradeoff Curves for Design – 2 of 3</vt:lpstr>
      <vt:lpstr>Tradeoff Curves for Design – 3 of 3</vt:lpstr>
    </vt:vector>
  </TitlesOfParts>
  <Company>Honeywell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E379069</dc:creator>
  <cp:lastModifiedBy>Ganguli, Suvo (MN10)</cp:lastModifiedBy>
  <cp:revision>1021</cp:revision>
  <cp:lastPrinted>2015-07-29T21:30:37Z</cp:lastPrinted>
  <dcterms:created xsi:type="dcterms:W3CDTF">2015-08-18T00:12:44Z</dcterms:created>
  <dcterms:modified xsi:type="dcterms:W3CDTF">2018-03-28T17:38:53Z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0x01010001EB125E098E7F49A0205A16AC239CE8</vt:lpwstr>
  </property>
  <property fmtid="{D5CDD505-2E9C-101B-9397-08002B2CF9AE}" pid="3" name="docIndexRef">
    <vt:lpwstr>6a39f35a-6d8c-4f28-92b1-a9d1944578cd</vt:lpwstr>
  </property>
  <property fmtid="{D5CDD505-2E9C-101B-9397-08002B2CF9AE}" pid="4" name="bjSaver">
    <vt:lpwstr>q3HYw6ryWmhPy+ejfF4uHa2dcjWlJX3y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6" name="bjDocumentLabelXML-0">
    <vt:lpwstr>ames.com/2008/01/sie/internal/label"&gt;&lt;element uid="id_protectivemarking_protect" value="" /&gt;&lt;/sisl&gt;</vt:lpwstr>
  </property>
  <property fmtid="{D5CDD505-2E9C-101B-9397-08002B2CF9AE}" pid="7" name="bjDocumentSecurityLabel">
    <vt:lpwstr>Honeywell Internal</vt:lpwstr>
  </property>
  <property fmtid="{D5CDD505-2E9C-101B-9397-08002B2CF9AE}" pid="8" name="BJClassification">
    <vt:lpwstr>Honeywell Internal</vt:lpwstr>
  </property>
</Properties>
</file>