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7"/>
  </p:notesMasterIdLst>
  <p:sldIdLst>
    <p:sldId id="256" r:id="rId6"/>
    <p:sldId id="257" r:id="rId7"/>
    <p:sldId id="258" r:id="rId8"/>
    <p:sldId id="265" r:id="rId9"/>
    <p:sldId id="266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0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0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5B5CD65-2ED3-4950-A894-875A0D071B5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D0F22056-3383-4EF7-AC3C-13B46DB61F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BF97698B-3758-4173-951D-057374B653C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5B5CD65-2ED3-4950-A894-875A0D071B5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244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AF0825A5-F01E-487C-8B23-A7D6AC6909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86FF22EA-1E23-4CEC-85C5-07C69807D8B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D004E4F0-6964-4925-9415-8EA4B7DF35B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8BD472E5-6E71-4E29-9C84-0ECEC903C1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A1174473-CCB7-41D7-A2CD-E6D83053076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701640" y="4421160"/>
            <a:ext cx="5618520" cy="41882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0" y="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3"/>
          <p:cNvSpPr/>
          <p:nvPr/>
        </p:nvSpPr>
        <p:spPr>
          <a:xfrm>
            <a:off x="0" y="8842320"/>
            <a:ext cx="70221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3978360" y="8842320"/>
            <a:ext cx="304200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B25B32E7-5A94-4F0B-8A47-820A82508C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2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800" baseline="0"/>
            </a:lvl1pPr>
          </a:lstStyle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080655"/>
            <a:ext cx="10972440" cy="450114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aseline="0"/>
            </a:lvl1pPr>
          </a:lstStyle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583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130399"/>
            <a:ext cx="10972080" cy="5353527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04560" y="838080"/>
            <a:ext cx="11582280" cy="5789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3"/>
          <p:cNvSpPr/>
          <p:nvPr/>
        </p:nvSpPr>
        <p:spPr>
          <a:xfrm>
            <a:off x="6091920" y="837720"/>
            <a:ext cx="360" cy="57909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4"/>
          <p:cNvSpPr/>
          <p:nvPr/>
        </p:nvSpPr>
        <p:spPr>
          <a:xfrm>
            <a:off x="304200" y="3732480"/>
            <a:ext cx="1158336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620280" y="6286680"/>
            <a:ext cx="109504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720" tIns="45360" rIns="90720" bIns="45360"/>
          <a:lstStyle/>
          <a:p>
            <a:pPr algn="ctr">
              <a:lnSpc>
                <a:spcPct val="85000"/>
              </a:lnSpc>
            </a:pPr>
            <a:r>
              <a:rPr lang="en-US" sz="2350" b="0" i="1" strike="noStrike" spc="-1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/>
          <p:cNvPicPr/>
          <p:nvPr/>
        </p:nvPicPr>
        <p:blipFill>
          <a:blip r:embed="rId14"/>
          <a:stretch/>
        </p:blipFill>
        <p:spPr>
          <a:xfrm>
            <a:off x="10382040" y="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4236120" y="6656760"/>
            <a:ext cx="343260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Confidential - © 2017 by Honeywell International Inc. All rights reserved.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6"/>
          <p:cNvPicPr/>
          <p:nvPr/>
        </p:nvPicPr>
        <p:blipFill>
          <a:blip r:embed="rId15"/>
          <a:stretch/>
        </p:blipFill>
        <p:spPr>
          <a:xfrm>
            <a:off x="10693080" y="6329160"/>
            <a:ext cx="1279080" cy="35568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620280" y="6286680"/>
            <a:ext cx="109504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720" tIns="45360" rIns="90720" bIns="45360"/>
          <a:lstStyle/>
          <a:p>
            <a:pPr algn="ctr">
              <a:lnSpc>
                <a:spcPct val="85000"/>
              </a:lnSpc>
            </a:pPr>
            <a:r>
              <a:rPr lang="en-US" sz="2350" b="0" i="1" strike="noStrike" spc="-1">
                <a:solidFill>
                  <a:srgbClr val="DC241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737680" y="3840790"/>
            <a:ext cx="531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 Generation in High Density Environment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737680" y="4950310"/>
            <a:ext cx="1658520" cy="8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Suvo Ganguli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Alberto Speranzon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July, 2018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15"/>
          <p:cNvPicPr/>
          <p:nvPr/>
        </p:nvPicPr>
        <p:blipFill>
          <a:blip r:embed="rId2"/>
          <a:stretch/>
        </p:blipFill>
        <p:spPr>
          <a:xfrm>
            <a:off x="3104460" y="1242360"/>
            <a:ext cx="5685480" cy="218016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2737680" y="4342270"/>
            <a:ext cx="13431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Review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712800" y="992520"/>
            <a:ext cx="9802440" cy="522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Modify algorithm to maintain a family of feasible paths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Modify problem formulation to allow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velocity reversal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Continue on the MPC path computed in the previous time step and run a  less costly global planner (e.g., Probabilistic Road Maps) to re-initialize the MPC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C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 algorithm to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 in real time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near-optimal values to reduce the number of iterations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efficient linear solvers which is used by the nonlinear optimizer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14600" y="357840"/>
            <a:ext cx="1050696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141920" y="1371600"/>
            <a:ext cx="8001360" cy="494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 –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of Accomplishments – </a:t>
            </a:r>
            <a:r>
              <a:rPr lang="en-US" sz="20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 – </a:t>
            </a:r>
            <a:r>
              <a:rPr lang="en-US" sz="2000" b="0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9920" indent="-168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Q&amp;A – </a:t>
            </a: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0" y="6656760"/>
            <a:ext cx="12191040" cy="19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1320" y="106200"/>
            <a:ext cx="106628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Overview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06440" y="380988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Deliverables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744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Mid Term</a:t>
            </a:r>
            <a:endParaRPr lang="en-US" sz="16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Developed 2D trajectory generation algorithm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spcAft>
                <a:spcPts val="1200"/>
              </a:spcAft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trade-off studies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744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Term</a:t>
            </a:r>
            <a:endParaRPr lang="en-US" sz="16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for avoiding </a:t>
            </a:r>
            <a:r>
              <a:rPr lang="en-US" sz="162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pop-up obstacles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Alternate </a:t>
            </a: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2D trajectory generation software without using costly / time-consuming global planner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4120" lvl="2" indent="-165600">
              <a:lnSpc>
                <a:spcPct val="100000"/>
              </a:lnSpc>
              <a:buClr>
                <a:srgbClr val="7F7F7F"/>
              </a:buClr>
              <a:buSzPct val="90000"/>
              <a:buFont typeface="Wingdings" charset="2"/>
              <a:buChar char=""/>
            </a:pPr>
            <a:r>
              <a:rPr lang="en-US" sz="162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Comparative and robustness studies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440" y="91440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Summary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PI: Suvo Ganguli, Alberto Speranzon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RTC: CNS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Name: Trajectory Generation in High Density 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Budget: 75K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197760" y="91440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10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Statement/Objective: 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832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Trajectory generation in cluttered environment is a key problem to solve for autonomous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8320" lvl="1" indent="-1656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goal of this project is to understand the trade-offs between the different parameters used to design trajectory generation in presence of obstacles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6197760" y="3809880"/>
            <a:ext cx="5586840" cy="27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69920" indent="-16884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Status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7440" lvl="1" indent="-16560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YTD Spend: 75K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7440" lvl="1" indent="-165600">
              <a:lnSpc>
                <a:spcPct val="90000"/>
              </a:lnSpc>
              <a:buClr>
                <a:srgbClr val="000000"/>
              </a:buClr>
              <a:buFont typeface="Aria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WORK Complete: 100%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1840" lvl="1">
              <a:lnSpc>
                <a:spcPct val="90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127080" y="6645240"/>
            <a:ext cx="1193688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609481" y="1056443"/>
            <a:ext cx="7131847" cy="5291091"/>
          </a:xfrm>
        </p:spPr>
        <p:txBody>
          <a:bodyPr/>
          <a:lstStyle/>
          <a:p>
            <a:r>
              <a:rPr lang="en-US" sz="1800" b="1" dirty="0"/>
              <a:t>Local Planner </a:t>
            </a:r>
            <a:r>
              <a:rPr lang="en-US" sz="1800" dirty="0"/>
              <a:t>– generates trajectory for a finite path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-"/>
            </a:pPr>
            <a:r>
              <a:rPr lang="en-US" sz="1800" dirty="0"/>
              <a:t>MPC (Model Predictive Control)</a:t>
            </a:r>
            <a:endParaRPr lang="en-US" sz="2000" dirty="0"/>
          </a:p>
          <a:p>
            <a:r>
              <a:rPr lang="en-US" sz="1800" b="1" dirty="0"/>
              <a:t>Global Planner </a:t>
            </a:r>
            <a:r>
              <a:rPr lang="en-US" sz="1800" dirty="0"/>
              <a:t>– generates trajectory from start to end point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Laplacian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-"/>
            </a:pPr>
            <a:r>
              <a:rPr lang="en-US" sz="1800" dirty="0"/>
              <a:t>MPC</a:t>
            </a:r>
          </a:p>
          <a:p>
            <a:r>
              <a:rPr lang="en-US" sz="1800" b="1" dirty="0"/>
              <a:t>MPC</a:t>
            </a:r>
            <a:r>
              <a:rPr lang="en-US" sz="1800" dirty="0"/>
              <a:t> generates a trajectory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By solving an optimization problem for multiple time steps in future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Taking a single time step, and repeating optimization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-"/>
            </a:pPr>
            <a:r>
              <a:rPr lang="en-US" sz="1800" i="1" dirty="0"/>
              <a:t>Takes into account vehicle dynamics</a:t>
            </a:r>
          </a:p>
          <a:p>
            <a:r>
              <a:rPr lang="en-US" sz="1800" b="1" dirty="0"/>
              <a:t>Laplacian</a:t>
            </a:r>
            <a:r>
              <a:rPr lang="en-US" sz="1800" dirty="0"/>
              <a:t> generates a trajectory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 Assigning high potential to start point, obstacles and low potential to end point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Finding optimal path along the steepest gradient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i="1" dirty="0"/>
              <a:t>Does not take into account vehicle dynamics</a:t>
            </a:r>
          </a:p>
          <a:p>
            <a:pPr lvl="1">
              <a:buFont typeface="Arial" panose="020B0604020202020204" pitchFamily="34" charset="0"/>
              <a:buChar char="-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Basic Concepts	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54499" y="261520"/>
            <a:ext cx="3632264" cy="1928054"/>
            <a:chOff x="7754499" y="261520"/>
            <a:chExt cx="3632264" cy="1928054"/>
          </a:xfrm>
        </p:grpSpPr>
        <p:sp>
          <p:nvSpPr>
            <p:cNvPr id="6" name="Oval 5"/>
            <p:cNvSpPr/>
            <p:nvPr/>
          </p:nvSpPr>
          <p:spPr>
            <a:xfrm>
              <a:off x="8702892" y="598030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444144" y="2069012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85263" y="1420815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247355" y="1074202"/>
              <a:ext cx="248575" cy="985422"/>
            </a:xfrm>
            <a:custGeom>
              <a:avLst/>
              <a:gdLst>
                <a:gd name="connsiteX0" fmla="*/ 120180 w 120180"/>
                <a:gd name="connsiteY0" fmla="*/ 914400 h 914400"/>
                <a:gd name="connsiteX1" fmla="*/ 13648 w 120180"/>
                <a:gd name="connsiteY1" fmla="*/ 514905 h 914400"/>
                <a:gd name="connsiteX2" fmla="*/ 4770 w 12018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80" h="914400">
                  <a:moveTo>
                    <a:pt x="120180" y="914400"/>
                  </a:moveTo>
                  <a:cubicBezTo>
                    <a:pt x="76531" y="790852"/>
                    <a:pt x="32883" y="667305"/>
                    <a:pt x="13648" y="514905"/>
                  </a:cubicBezTo>
                  <a:cubicBezTo>
                    <a:pt x="-5587" y="362505"/>
                    <a:pt x="-409" y="181252"/>
                    <a:pt x="477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502554" y="640549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247791" y="2073196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88910" y="1424999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10032294" y="714408"/>
              <a:ext cx="478867" cy="1380726"/>
            </a:xfrm>
            <a:custGeom>
              <a:avLst/>
              <a:gdLst>
                <a:gd name="connsiteX0" fmla="*/ 220112 w 450931"/>
                <a:gd name="connsiteY0" fmla="*/ 1500327 h 1500327"/>
                <a:gd name="connsiteX1" fmla="*/ 7048 w 450931"/>
                <a:gd name="connsiteY1" fmla="*/ 656948 h 1500327"/>
                <a:gd name="connsiteX2" fmla="*/ 450931 w 450931"/>
                <a:gd name="connsiteY2" fmla="*/ 0 h 1500327"/>
                <a:gd name="connsiteX0" fmla="*/ 221415 w 478867"/>
                <a:gd name="connsiteY0" fmla="*/ 1500327 h 1500327"/>
                <a:gd name="connsiteX1" fmla="*/ 8351 w 478867"/>
                <a:gd name="connsiteY1" fmla="*/ 656948 h 1500327"/>
                <a:gd name="connsiteX2" fmla="*/ 478867 w 478867"/>
                <a:gd name="connsiteY2" fmla="*/ 0 h 15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67" h="1500327">
                  <a:moveTo>
                    <a:pt x="221415" y="1500327"/>
                  </a:moveTo>
                  <a:cubicBezTo>
                    <a:pt x="95648" y="1203664"/>
                    <a:pt x="-34558" y="907002"/>
                    <a:pt x="8351" y="656948"/>
                  </a:cubicBezTo>
                  <a:cubicBezTo>
                    <a:pt x="51260" y="406894"/>
                    <a:pt x="276160" y="203447"/>
                    <a:pt x="478867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38931" y="261520"/>
              <a:ext cx="1447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Global Planner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54499" y="273600"/>
              <a:ext cx="1358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Local Planner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163015" y="2539097"/>
            <a:ext cx="3515655" cy="1584584"/>
            <a:chOff x="8163015" y="2539097"/>
            <a:chExt cx="3515655" cy="1584584"/>
          </a:xfrm>
        </p:grpSpPr>
        <p:sp>
          <p:nvSpPr>
            <p:cNvPr id="70" name="Freeform: Shape 69"/>
            <p:cNvSpPr/>
            <p:nvPr/>
          </p:nvSpPr>
          <p:spPr>
            <a:xfrm>
              <a:off x="10062519" y="3059326"/>
              <a:ext cx="248575" cy="985422"/>
            </a:xfrm>
            <a:custGeom>
              <a:avLst/>
              <a:gdLst>
                <a:gd name="connsiteX0" fmla="*/ 120180 w 120180"/>
                <a:gd name="connsiteY0" fmla="*/ 914400 h 914400"/>
                <a:gd name="connsiteX1" fmla="*/ 13648 w 120180"/>
                <a:gd name="connsiteY1" fmla="*/ 514905 h 914400"/>
                <a:gd name="connsiteX2" fmla="*/ 4770 w 12018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80" h="914400">
                  <a:moveTo>
                    <a:pt x="120180" y="914400"/>
                  </a:moveTo>
                  <a:cubicBezTo>
                    <a:pt x="76531" y="790852"/>
                    <a:pt x="32883" y="667305"/>
                    <a:pt x="13648" y="514905"/>
                  </a:cubicBezTo>
                  <a:cubicBezTo>
                    <a:pt x="-5587" y="362505"/>
                    <a:pt x="-409" y="181252"/>
                    <a:pt x="4770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 rot="299439">
              <a:off x="10036110" y="2615464"/>
              <a:ext cx="423360" cy="1235407"/>
              <a:chOff x="9931533" y="2874322"/>
              <a:chExt cx="423360" cy="123540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0045193" y="2874322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 rot="805913">
                <a:off x="10049122" y="3110884"/>
                <a:ext cx="248575" cy="985422"/>
              </a:xfrm>
              <a:custGeom>
                <a:avLst/>
                <a:gdLst>
                  <a:gd name="connsiteX0" fmla="*/ 120180 w 120180"/>
                  <a:gd name="connsiteY0" fmla="*/ 914400 h 914400"/>
                  <a:gd name="connsiteX1" fmla="*/ 13648 w 120180"/>
                  <a:gd name="connsiteY1" fmla="*/ 514905 h 914400"/>
                  <a:gd name="connsiteX2" fmla="*/ 4770 w 120180"/>
                  <a:gd name="connsiteY2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180" h="914400">
                    <a:moveTo>
                      <a:pt x="120180" y="914400"/>
                    </a:moveTo>
                    <a:cubicBezTo>
                      <a:pt x="76531" y="790852"/>
                      <a:pt x="32883" y="667305"/>
                      <a:pt x="13648" y="514905"/>
                    </a:cubicBezTo>
                    <a:cubicBezTo>
                      <a:pt x="-5587" y="362505"/>
                      <a:pt x="-409" y="181252"/>
                      <a:pt x="4770" y="0"/>
                    </a:cubicBezTo>
                  </a:path>
                </a:pathLst>
              </a:custGeom>
              <a:ln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805913">
                <a:off x="9931533" y="351863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805913">
                <a:off x="9956250" y="32442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805913">
                <a:off x="9977632" y="377117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o</a:t>
                </a: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8766699" y="2549889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510726" y="4007303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51845" y="3359106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313937" y="3012493"/>
              <a:ext cx="248575" cy="985422"/>
            </a:xfrm>
            <a:custGeom>
              <a:avLst/>
              <a:gdLst>
                <a:gd name="connsiteX0" fmla="*/ 120180 w 120180"/>
                <a:gd name="connsiteY0" fmla="*/ 914400 h 914400"/>
                <a:gd name="connsiteX1" fmla="*/ 13648 w 120180"/>
                <a:gd name="connsiteY1" fmla="*/ 514905 h 914400"/>
                <a:gd name="connsiteX2" fmla="*/ 4770 w 12018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80" h="914400">
                  <a:moveTo>
                    <a:pt x="120180" y="914400"/>
                  </a:moveTo>
                  <a:cubicBezTo>
                    <a:pt x="76531" y="790852"/>
                    <a:pt x="32883" y="667305"/>
                    <a:pt x="13648" y="514905"/>
                  </a:cubicBezTo>
                  <a:cubicBezTo>
                    <a:pt x="-5587" y="362505"/>
                    <a:pt x="-409" y="181252"/>
                    <a:pt x="4770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21815" y="3673077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81330" y="2802355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18315" y="3438153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63015" y="315382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10193359" y="3817382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55890" y="3393196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0490481" y="2539097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3422" y="3986559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094856" y="3215769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882108" y="4348164"/>
            <a:ext cx="2393797" cy="1966189"/>
            <a:chOff x="8725021" y="4438769"/>
            <a:chExt cx="2393797" cy="1966189"/>
          </a:xfrm>
        </p:grpSpPr>
        <p:sp>
          <p:nvSpPr>
            <p:cNvPr id="82" name="Oval 81"/>
            <p:cNvSpPr/>
            <p:nvPr/>
          </p:nvSpPr>
          <p:spPr>
            <a:xfrm>
              <a:off x="9345228" y="4646500"/>
              <a:ext cx="115409" cy="1163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9089255" y="6103914"/>
              <a:ext cx="115409" cy="1163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230374" y="5455717"/>
              <a:ext cx="235258" cy="217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85569" y="603562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406496" y="538655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432828" y="443876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-</a:t>
              </a: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8877236" y="4723188"/>
              <a:ext cx="478867" cy="1380726"/>
            </a:xfrm>
            <a:custGeom>
              <a:avLst/>
              <a:gdLst>
                <a:gd name="connsiteX0" fmla="*/ 220112 w 450931"/>
                <a:gd name="connsiteY0" fmla="*/ 1500327 h 1500327"/>
                <a:gd name="connsiteX1" fmla="*/ 7048 w 450931"/>
                <a:gd name="connsiteY1" fmla="*/ 656948 h 1500327"/>
                <a:gd name="connsiteX2" fmla="*/ 450931 w 450931"/>
                <a:gd name="connsiteY2" fmla="*/ 0 h 1500327"/>
                <a:gd name="connsiteX0" fmla="*/ 221415 w 478867"/>
                <a:gd name="connsiteY0" fmla="*/ 1500327 h 1500327"/>
                <a:gd name="connsiteX1" fmla="*/ 8351 w 478867"/>
                <a:gd name="connsiteY1" fmla="*/ 656948 h 1500327"/>
                <a:gd name="connsiteX2" fmla="*/ 478867 w 478867"/>
                <a:gd name="connsiteY2" fmla="*/ 0 h 15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67" h="1500327">
                  <a:moveTo>
                    <a:pt x="221415" y="1500327"/>
                  </a:moveTo>
                  <a:cubicBezTo>
                    <a:pt x="95648" y="1203664"/>
                    <a:pt x="-34558" y="907002"/>
                    <a:pt x="8351" y="656948"/>
                  </a:cubicBezTo>
                  <a:cubicBezTo>
                    <a:pt x="51260" y="406894"/>
                    <a:pt x="276160" y="203447"/>
                    <a:pt x="478867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8769474" y="5825049"/>
              <a:ext cx="117629" cy="210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8725021" y="5297397"/>
              <a:ext cx="17390" cy="326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8728452" y="4889355"/>
              <a:ext cx="123915" cy="206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9072309" y="5193437"/>
              <a:ext cx="70117" cy="26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8993080" y="4646500"/>
              <a:ext cx="209251" cy="116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 flipV="1">
              <a:off x="9072309" y="5672964"/>
              <a:ext cx="44360" cy="246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9490501" y="5942428"/>
              <a:ext cx="218740" cy="130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835343" y="5474361"/>
              <a:ext cx="106972" cy="332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9878319" y="5095783"/>
              <a:ext cx="68595" cy="27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9584549" y="4821517"/>
              <a:ext cx="180479" cy="206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9202331" y="4874785"/>
              <a:ext cx="142897" cy="206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0110209" y="5170688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1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68" y="2155447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 Term Accomplishments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834501" y="1080655"/>
            <a:ext cx="4421080" cy="4982794"/>
          </a:xfrm>
        </p:spPr>
        <p:txBody>
          <a:bodyPr/>
          <a:lstStyle/>
          <a:p>
            <a:r>
              <a:rPr lang="en-US" sz="2000" b="1" dirty="0"/>
              <a:t>Trajectory Generation Algorithm: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Local Planner – MPC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Global Planner – Laplacian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sz="1800" dirty="0"/>
              <a:t>Obstacles known a priori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749651" y="1080655"/>
            <a:ext cx="5560500" cy="498279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Design Tradeoffs (key result):</a:t>
            </a:r>
          </a:p>
          <a:p>
            <a:pPr lvl="1"/>
            <a:r>
              <a:rPr lang="en-US" sz="1800" dirty="0"/>
              <a:t>CPU time vs No. of Time Steps</a:t>
            </a:r>
          </a:p>
          <a:p>
            <a:pPr lvl="1"/>
            <a:r>
              <a:rPr lang="en-US" sz="1800" dirty="0"/>
              <a:t>Trajectory smoothness vs No. of time steps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68963" y="2332309"/>
            <a:ext cx="3335738" cy="3152372"/>
            <a:chOff x="5145072" y="2340661"/>
            <a:chExt cx="3335738" cy="3152372"/>
          </a:xfrm>
        </p:grpSpPr>
        <p:grpSp>
          <p:nvGrpSpPr>
            <p:cNvPr id="7" name="Group 6"/>
            <p:cNvGrpSpPr/>
            <p:nvPr/>
          </p:nvGrpSpPr>
          <p:grpSpPr>
            <a:xfrm>
              <a:off x="5145072" y="2340661"/>
              <a:ext cx="3335738" cy="3072390"/>
              <a:chOff x="166720" y="3063234"/>
              <a:chExt cx="3335738" cy="3072390"/>
            </a:xfrm>
          </p:grpSpPr>
          <p:pic>
            <p:nvPicPr>
              <p:cNvPr id="21" name="Picture 20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20" y="3063234"/>
                <a:ext cx="3335738" cy="3072390"/>
              </a:xfrm>
              <a:prstGeom prst="rect">
                <a:avLst/>
              </a:prstGeom>
            </p:spPr>
          </p:pic>
          <p:cxnSp>
            <p:nvCxnSpPr>
              <p:cNvPr id="22" name="Straight Connector 21"/>
              <p:cNvCxnSpPr/>
              <p:nvPr/>
            </p:nvCxnSpPr>
            <p:spPr>
              <a:xfrm flipV="1">
                <a:off x="694481" y="5440101"/>
                <a:ext cx="787078" cy="231494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481559" y="4896091"/>
                <a:ext cx="763930" cy="544010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245489" y="3541853"/>
                <a:ext cx="810227" cy="1354238"/>
              </a:xfrm>
              <a:prstGeom prst="line">
                <a:avLst/>
              </a:prstGeom>
              <a:ln w="12700" cmpd="sng">
                <a:solidFill>
                  <a:srgbClr val="2B0AB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846453" y="3108648"/>
              <a:ext cx="149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Computation time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0082" y="5216034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No. of Time Steps (N)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04701" y="2332309"/>
            <a:ext cx="3335738" cy="3160724"/>
            <a:chOff x="8170734" y="2317511"/>
            <a:chExt cx="3335738" cy="3160724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0734" y="2317511"/>
              <a:ext cx="3335738" cy="30723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617477" y="3131003"/>
              <a:ext cx="1885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Trajectory Smoothness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04578" y="5201236"/>
              <a:ext cx="1740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cs typeface="Arial" panose="020B0604020202020204" pitchFamily="34" charset="0"/>
                </a:rPr>
                <a:t>No. of Time Steps (N)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47753" y="4636920"/>
            <a:ext cx="1384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Obstacle with safety margin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677880" y="4323679"/>
            <a:ext cx="899161" cy="50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21126" y="3100296"/>
            <a:ext cx="160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5117" y="2818000"/>
            <a:ext cx="1044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Laplacian path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0924" y="3519173"/>
            <a:ext cx="1044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MPC path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76346" y="3615903"/>
            <a:ext cx="2022447" cy="54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3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78329" y="279000"/>
            <a:ext cx="10972800" cy="521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Term Accomplishments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751320" y="992160"/>
            <a:ext cx="5374440" cy="52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Trajectory Generation Algorithm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-"/>
            </a:pPr>
            <a:r>
              <a:rPr lang="en-US" dirty="0"/>
              <a:t>Obstacles </a:t>
            </a:r>
            <a:r>
              <a:rPr lang="en-US" i="1" dirty="0"/>
              <a:t>not known a priori</a:t>
            </a:r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-"/>
            </a:pPr>
            <a:r>
              <a:rPr lang="en-US" dirty="0"/>
              <a:t>Global Planner (only) – MPC</a:t>
            </a:r>
            <a:endParaRPr lang="en-US" i="1" dirty="0"/>
          </a:p>
          <a:p>
            <a:pPr marL="800100" lvl="1" indent="-342900"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-"/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Advantage</a:t>
            </a:r>
          </a:p>
          <a:p>
            <a:pPr marL="1257300" lvl="2" indent="-342900"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Avoid costly re-computation of Laplacian planner (2X-3X reduction)</a:t>
            </a: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Robustness Study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100 test cases with 10 obstacles (pop-up)</a:t>
            </a:r>
          </a:p>
          <a:p>
            <a:pPr marL="864000" lvl="1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99 out of 100 test cases successfully generated trajectory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Specific test cases to analyze occasional failure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Picture 229"/>
          <p:cNvPicPr>
            <a:picLocks/>
          </p:cNvPicPr>
          <p:nvPr/>
        </p:nvPicPr>
        <p:blipFill>
          <a:blip r:embed="rId3"/>
          <a:stretch/>
        </p:blipFill>
        <p:spPr>
          <a:xfrm>
            <a:off x="7304859" y="357120"/>
            <a:ext cx="4114808" cy="5760732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224682" y="3982593"/>
            <a:ext cx="367553" cy="13447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592235" y="4639471"/>
            <a:ext cx="75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315135" y="4485582"/>
            <a:ext cx="127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Field of View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39720" y="2443631"/>
            <a:ext cx="154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Obstacles with Safety Margin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31240" y="2743200"/>
            <a:ext cx="425512" cy="50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0013134" y="2716041"/>
            <a:ext cx="443618" cy="2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539720" y="1954880"/>
            <a:ext cx="15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MPC Path</a:t>
            </a:r>
          </a:p>
        </p:txBody>
      </p:sp>
      <p:cxnSp>
        <p:nvCxnSpPr>
          <p:cNvPr id="12" name="Straight Arrow Connector 11"/>
          <p:cNvCxnSpPr>
            <a:stCxn id="38" idx="1"/>
          </p:cNvCxnSpPr>
          <p:nvPr/>
        </p:nvCxnSpPr>
        <p:spPr>
          <a:xfrm flipH="1">
            <a:off x="9592235" y="2108769"/>
            <a:ext cx="947485" cy="30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39720" y="1393163"/>
            <a:ext cx="154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MPC Horizon</a:t>
            </a:r>
          </a:p>
        </p:txBody>
      </p:sp>
      <p:cxnSp>
        <p:nvCxnSpPr>
          <p:cNvPr id="14" name="Straight Arrow Connector 13"/>
          <p:cNvCxnSpPr>
            <a:stCxn id="41" idx="1"/>
          </p:cNvCxnSpPr>
          <p:nvPr/>
        </p:nvCxnSpPr>
        <p:spPr>
          <a:xfrm flipH="1" flipV="1">
            <a:off x="9453025" y="1365327"/>
            <a:ext cx="1086695" cy="1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94122" y="1131945"/>
            <a:ext cx="4572713" cy="5668920"/>
            <a:chOff x="6794122" y="1131945"/>
            <a:chExt cx="4572713" cy="5668920"/>
          </a:xfrm>
        </p:grpSpPr>
        <p:pic>
          <p:nvPicPr>
            <p:cNvPr id="242" name="Picture 241"/>
            <p:cNvPicPr/>
            <p:nvPr/>
          </p:nvPicPr>
          <p:blipFill>
            <a:blip r:embed="rId3"/>
            <a:stretch/>
          </p:blipFill>
          <p:spPr>
            <a:xfrm>
              <a:off x="7233675" y="1772025"/>
              <a:ext cx="32547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5" name="CustomShape 3"/>
            <p:cNvSpPr/>
            <p:nvPr/>
          </p:nvSpPr>
          <p:spPr>
            <a:xfrm>
              <a:off x="7036755" y="1131945"/>
              <a:ext cx="4330080" cy="857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changes the heading of the path upon finding less “costly” path</a:t>
              </a:r>
            </a:p>
          </p:txBody>
        </p:sp>
        <p:sp>
          <p:nvSpPr>
            <p:cNvPr id="246" name="Line 4"/>
            <p:cNvSpPr/>
            <p:nvPr/>
          </p:nvSpPr>
          <p:spPr>
            <a:xfrm flipV="1">
              <a:off x="6814635" y="4074059"/>
              <a:ext cx="1623195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5"/>
            <p:cNvSpPr/>
            <p:nvPr/>
          </p:nvSpPr>
          <p:spPr>
            <a:xfrm flipV="1">
              <a:off x="6814635" y="4838633"/>
              <a:ext cx="1876692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6"/>
            <p:cNvSpPr/>
            <p:nvPr/>
          </p:nvSpPr>
          <p:spPr>
            <a:xfrm>
              <a:off x="6795195" y="1497705"/>
              <a:ext cx="19440" cy="3327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7"/>
            <p:cNvSpPr/>
            <p:nvPr/>
          </p:nvSpPr>
          <p:spPr>
            <a:xfrm>
              <a:off x="6794122" y="1501740"/>
              <a:ext cx="2426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4" name="Picture 253"/>
          <p:cNvPicPr/>
          <p:nvPr/>
        </p:nvPicPr>
        <p:blipFill>
          <a:blip r:embed="rId4"/>
          <a:stretch/>
        </p:blipFill>
        <p:spPr>
          <a:xfrm>
            <a:off x="20116800" y="1828800"/>
            <a:ext cx="3584160" cy="5028840"/>
          </a:xfrm>
          <a:prstGeom prst="rect">
            <a:avLst/>
          </a:prstGeom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791475" y="1119949"/>
            <a:ext cx="4845960" cy="5668920"/>
            <a:chOff x="791475" y="1119949"/>
            <a:chExt cx="4845960" cy="5668920"/>
          </a:xfrm>
        </p:grpSpPr>
        <p:pic>
          <p:nvPicPr>
            <p:cNvPr id="25" name="Picture 24"/>
            <p:cNvPicPr/>
            <p:nvPr/>
          </p:nvPicPr>
          <p:blipFill>
            <a:blip r:embed="rId5"/>
            <a:stretch/>
          </p:blipFill>
          <p:spPr>
            <a:xfrm>
              <a:off x="1230315" y="1760029"/>
              <a:ext cx="35841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Line 3"/>
            <p:cNvSpPr/>
            <p:nvPr/>
          </p:nvSpPr>
          <p:spPr>
            <a:xfrm>
              <a:off x="810915" y="3223069"/>
              <a:ext cx="173736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4"/>
            <p:cNvSpPr/>
            <p:nvPr/>
          </p:nvSpPr>
          <p:spPr>
            <a:xfrm>
              <a:off x="814988" y="2928896"/>
              <a:ext cx="1733287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5"/>
            <p:cNvSpPr/>
            <p:nvPr/>
          </p:nvSpPr>
          <p:spPr>
            <a:xfrm>
              <a:off x="791475" y="1505149"/>
              <a:ext cx="19440" cy="1717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7"/>
            <p:cNvSpPr/>
            <p:nvPr/>
          </p:nvSpPr>
          <p:spPr>
            <a:xfrm>
              <a:off x="1033395" y="1119949"/>
              <a:ext cx="4604040" cy="1113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relative heading constraint is changed from 90 </a:t>
              </a:r>
              <a:r>
                <a:rPr lang="en-US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deg</a:t>
              </a: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to 30 </a:t>
              </a:r>
              <a:r>
                <a:rPr lang="en-US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deg</a:t>
              </a: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when no obstacles are in view</a:t>
              </a:r>
            </a:p>
          </p:txBody>
        </p:sp>
        <p:cxnSp>
          <p:nvCxnSpPr>
            <p:cNvPr id="5" name="Straight Connector 4"/>
            <p:cNvCxnSpPr>
              <a:stCxn id="28" idx="0"/>
            </p:cNvCxnSpPr>
            <p:nvPr/>
          </p:nvCxnSpPr>
          <p:spPr>
            <a:xfrm>
              <a:off x="791475" y="1505149"/>
              <a:ext cx="2419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Randomized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75435" y="303329"/>
            <a:ext cx="4330080" cy="6486843"/>
            <a:chOff x="6575435" y="355840"/>
            <a:chExt cx="4330080" cy="6486843"/>
          </a:xfrm>
        </p:grpSpPr>
        <p:pic>
          <p:nvPicPr>
            <p:cNvPr id="258" name="Picture 257"/>
            <p:cNvPicPr/>
            <p:nvPr/>
          </p:nvPicPr>
          <p:blipFill>
            <a:blip r:embed="rId3"/>
            <a:stretch/>
          </p:blipFill>
          <p:spPr>
            <a:xfrm>
              <a:off x="6739235" y="1813843"/>
              <a:ext cx="35841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4" name="CustomShape 8"/>
            <p:cNvSpPr/>
            <p:nvPr/>
          </p:nvSpPr>
          <p:spPr>
            <a:xfrm>
              <a:off x="6575435" y="355840"/>
              <a:ext cx="4330080" cy="18392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is trapped and unable to progress farther. </a:t>
              </a:r>
            </a:p>
            <a:p>
              <a:endPara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It turns right to follow the less “costly” path until it views another obstacle for which no feasible path can be generated.</a:t>
              </a:r>
            </a:p>
          </p:txBody>
        </p:sp>
        <p:sp>
          <p:nvSpPr>
            <p:cNvPr id="265" name="Line 9"/>
            <p:cNvSpPr/>
            <p:nvPr/>
          </p:nvSpPr>
          <p:spPr>
            <a:xfrm>
              <a:off x="10781315" y="1330406"/>
              <a:ext cx="360" cy="254731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"/>
            <p:cNvSpPr/>
            <p:nvPr/>
          </p:nvSpPr>
          <p:spPr>
            <a:xfrm>
              <a:off x="10539720" y="1330406"/>
              <a:ext cx="24159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1"/>
            <p:cNvSpPr/>
            <p:nvPr/>
          </p:nvSpPr>
          <p:spPr>
            <a:xfrm flipH="1">
              <a:off x="9054353" y="3877723"/>
              <a:ext cx="1726962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" name="Group 22"/>
          <p:cNvGrpSpPr/>
          <p:nvPr/>
        </p:nvGrpSpPr>
        <p:grpSpPr>
          <a:xfrm>
            <a:off x="1058403" y="1085972"/>
            <a:ext cx="4433400" cy="5704200"/>
            <a:chOff x="6368040" y="1153440"/>
            <a:chExt cx="4433400" cy="5704200"/>
          </a:xfrm>
        </p:grpSpPr>
        <p:pic>
          <p:nvPicPr>
            <p:cNvPr id="24" name="Picture 23"/>
            <p:cNvPicPr/>
            <p:nvPr/>
          </p:nvPicPr>
          <p:blipFill>
            <a:blip r:embed="rId4"/>
            <a:stretch/>
          </p:blipFill>
          <p:spPr>
            <a:xfrm>
              <a:off x="6748200" y="1828800"/>
              <a:ext cx="3584160" cy="5028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" name="CustomShape 8"/>
            <p:cNvSpPr/>
            <p:nvPr/>
          </p:nvSpPr>
          <p:spPr>
            <a:xfrm>
              <a:off x="6368040" y="1153440"/>
              <a:ext cx="4330080" cy="60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MPC Trajectory Generator changes the heading of the path upon a “dead end”</a:t>
              </a:r>
            </a:p>
          </p:txBody>
        </p:sp>
        <p:sp>
          <p:nvSpPr>
            <p:cNvPr id="26" name="Line 9"/>
            <p:cNvSpPr/>
            <p:nvPr/>
          </p:nvSpPr>
          <p:spPr>
            <a:xfrm>
              <a:off x="10789920" y="1463040"/>
              <a:ext cx="11520" cy="4061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0"/>
            <p:cNvSpPr/>
            <p:nvPr/>
          </p:nvSpPr>
          <p:spPr>
            <a:xfrm>
              <a:off x="10500202" y="1461798"/>
              <a:ext cx="2897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11"/>
            <p:cNvSpPr/>
            <p:nvPr/>
          </p:nvSpPr>
          <p:spPr>
            <a:xfrm flipH="1">
              <a:off x="8606880" y="5524920"/>
              <a:ext cx="2194560" cy="36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Freeform: Shape 4"/>
          <p:cNvSpPr/>
          <p:nvPr/>
        </p:nvSpPr>
        <p:spPr>
          <a:xfrm>
            <a:off x="8382000" y="3935506"/>
            <a:ext cx="322729" cy="788894"/>
          </a:xfrm>
          <a:custGeom>
            <a:avLst/>
            <a:gdLst>
              <a:gd name="connsiteX0" fmla="*/ 295835 w 325741"/>
              <a:gd name="connsiteY0" fmla="*/ 564776 h 564776"/>
              <a:gd name="connsiteX1" fmla="*/ 322729 w 325741"/>
              <a:gd name="connsiteY1" fmla="*/ 242047 h 564776"/>
              <a:gd name="connsiteX2" fmla="*/ 233082 w 325741"/>
              <a:gd name="connsiteY2" fmla="*/ 98612 h 564776"/>
              <a:gd name="connsiteX3" fmla="*/ 0 w 325741"/>
              <a:gd name="connsiteY3" fmla="*/ 0 h 564776"/>
              <a:gd name="connsiteX0" fmla="*/ 233082 w 322729"/>
              <a:gd name="connsiteY0" fmla="*/ 788894 h 788894"/>
              <a:gd name="connsiteX1" fmla="*/ 322729 w 322729"/>
              <a:gd name="connsiteY1" fmla="*/ 242047 h 788894"/>
              <a:gd name="connsiteX2" fmla="*/ 233082 w 322729"/>
              <a:gd name="connsiteY2" fmla="*/ 98612 h 788894"/>
              <a:gd name="connsiteX3" fmla="*/ 0 w 322729"/>
              <a:gd name="connsiteY3" fmla="*/ 0 h 7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729" h="788894">
                <a:moveTo>
                  <a:pt x="233082" y="788894"/>
                </a:moveTo>
                <a:cubicBezTo>
                  <a:pt x="251758" y="666376"/>
                  <a:pt x="322729" y="357094"/>
                  <a:pt x="322729" y="242047"/>
                </a:cubicBezTo>
                <a:cubicBezTo>
                  <a:pt x="322729" y="127000"/>
                  <a:pt x="286870" y="138953"/>
                  <a:pt x="233082" y="98612"/>
                </a:cubicBezTo>
                <a:cubicBezTo>
                  <a:pt x="179294" y="58271"/>
                  <a:pt x="89647" y="29135"/>
                  <a:pt x="0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55859" y="4016188"/>
            <a:ext cx="833717" cy="5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83562" y="4554718"/>
            <a:ext cx="164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Would have lead to longer trajectory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8121520" y="2599765"/>
            <a:ext cx="394951" cy="1317811"/>
          </a:xfrm>
          <a:custGeom>
            <a:avLst/>
            <a:gdLst>
              <a:gd name="connsiteX0" fmla="*/ 251515 w 394951"/>
              <a:gd name="connsiteY0" fmla="*/ 1317811 h 1317811"/>
              <a:gd name="connsiteX1" fmla="*/ 117045 w 394951"/>
              <a:gd name="connsiteY1" fmla="*/ 1246094 h 1317811"/>
              <a:gd name="connsiteX2" fmla="*/ 27398 w 394951"/>
              <a:gd name="connsiteY2" fmla="*/ 1129553 h 1317811"/>
              <a:gd name="connsiteX3" fmla="*/ 504 w 394951"/>
              <a:gd name="connsiteY3" fmla="*/ 959223 h 1317811"/>
              <a:gd name="connsiteX4" fmla="*/ 45327 w 394951"/>
              <a:gd name="connsiteY4" fmla="*/ 690282 h 1317811"/>
              <a:gd name="connsiteX5" fmla="*/ 117045 w 394951"/>
              <a:gd name="connsiteY5" fmla="*/ 484094 h 1317811"/>
              <a:gd name="connsiteX6" fmla="*/ 394951 w 394951"/>
              <a:gd name="connsiteY6" fmla="*/ 0 h 1317811"/>
              <a:gd name="connsiteX0" fmla="*/ 251515 w 394951"/>
              <a:gd name="connsiteY0" fmla="*/ 1317811 h 1317811"/>
              <a:gd name="connsiteX1" fmla="*/ 117045 w 394951"/>
              <a:gd name="connsiteY1" fmla="*/ 1246094 h 1317811"/>
              <a:gd name="connsiteX2" fmla="*/ 27398 w 394951"/>
              <a:gd name="connsiteY2" fmla="*/ 1129553 h 1317811"/>
              <a:gd name="connsiteX3" fmla="*/ 504 w 394951"/>
              <a:gd name="connsiteY3" fmla="*/ 959223 h 1317811"/>
              <a:gd name="connsiteX4" fmla="*/ 45327 w 394951"/>
              <a:gd name="connsiteY4" fmla="*/ 690282 h 1317811"/>
              <a:gd name="connsiteX5" fmla="*/ 117045 w 394951"/>
              <a:gd name="connsiteY5" fmla="*/ 484094 h 1317811"/>
              <a:gd name="connsiteX6" fmla="*/ 394951 w 394951"/>
              <a:gd name="connsiteY6" fmla="*/ 0 h 1317811"/>
              <a:gd name="connsiteX0" fmla="*/ 251515 w 394951"/>
              <a:gd name="connsiteY0" fmla="*/ 1317811 h 1317811"/>
              <a:gd name="connsiteX1" fmla="*/ 117045 w 394951"/>
              <a:gd name="connsiteY1" fmla="*/ 1246094 h 1317811"/>
              <a:gd name="connsiteX2" fmla="*/ 27398 w 394951"/>
              <a:gd name="connsiteY2" fmla="*/ 1129553 h 1317811"/>
              <a:gd name="connsiteX3" fmla="*/ 504 w 394951"/>
              <a:gd name="connsiteY3" fmla="*/ 959223 h 1317811"/>
              <a:gd name="connsiteX4" fmla="*/ 45327 w 394951"/>
              <a:gd name="connsiteY4" fmla="*/ 690282 h 1317811"/>
              <a:gd name="connsiteX5" fmla="*/ 134974 w 394951"/>
              <a:gd name="connsiteY5" fmla="*/ 475130 h 1317811"/>
              <a:gd name="connsiteX6" fmla="*/ 394951 w 394951"/>
              <a:gd name="connsiteY6" fmla="*/ 0 h 131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951" h="1317811">
                <a:moveTo>
                  <a:pt x="251515" y="1317811"/>
                </a:moveTo>
                <a:cubicBezTo>
                  <a:pt x="202956" y="1297640"/>
                  <a:pt x="154398" y="1277470"/>
                  <a:pt x="117045" y="1246094"/>
                </a:cubicBezTo>
                <a:cubicBezTo>
                  <a:pt x="79692" y="1214718"/>
                  <a:pt x="46822" y="1177365"/>
                  <a:pt x="27398" y="1129553"/>
                </a:cubicBezTo>
                <a:cubicBezTo>
                  <a:pt x="7974" y="1081741"/>
                  <a:pt x="-2484" y="1032435"/>
                  <a:pt x="504" y="959223"/>
                </a:cubicBezTo>
                <a:cubicBezTo>
                  <a:pt x="3492" y="886011"/>
                  <a:pt x="22915" y="770964"/>
                  <a:pt x="45327" y="690282"/>
                </a:cubicBezTo>
                <a:cubicBezTo>
                  <a:pt x="67739" y="609600"/>
                  <a:pt x="76703" y="590177"/>
                  <a:pt x="134974" y="475130"/>
                </a:cubicBezTo>
                <a:cubicBezTo>
                  <a:pt x="193245" y="360083"/>
                  <a:pt x="285133" y="184523"/>
                  <a:pt x="39495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117106" y="3030071"/>
            <a:ext cx="233082" cy="31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50188" y="2717193"/>
            <a:ext cx="139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causes infeasibility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/>
          <p:cNvPicPr/>
          <p:nvPr/>
        </p:nvPicPr>
        <p:blipFill>
          <a:blip r:embed="rId3"/>
          <a:stretch/>
        </p:blipFill>
        <p:spPr>
          <a:xfrm>
            <a:off x="1536120" y="1828800"/>
            <a:ext cx="3584160" cy="5028840"/>
          </a:xfrm>
          <a:prstGeom prst="rect">
            <a:avLst/>
          </a:prstGeom>
          <a:ln>
            <a:noFill/>
          </a:ln>
        </p:spPr>
      </p:pic>
      <p:pic>
        <p:nvPicPr>
          <p:cNvPr id="269" name="Picture 268"/>
          <p:cNvPicPr/>
          <p:nvPr/>
        </p:nvPicPr>
        <p:blipFill>
          <a:blip r:embed="rId4"/>
          <a:stretch/>
        </p:blipFill>
        <p:spPr>
          <a:xfrm>
            <a:off x="6748200" y="1828800"/>
            <a:ext cx="3584160" cy="5028840"/>
          </a:xfrm>
          <a:prstGeom prst="rect">
            <a:avLst/>
          </a:prstGeom>
          <a:ln>
            <a:noFill/>
          </a:ln>
        </p:spPr>
      </p:pic>
      <p:sp>
        <p:nvSpPr>
          <p:cNvPr id="270" name="CustomShape 1"/>
          <p:cNvSpPr/>
          <p:nvPr/>
        </p:nvSpPr>
        <p:spPr>
          <a:xfrm>
            <a:off x="712800" y="357120"/>
            <a:ext cx="104796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MPC Specific Test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650960" y="6645240"/>
            <a:ext cx="8888760" cy="1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Honeywell Internal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Line 3"/>
          <p:cNvSpPr/>
          <p:nvPr/>
        </p:nvSpPr>
        <p:spPr>
          <a:xfrm flipV="1">
            <a:off x="1097280" y="4389120"/>
            <a:ext cx="228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4"/>
          <p:cNvSpPr/>
          <p:nvPr/>
        </p:nvSpPr>
        <p:spPr>
          <a:xfrm>
            <a:off x="1097280" y="1573920"/>
            <a:ext cx="360" cy="2815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5"/>
          <p:cNvSpPr/>
          <p:nvPr/>
        </p:nvSpPr>
        <p:spPr>
          <a:xfrm>
            <a:off x="1097280" y="157392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1339200" y="1188720"/>
            <a:ext cx="46040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is trapped and slows down to zero speed due to tighter turn constraint</a:t>
            </a:r>
          </a:p>
        </p:txBody>
      </p:sp>
      <p:sp>
        <p:nvSpPr>
          <p:cNvPr id="276" name="CustomShape 7"/>
          <p:cNvSpPr/>
          <p:nvPr/>
        </p:nvSpPr>
        <p:spPr>
          <a:xfrm>
            <a:off x="6836400" y="1180440"/>
            <a:ext cx="402228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MPC Trajectory Generator successfully reaches the end point with relaxed turn constraints</a:t>
            </a:r>
          </a:p>
        </p:txBody>
      </p:sp>
      <p:sp>
        <p:nvSpPr>
          <p:cNvPr id="277" name="Line 8"/>
          <p:cNvSpPr/>
          <p:nvPr/>
        </p:nvSpPr>
        <p:spPr>
          <a:xfrm>
            <a:off x="10790280" y="1490040"/>
            <a:ext cx="360" cy="240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9"/>
          <p:cNvSpPr/>
          <p:nvPr/>
        </p:nvSpPr>
        <p:spPr>
          <a:xfrm>
            <a:off x="10548720" y="1490040"/>
            <a:ext cx="2415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10"/>
          <p:cNvSpPr/>
          <p:nvPr/>
        </p:nvSpPr>
        <p:spPr>
          <a:xfrm flipH="1">
            <a:off x="9052560" y="3892680"/>
            <a:ext cx="173772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" name="Straight Connector 2"/>
          <p:cNvCxnSpPr/>
          <p:nvPr/>
        </p:nvCxnSpPr>
        <p:spPr>
          <a:xfrm flipH="1" flipV="1">
            <a:off x="3194215" y="4389120"/>
            <a:ext cx="337881" cy="5056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562270" y="4343220"/>
            <a:ext cx="52008" cy="5322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606118" y="4541400"/>
            <a:ext cx="416268" cy="41119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052560" y="4389120"/>
            <a:ext cx="234875" cy="5442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22494" y="4616824"/>
            <a:ext cx="367553" cy="2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26832" y="4871981"/>
            <a:ext cx="106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Tighter turn constraint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6501" y="4894733"/>
            <a:ext cx="117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Relaxed turn constraint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324722" y="4670391"/>
            <a:ext cx="367553" cy="2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HON_Honeywell PPT Template_16x9_V45_F</Template>
  <TotalTime>3294</TotalTime>
  <Words>663</Words>
  <Application>Microsoft Office PowerPoint</Application>
  <PresentationFormat>Widescreen</PresentationFormat>
  <Paragraphs>142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Basic Concepts </vt:lpstr>
      <vt:lpstr>Mid Term Accomplishments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Heather J Naboshek</dc:creator>
  <dc:description/>
  <cp:lastModifiedBy>Ganguli, Suvo (MN10)</cp:lastModifiedBy>
  <cp:revision>98</cp:revision>
  <cp:lastPrinted>2017-03-17T20:56:54Z</cp:lastPrinted>
  <dcterms:created xsi:type="dcterms:W3CDTF">2017-07-24T19:34:55Z</dcterms:created>
  <dcterms:modified xsi:type="dcterms:W3CDTF">2018-06-13T17:17:42Z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JClassification">
    <vt:lpwstr>Honeywell Internal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  <property fmtid="{D5CDD505-2E9C-101B-9397-08002B2CF9AE}" pid="13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14" name="bjDocumentLabelXML-0">
    <vt:lpwstr>ames.com/2008/01/sie/internal/label"&gt;&lt;element uid="id_protectivemarking_protect" value="" /&gt;&lt;/sisl&gt;</vt:lpwstr>
  </property>
  <property fmtid="{D5CDD505-2E9C-101B-9397-08002B2CF9AE}" pid="15" name="bjDocumentSecurityLabel">
    <vt:lpwstr>Honeywell Internal</vt:lpwstr>
  </property>
  <property fmtid="{D5CDD505-2E9C-101B-9397-08002B2CF9AE}" pid="16" name="bjSaver">
    <vt:lpwstr>C6yyvslE/cipFLfbT8VtR7D11cRej5tm</vt:lpwstr>
  </property>
  <property fmtid="{D5CDD505-2E9C-101B-9397-08002B2CF9AE}" pid="17" name="contentStatus">
    <vt:lpwstr>Draft</vt:lpwstr>
  </property>
  <property fmtid="{D5CDD505-2E9C-101B-9397-08002B2CF9AE}" pid="18" name="docIndexRef">
    <vt:lpwstr>32119aae-57f2-4d7d-a307-88f2055e1be6 </vt:lpwstr>
  </property>
</Properties>
</file>