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7023100" cy="93091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9F18406-1BE1-46AF-BEBB-4E0F789425D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2515FD6E-BEE0-42A8-BC98-ADC7B8BAE01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1459D217-DA65-481F-A0E6-3712CD56332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D0A2D33E-2648-4381-80CA-5DA64820E97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E3D3E1A6-BEEC-405F-A53B-7B28C9E0753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2834A9E3-0DD1-460E-9FFE-E7338B2E4A8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538337A1-B2B8-4D5A-8059-7FFCB709306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BE17D68C-8F07-4F76-A075-6EEBCA2D5F9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8772A0B9-F0F6-488D-A646-C3189602027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3E8904CC-3B3D-4C1E-8DB6-0CF4076DB3E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90580207-2409-47B5-9D5E-6F7F6776EF5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880" cy="4188600"/>
          </a:xfrm>
          <a:prstGeom prst="rect">
            <a:avLst/>
          </a:prstGeom>
        </p:spPr>
        <p:txBody>
          <a:bodyPr lIns="93240" rIns="93240" tIns="46800" bIns="468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0" y="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>
            <a:off x="0" y="8842320"/>
            <a:ext cx="702252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3978360" y="8842320"/>
            <a:ext cx="304236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800" bIns="46800" anchor="b"/>
          <a:p>
            <a:pPr algn="r">
              <a:lnSpc>
                <a:spcPct val="100000"/>
              </a:lnSpc>
            </a:pPr>
            <a:fld id="{8667C93B-3818-4A2C-9DF9-125D5076382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360" cy="18093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4236120" y="6656760"/>
            <a:ext cx="343296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440" cy="356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712800" y="357120"/>
            <a:ext cx="10479960" cy="49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360" cy="18093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4236120" y="6656760"/>
            <a:ext cx="343296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440" cy="3560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360" cy="18093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236120" y="6656760"/>
            <a:ext cx="343296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440" cy="35604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304560" y="838080"/>
            <a:ext cx="11582640" cy="5790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3"/>
          <p:cNvSpPr/>
          <p:nvPr/>
        </p:nvSpPr>
        <p:spPr>
          <a:xfrm>
            <a:off x="6091920" y="837720"/>
            <a:ext cx="360" cy="57909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4"/>
          <p:cNvSpPr/>
          <p:nvPr/>
        </p:nvSpPr>
        <p:spPr>
          <a:xfrm>
            <a:off x="304200" y="3732480"/>
            <a:ext cx="11583360" cy="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360" cy="18093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236120" y="6656760"/>
            <a:ext cx="343296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440" cy="35604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620280" y="6286680"/>
            <a:ext cx="1095084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720" rIns="90720" tIns="45360" bIns="45360"/>
          <a:p>
            <a:pPr algn="ctr">
              <a:lnSpc>
                <a:spcPct val="85000"/>
              </a:lnSpc>
            </a:pPr>
            <a:r>
              <a:rPr b="0" i="1" lang="en-US" sz="2350" spc="-1" strike="noStrike">
                <a:solidFill>
                  <a:srgbClr val="dc241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712800" y="357120"/>
            <a:ext cx="10479960" cy="49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751320" y="992160"/>
            <a:ext cx="10663200" cy="5222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 rot="5400000">
            <a:off x="10592640" y="-228600"/>
            <a:ext cx="1370880" cy="1828080"/>
          </a:xfrm>
          <a:custGeom>
            <a:avLst/>
            <a:gdLst/>
            <a:ahLst/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rgbClr val="e1261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10" descr=""/>
          <p:cNvPicPr/>
          <p:nvPr/>
        </p:nvPicPr>
        <p:blipFill>
          <a:blip r:embed="rId2"/>
          <a:stretch/>
        </p:blipFill>
        <p:spPr>
          <a:xfrm>
            <a:off x="10388520" y="6519960"/>
            <a:ext cx="1375200" cy="192960"/>
          </a:xfrm>
          <a:prstGeom prst="rect">
            <a:avLst/>
          </a:prstGeom>
          <a:ln>
            <a:noFill/>
          </a:ln>
        </p:spPr>
      </p:pic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2" descr=""/>
          <p:cNvPicPr/>
          <p:nvPr/>
        </p:nvPicPr>
        <p:blipFill>
          <a:blip r:embed="rId2"/>
          <a:stretch/>
        </p:blipFill>
        <p:spPr>
          <a:xfrm>
            <a:off x="10382040" y="0"/>
            <a:ext cx="1809360" cy="180936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4236120" y="6656760"/>
            <a:ext cx="343296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6" descr=""/>
          <p:cNvPicPr/>
          <p:nvPr/>
        </p:nvPicPr>
        <p:blipFill>
          <a:blip r:embed="rId3"/>
          <a:stretch/>
        </p:blipFill>
        <p:spPr>
          <a:xfrm>
            <a:off x="10693080" y="6329160"/>
            <a:ext cx="1279440" cy="35604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620280" y="6286680"/>
            <a:ext cx="1095084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720" rIns="90720" tIns="45360" bIns="45360"/>
          <a:p>
            <a:pPr algn="ctr">
              <a:lnSpc>
                <a:spcPct val="85000"/>
              </a:lnSpc>
            </a:pPr>
            <a:r>
              <a:rPr b="0" i="1" lang="en-US" sz="2350" spc="-1" strike="noStrike">
                <a:solidFill>
                  <a:srgbClr val="dc241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6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418480" y="4095360"/>
            <a:ext cx="5319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Trajectory Generation in High Density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432880" y="5120640"/>
            <a:ext cx="165888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Suvo Ganguli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Alberto Speranzon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July,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Picture 15" descr=""/>
          <p:cNvPicPr/>
          <p:nvPr/>
        </p:nvPicPr>
        <p:blipFill>
          <a:blip r:embed="rId1"/>
          <a:stretch/>
        </p:blipFill>
        <p:spPr>
          <a:xfrm>
            <a:off x="3247920" y="1617480"/>
            <a:ext cx="5685840" cy="218052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2432880" y="4512600"/>
            <a:ext cx="13435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14600" y="357840"/>
            <a:ext cx="1050732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141920" y="1371600"/>
            <a:ext cx="8001720" cy="49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Overview –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 of Accomplishments –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 –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 –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0" y="6656760"/>
            <a:ext cx="12191400" cy="19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51320" y="106200"/>
            <a:ext cx="10663200" cy="4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06440" y="3809880"/>
            <a:ext cx="558720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Mid Term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96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Developed 2D trajectory generation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96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trade-off studies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Term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96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 for avoiding </a:t>
            </a:r>
            <a:r>
              <a:rPr b="0" i="1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pop-up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96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i="1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Alternate </a:t>
            </a: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2D trajectory generation software without using costly / time-consuming global planner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4120" indent="-16596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b="0" lang="en-US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Comparative and robustness studies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06440" y="914400"/>
            <a:ext cx="558720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760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PI: Suvo Ganguli, Alberto Speranzon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760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RTC: CNS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760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Name: Trajectory Generation in High Density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760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Budget: 75K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6197760" y="914400"/>
            <a:ext cx="558720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Statement/Objective: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832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generation in cluttered environment is a key problem to solve for autonomous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8320" indent="-1659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goal of this project is to understand the trade-offs between the different parameters used to design trajectory generation in presence of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6197760" y="3809880"/>
            <a:ext cx="558720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9200">
              <a:lnSpc>
                <a:spcPct val="9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96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YTD Spend: 75K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96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 Complete: 100%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97440" indent="-16596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127080" y="6645240"/>
            <a:ext cx="1193724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4" descr=""/>
          <p:cNvPicPr/>
          <p:nvPr/>
        </p:nvPicPr>
        <p:blipFill>
          <a:blip r:embed="rId1"/>
          <a:stretch/>
        </p:blipFill>
        <p:spPr>
          <a:xfrm>
            <a:off x="6242400" y="1346400"/>
            <a:ext cx="2936160" cy="4111200"/>
          </a:xfrm>
          <a:prstGeom prst="rect">
            <a:avLst/>
          </a:prstGeom>
          <a:ln>
            <a:noFill/>
          </a:ln>
        </p:spPr>
      </p:pic>
      <p:sp>
        <p:nvSpPr>
          <p:cNvPr id="258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 of Accomplishments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51320" y="992160"/>
            <a:ext cx="5374800" cy="522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Developed two algorithms for obstacle avoidance using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Laplacian + MPC (LMPC)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Advantage of MPC Trajectory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Avoids re-computation of initial trajectory using costly / time-consuming global Laplacian planner, upon encountering pop-up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design trade-off studies (mid-term)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comparative study showing 2X to 3X reduction in computation time using MPC Trajectory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Performed robustness study of MPC Trajectory Generator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Successfully generated trajectories for 99 out of 100 test cases with 10 randomly placed pop-up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Studied specific test cases to analyze occasional failure of MPC trajectory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548400" y="2182680"/>
            <a:ext cx="925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Pop-up obstacle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6975720" y="2597760"/>
            <a:ext cx="331920" cy="71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3" name="CustomShape 6"/>
          <p:cNvSpPr/>
          <p:nvPr/>
        </p:nvSpPr>
        <p:spPr>
          <a:xfrm flipH="1">
            <a:off x="7605000" y="2813400"/>
            <a:ext cx="66240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4" name="CustomShape 7"/>
          <p:cNvSpPr/>
          <p:nvPr/>
        </p:nvSpPr>
        <p:spPr>
          <a:xfrm flipH="1">
            <a:off x="7795800" y="2054520"/>
            <a:ext cx="460800" cy="48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5" name="CustomShape 8"/>
          <p:cNvSpPr/>
          <p:nvPr/>
        </p:nvSpPr>
        <p:spPr>
          <a:xfrm>
            <a:off x="8226360" y="1803600"/>
            <a:ext cx="1124640" cy="5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Updated Laplacian Trajectory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9"/>
          <p:cNvSpPr/>
          <p:nvPr/>
        </p:nvSpPr>
        <p:spPr>
          <a:xfrm>
            <a:off x="8258040" y="2537280"/>
            <a:ext cx="1092960" cy="5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 Laplacian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0"/>
          <p:cNvSpPr/>
          <p:nvPr/>
        </p:nvSpPr>
        <p:spPr>
          <a:xfrm>
            <a:off x="6425280" y="5369760"/>
            <a:ext cx="309060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shows re-computation of Laplacian Planner trajectory after encountering a pop-up obstacle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9265680" y="1346400"/>
            <a:ext cx="2934720" cy="4114440"/>
          </a:xfrm>
          <a:prstGeom prst="rect">
            <a:avLst/>
          </a:prstGeom>
          <a:ln>
            <a:noFill/>
          </a:ln>
        </p:spPr>
      </p:pic>
      <p:sp>
        <p:nvSpPr>
          <p:cNvPr id="269" name="CustomShape 11"/>
          <p:cNvSpPr/>
          <p:nvPr/>
        </p:nvSpPr>
        <p:spPr>
          <a:xfrm>
            <a:off x="7968240" y="3906720"/>
            <a:ext cx="925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MPC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2"/>
          <p:cNvSpPr/>
          <p:nvPr/>
        </p:nvSpPr>
        <p:spPr>
          <a:xfrm flipH="1" flipV="1">
            <a:off x="7613280" y="3813840"/>
            <a:ext cx="4568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1" name="CustomShape 13"/>
          <p:cNvSpPr/>
          <p:nvPr/>
        </p:nvSpPr>
        <p:spPr>
          <a:xfrm>
            <a:off x="6443640" y="1437840"/>
            <a:ext cx="2664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LMPC Trajectory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4"/>
          <p:cNvSpPr/>
          <p:nvPr/>
        </p:nvSpPr>
        <p:spPr>
          <a:xfrm>
            <a:off x="9540000" y="1445040"/>
            <a:ext cx="26211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MPC Trajectory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5"/>
          <p:cNvSpPr/>
          <p:nvPr/>
        </p:nvSpPr>
        <p:spPr>
          <a:xfrm>
            <a:off x="9372240" y="5336640"/>
            <a:ext cx="281628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shows re-computation of MPC Planner trajectory after encountering pop-up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6"/>
          <p:cNvSpPr/>
          <p:nvPr/>
        </p:nvSpPr>
        <p:spPr>
          <a:xfrm>
            <a:off x="3363840" y="1208160"/>
            <a:ext cx="17370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1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predictive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7"/>
          <p:cNvSpPr/>
          <p:nvPr/>
        </p:nvSpPr>
        <p:spPr>
          <a:xfrm flipH="1">
            <a:off x="2961360" y="1335600"/>
            <a:ext cx="456840" cy="23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66ff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CustomShape 18"/>
          <p:cNvSpPr/>
          <p:nvPr/>
        </p:nvSpPr>
        <p:spPr>
          <a:xfrm>
            <a:off x="6515640" y="465120"/>
            <a:ext cx="537120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Laplacian – computed using overall potential 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MPC – computed by projecting trajectory a few time steps ahead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taking into account the vehicle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9"/>
          <p:cNvSpPr/>
          <p:nvPr/>
        </p:nvSpPr>
        <p:spPr>
          <a:xfrm>
            <a:off x="11172240" y="1962720"/>
            <a:ext cx="925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MPC 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0"/>
          <p:cNvSpPr/>
          <p:nvPr/>
        </p:nvSpPr>
        <p:spPr>
          <a:xfrm flipH="1">
            <a:off x="10952640" y="2377440"/>
            <a:ext cx="54828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80808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6748200" y="1828800"/>
            <a:ext cx="3584520" cy="5029200"/>
          </a:xfrm>
          <a:prstGeom prst="rect">
            <a:avLst/>
          </a:prstGeom>
          <a:ln>
            <a:noFill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1535760" y="1828800"/>
            <a:ext cx="3255120" cy="5029200"/>
          </a:xfrm>
          <a:prstGeom prst="rect">
            <a:avLst/>
          </a:prstGeom>
          <a:ln>
            <a:noFill/>
          </a:ln>
        </p:spPr>
      </p:pic>
      <p:sp>
        <p:nvSpPr>
          <p:cNvPr id="281" name="CustomShape 1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Randomized Test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1338840" y="1188720"/>
            <a:ext cx="43304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changes the heading of the path upon finding less “costly” path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Line 4"/>
          <p:cNvSpPr/>
          <p:nvPr/>
        </p:nvSpPr>
        <p:spPr>
          <a:xfrm>
            <a:off x="1116720" y="4114800"/>
            <a:ext cx="16264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5"/>
          <p:cNvSpPr/>
          <p:nvPr/>
        </p:nvSpPr>
        <p:spPr>
          <a:xfrm flipV="1">
            <a:off x="1097280" y="4865760"/>
            <a:ext cx="1900800" cy="16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6"/>
          <p:cNvSpPr/>
          <p:nvPr/>
        </p:nvSpPr>
        <p:spPr>
          <a:xfrm>
            <a:off x="1097280" y="1554480"/>
            <a:ext cx="19440" cy="332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7"/>
          <p:cNvSpPr/>
          <p:nvPr/>
        </p:nvSpPr>
        <p:spPr>
          <a:xfrm>
            <a:off x="1097280" y="1554480"/>
            <a:ext cx="241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TextShape 8"/>
          <p:cNvSpPr txBox="1"/>
          <p:nvPr/>
        </p:nvSpPr>
        <p:spPr>
          <a:xfrm>
            <a:off x="6368040" y="1153440"/>
            <a:ext cx="4330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changes the heading of the path upon a “dead end”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Line 9"/>
          <p:cNvSpPr/>
          <p:nvPr/>
        </p:nvSpPr>
        <p:spPr>
          <a:xfrm>
            <a:off x="10789920" y="1463040"/>
            <a:ext cx="11520" cy="4061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10"/>
          <p:cNvSpPr/>
          <p:nvPr/>
        </p:nvSpPr>
        <p:spPr>
          <a:xfrm>
            <a:off x="10548360" y="1463040"/>
            <a:ext cx="241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11"/>
          <p:cNvSpPr/>
          <p:nvPr/>
        </p:nvSpPr>
        <p:spPr>
          <a:xfrm flipH="1">
            <a:off x="8606880" y="5524920"/>
            <a:ext cx="21945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" descr=""/>
          <p:cNvPicPr/>
          <p:nvPr/>
        </p:nvPicPr>
        <p:blipFill>
          <a:blip r:embed="rId3"/>
          <a:stretch/>
        </p:blipFill>
        <p:spPr>
          <a:xfrm>
            <a:off x="20116800" y="1828800"/>
            <a:ext cx="358452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Randomized Test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536120" y="1828800"/>
            <a:ext cx="3584520" cy="502920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6748200" y="1828800"/>
            <a:ext cx="3584520" cy="5029200"/>
          </a:xfrm>
          <a:prstGeom prst="rect">
            <a:avLst/>
          </a:prstGeom>
          <a:ln>
            <a:noFill/>
          </a:ln>
        </p:spPr>
      </p:pic>
      <p:sp>
        <p:nvSpPr>
          <p:cNvPr id="297" name="Line 3"/>
          <p:cNvSpPr/>
          <p:nvPr/>
        </p:nvSpPr>
        <p:spPr>
          <a:xfrm>
            <a:off x="1116720" y="3291840"/>
            <a:ext cx="1737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4"/>
          <p:cNvSpPr/>
          <p:nvPr/>
        </p:nvSpPr>
        <p:spPr>
          <a:xfrm flipV="1">
            <a:off x="1095480" y="2723400"/>
            <a:ext cx="1939680" cy="16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5"/>
          <p:cNvSpPr/>
          <p:nvPr/>
        </p:nvSpPr>
        <p:spPr>
          <a:xfrm>
            <a:off x="1097280" y="1573920"/>
            <a:ext cx="19440" cy="1717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6"/>
          <p:cNvSpPr/>
          <p:nvPr/>
        </p:nvSpPr>
        <p:spPr>
          <a:xfrm>
            <a:off x="1097280" y="1573920"/>
            <a:ext cx="241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7"/>
          <p:cNvSpPr txBox="1"/>
          <p:nvPr/>
        </p:nvSpPr>
        <p:spPr>
          <a:xfrm>
            <a:off x="1339200" y="1188720"/>
            <a:ext cx="46044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relative heading constraint is changed from 90 deg to 30 deg when no obstacles are in 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8"/>
          <p:cNvSpPr txBox="1"/>
          <p:nvPr/>
        </p:nvSpPr>
        <p:spPr>
          <a:xfrm>
            <a:off x="6584400" y="1180440"/>
            <a:ext cx="4330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is trapped and unable to progress farther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Line 9"/>
          <p:cNvSpPr/>
          <p:nvPr/>
        </p:nvSpPr>
        <p:spPr>
          <a:xfrm>
            <a:off x="10790280" y="1490040"/>
            <a:ext cx="0" cy="240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10"/>
          <p:cNvSpPr/>
          <p:nvPr/>
        </p:nvSpPr>
        <p:spPr>
          <a:xfrm>
            <a:off x="10548720" y="1490040"/>
            <a:ext cx="241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11"/>
          <p:cNvSpPr/>
          <p:nvPr/>
        </p:nvSpPr>
        <p:spPr>
          <a:xfrm flipH="1">
            <a:off x="9052560" y="3892680"/>
            <a:ext cx="1737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1536120" y="1828800"/>
            <a:ext cx="3584520" cy="502920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6748200" y="1828800"/>
            <a:ext cx="3584520" cy="5029200"/>
          </a:xfrm>
          <a:prstGeom prst="rect">
            <a:avLst/>
          </a:prstGeom>
          <a:ln>
            <a:noFill/>
          </a:ln>
        </p:spPr>
      </p:pic>
      <p:sp>
        <p:nvSpPr>
          <p:cNvPr id="308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Specific Test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ll 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Line 3"/>
          <p:cNvSpPr/>
          <p:nvPr/>
        </p:nvSpPr>
        <p:spPr>
          <a:xfrm flipV="1">
            <a:off x="1097280" y="4389120"/>
            <a:ext cx="228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4"/>
          <p:cNvSpPr/>
          <p:nvPr/>
        </p:nvSpPr>
        <p:spPr>
          <a:xfrm>
            <a:off x="1097280" y="1573920"/>
            <a:ext cx="0" cy="2815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5"/>
          <p:cNvSpPr/>
          <p:nvPr/>
        </p:nvSpPr>
        <p:spPr>
          <a:xfrm>
            <a:off x="1097280" y="1573920"/>
            <a:ext cx="241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6"/>
          <p:cNvSpPr txBox="1"/>
          <p:nvPr/>
        </p:nvSpPr>
        <p:spPr>
          <a:xfrm>
            <a:off x="1339200" y="1188720"/>
            <a:ext cx="46044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is trapped and slows down to zero speed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7"/>
          <p:cNvSpPr txBox="1"/>
          <p:nvPr/>
        </p:nvSpPr>
        <p:spPr>
          <a:xfrm>
            <a:off x="6836400" y="1180440"/>
            <a:ext cx="40226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successfully reaches the end point with relaxed turn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Line 8"/>
          <p:cNvSpPr/>
          <p:nvPr/>
        </p:nvSpPr>
        <p:spPr>
          <a:xfrm>
            <a:off x="10790280" y="1490040"/>
            <a:ext cx="0" cy="240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9"/>
          <p:cNvSpPr/>
          <p:nvPr/>
        </p:nvSpPr>
        <p:spPr>
          <a:xfrm>
            <a:off x="10548720" y="1490040"/>
            <a:ext cx="241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10"/>
          <p:cNvSpPr/>
          <p:nvPr/>
        </p:nvSpPr>
        <p:spPr>
          <a:xfrm flipH="1">
            <a:off x="9052560" y="3892680"/>
            <a:ext cx="1737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12800" y="992520"/>
            <a:ext cx="9802800" cy="52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Trajectory Generator solves a non-linear optimization problem which cannot guarantee a solution at every time step.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obtained a guaranteed solution we will look at the following approaches: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Approximate optimization problem formulation using linearized vehicle dynamics and linear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Modify problem formulation to allow velocity reversal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Continue on the MPC path computed in the previous time step and run a  less costly global planner (e.g., Probabilistic Road Maps) to re-initialize the MPC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 MPC trajectory generator is not optimized to run in real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92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obtain real-time performance we will look at the following approaches: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near-optimal values to reduce the number of iterations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efficient linear solvers which is used by the nonlinear optimizer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712800" y="357120"/>
            <a:ext cx="104799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1650960" y="6645240"/>
            <a:ext cx="8889120" cy="1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HON_Honeywell PPT Template_16x9_V45_F</Template>
  <TotalTime>248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2017-07-24T19:34:55Z</dcterms:created>
  <dc:creator>Heather J Naboshek</dc:creator>
  <dc:description/>
  <dc:language>en-US</dc:language>
  <cp:lastModifiedBy/>
  <cp:lastPrinted>2017-03-17T20:56:54Z</cp:lastPrinted>
  <dcterms:modified xsi:type="dcterms:W3CDTF">2018-06-08T13:23:05Z</dcterms:modified>
  <cp:revision>61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JClassification">
    <vt:lpwstr>Honeywell Internal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  <property fmtid="{D5CDD505-2E9C-101B-9397-08002B2CF9AE}" pid="13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14" name="bjDocumentLabelXML-0">
    <vt:lpwstr>ames.com/2008/01/sie/internal/label"&gt;&lt;element uid="id_protectivemarking_protect" value="" /&gt;&lt;/sisl&gt;</vt:lpwstr>
  </property>
  <property fmtid="{D5CDD505-2E9C-101B-9397-08002B2CF9AE}" pid="15" name="bjDocumentSecurityLabel">
    <vt:lpwstr>Honeywell Internal</vt:lpwstr>
  </property>
  <property fmtid="{D5CDD505-2E9C-101B-9397-08002B2CF9AE}" pid="16" name="bjSaver">
    <vt:lpwstr>C6yyvslE/cipFLfbT8VtR7D11cRej5tm</vt:lpwstr>
  </property>
  <property fmtid="{D5CDD505-2E9C-101B-9397-08002B2CF9AE}" pid="17" name="contentStatus">
    <vt:lpwstr>Draft</vt:lpwstr>
  </property>
  <property fmtid="{D5CDD505-2E9C-101B-9397-08002B2CF9AE}" pid="18" name="docIndexRef">
    <vt:lpwstr>32119aae-57f2-4d7d-a307-88f2055e1be6 </vt:lpwstr>
  </property>
</Properties>
</file>