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ags/tag1.xml" ContentType="application/vnd.openxmlformats-officedocument.presentationml.tags+xml"/>
  <Override PartName="/ppt/theme/theme5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899" r:id="rId7"/>
    <p:sldMasterId id="2147493905" r:id="rId8"/>
    <p:sldMasterId id="2147493914" r:id="rId9"/>
    <p:sldMasterId id="2147493916" r:id="rId10"/>
    <p:sldMasterId id="2147493919" r:id="rId11"/>
    <p:sldMasterId id="2147493928" r:id="rId12"/>
    <p:sldMasterId id="2147493930" r:id="rId13"/>
    <p:sldMasterId id="2147493931" r:id="rId14"/>
    <p:sldMasterId id="2147493934" r:id="rId15"/>
    <p:sldMasterId id="2147493936" r:id="rId16"/>
    <p:sldMasterId id="2147493938" r:id="rId17"/>
    <p:sldMasterId id="2147493940" r:id="rId18"/>
    <p:sldMasterId id="2147493942" r:id="rId19"/>
    <p:sldMasterId id="2147493944" r:id="rId20"/>
    <p:sldMasterId id="2147493946" r:id="rId21"/>
    <p:sldMasterId id="2147493948" r:id="rId22"/>
    <p:sldMasterId id="2147493950" r:id="rId23"/>
    <p:sldMasterId id="2147493952" r:id="rId24"/>
    <p:sldMasterId id="2147493954" r:id="rId25"/>
    <p:sldMasterId id="2147493956" r:id="rId26"/>
    <p:sldMasterId id="2147493958" r:id="rId27"/>
    <p:sldMasterId id="2147493960" r:id="rId28"/>
    <p:sldMasterId id="2147493962" r:id="rId29"/>
    <p:sldMasterId id="2147493964" r:id="rId30"/>
    <p:sldMasterId id="2147493966" r:id="rId31"/>
    <p:sldMasterId id="2147493968" r:id="rId32"/>
    <p:sldMasterId id="2147493970" r:id="rId33"/>
    <p:sldMasterId id="2147493972" r:id="rId34"/>
    <p:sldMasterId id="2147493974" r:id="rId35"/>
    <p:sldMasterId id="2147493976" r:id="rId36"/>
    <p:sldMasterId id="2147493978" r:id="rId37"/>
    <p:sldMasterId id="2147493980" r:id="rId38"/>
    <p:sldMasterId id="2147493982" r:id="rId39"/>
    <p:sldMasterId id="2147493984" r:id="rId40"/>
    <p:sldMasterId id="2147493986" r:id="rId41"/>
    <p:sldMasterId id="2147493988" r:id="rId42"/>
    <p:sldMasterId id="2147493990" r:id="rId43"/>
    <p:sldMasterId id="2147493992" r:id="rId44"/>
    <p:sldMasterId id="2147493994" r:id="rId45"/>
    <p:sldMasterId id="2147493996" r:id="rId46"/>
    <p:sldMasterId id="2147493998" r:id="rId47"/>
    <p:sldMasterId id="2147494000" r:id="rId48"/>
    <p:sldMasterId id="2147494002" r:id="rId49"/>
    <p:sldMasterId id="2147494004" r:id="rId50"/>
    <p:sldMasterId id="2147494006" r:id="rId51"/>
    <p:sldMasterId id="2147494008" r:id="rId52"/>
    <p:sldMasterId id="2147494010" r:id="rId53"/>
    <p:sldMasterId id="2147494012" r:id="rId54"/>
    <p:sldMasterId id="2147494014" r:id="rId55"/>
    <p:sldMasterId id="2147494015" r:id="rId56"/>
    <p:sldMasterId id="2147494018" r:id="rId57"/>
    <p:sldMasterId id="2147494029" r:id="rId58"/>
    <p:sldMasterId id="2147494054" r:id="rId59"/>
  </p:sldMasterIdLst>
  <p:notesMasterIdLst>
    <p:notesMasterId r:id="rId82"/>
  </p:notesMasterIdLst>
  <p:handoutMasterIdLst>
    <p:handoutMasterId r:id="rId83"/>
  </p:handoutMasterIdLst>
  <p:sldIdLst>
    <p:sldId id="256" r:id="rId60"/>
    <p:sldId id="258" r:id="rId61"/>
    <p:sldId id="267" r:id="rId62"/>
    <p:sldId id="266" r:id="rId63"/>
    <p:sldId id="268" r:id="rId64"/>
    <p:sldId id="262" r:id="rId65"/>
    <p:sldId id="272" r:id="rId66"/>
    <p:sldId id="283" r:id="rId67"/>
    <p:sldId id="284" r:id="rId68"/>
    <p:sldId id="285" r:id="rId69"/>
    <p:sldId id="269" r:id="rId70"/>
    <p:sldId id="263" r:id="rId71"/>
    <p:sldId id="271" r:id="rId72"/>
    <p:sldId id="265" r:id="rId73"/>
    <p:sldId id="286" r:id="rId74"/>
    <p:sldId id="280" r:id="rId75"/>
    <p:sldId id="289" r:id="rId76"/>
    <p:sldId id="288" r:id="rId77"/>
    <p:sldId id="291" r:id="rId78"/>
    <p:sldId id="287" r:id="rId79"/>
    <p:sldId id="290" r:id="rId80"/>
    <p:sldId id="278" r:id="rId81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71D1D"/>
    <a:srgbClr val="2B0AB6"/>
    <a:srgbClr val="1833A8"/>
    <a:srgbClr val="EB2819"/>
    <a:srgbClr val="005C2A"/>
    <a:srgbClr val="CC00CC"/>
    <a:srgbClr val="00FF00"/>
    <a:srgbClr val="66FF99"/>
    <a:srgbClr val="FFCCFF"/>
    <a:srgbClr val="CCF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1" autoAdjust="0"/>
    <p:restoredTop sz="95718" autoAdjust="0"/>
  </p:normalViewPr>
  <p:slideViewPr>
    <p:cSldViewPr snapToGrid="0" snapToObjects="1">
      <p:cViewPr varScale="1">
        <p:scale>
          <a:sx n="83" d="100"/>
          <a:sy n="83" d="100"/>
        </p:scale>
        <p:origin x="108" y="516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slideMaster" Target="slideMasters/slideMaster52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slide" Target="slides/slide17.xml"/><Relationship Id="rId8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Master" Target="slideMasters/slideMaster50.xml"/><Relationship Id="rId58" Type="http://schemas.openxmlformats.org/officeDocument/2006/relationships/slideMaster" Target="slideMasters/slideMaster55.xml"/><Relationship Id="rId66" Type="http://schemas.openxmlformats.org/officeDocument/2006/relationships/slide" Target="slides/slide7.xml"/><Relationship Id="rId74" Type="http://schemas.openxmlformats.org/officeDocument/2006/relationships/slide" Target="slides/slide15.xml"/><Relationship Id="rId79" Type="http://schemas.openxmlformats.org/officeDocument/2006/relationships/slide" Target="slides/slide20.xml"/><Relationship Id="rId8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2.xml"/><Relationship Id="rId82" Type="http://schemas.openxmlformats.org/officeDocument/2006/relationships/notesMaster" Target="notesMasters/notesMaster1.xml"/><Relationship Id="rId19" Type="http://schemas.openxmlformats.org/officeDocument/2006/relationships/slideMaster" Target="slideMasters/slideMaster1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slideMaster" Target="slideMasters/slideMaster53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slide" Target="slides/slide18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72" Type="http://schemas.openxmlformats.org/officeDocument/2006/relationships/slide" Target="slides/slide13.xml"/><Relationship Id="rId80" Type="http://schemas.openxmlformats.org/officeDocument/2006/relationships/slide" Target="slides/slide21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slideMaster" Target="slideMasters/slideMaster56.xml"/><Relationship Id="rId67" Type="http://schemas.openxmlformats.org/officeDocument/2006/relationships/slide" Target="slides/slide8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Master" Target="slideMasters/slideMaster51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slide" Target="slides/slide16.xml"/><Relationship Id="rId83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slideMaster" Target="slideMasters/slideMaster54.xml"/><Relationship Id="rId10" Type="http://schemas.openxmlformats.org/officeDocument/2006/relationships/slideMaster" Target="slideMasters/slideMaster7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Master" Target="slideMasters/slideMaster49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slide" Target="slides/slide14.xml"/><Relationship Id="rId78" Type="http://schemas.openxmlformats.org/officeDocument/2006/relationships/slide" Target="slides/slide19.xml"/><Relationship Id="rId81" Type="http://schemas.openxmlformats.org/officeDocument/2006/relationships/slide" Target="slides/slide22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7C95BC-006C-4684-9554-62FB57A5CAA0}" type="datetimeFigureOut">
              <a:rPr lang="en-US"/>
              <a:pPr>
                <a:defRPr/>
              </a:pPr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215EDE-6555-4351-92A2-B34A903FC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987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4EAD1-4FCB-4DD1-8148-C83899EE18C7}" type="datetimeFigureOut">
              <a:rPr lang="en-US"/>
              <a:pPr>
                <a:defRPr/>
              </a:pPr>
              <a:t>3/14/2018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722ABC-1135-4555-9538-F5919C18D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4702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22ABC-1135-4555-9538-F5919C18DAEB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61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1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926" y="357810"/>
            <a:ext cx="7880961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5927" y="1005840"/>
            <a:ext cx="7880960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A111-9839-469E-91E1-2DF1F354FAC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9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5925" y="357810"/>
            <a:ext cx="7874939" cy="49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6095" y="1005840"/>
            <a:ext cx="3870228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612834" y="1005840"/>
            <a:ext cx="379803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3345-C59F-4C38-84EF-8B063FE052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35782" y="3709988"/>
            <a:ext cx="7898606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250156" y="68040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5680" y="364798"/>
            <a:ext cx="7898275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35680" y="1005842"/>
            <a:ext cx="3879254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01087" y="1005842"/>
            <a:ext cx="383286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35680" y="3796578"/>
            <a:ext cx="3879254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01087" y="3796578"/>
            <a:ext cx="383286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12C1-4868-458B-BCD0-0224AD3191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80" y="357190"/>
            <a:ext cx="7892502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D752-6997-4F1F-BFA2-F237AEC2481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7"/>
            <a:ext cx="9144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5AF4-2A57-4591-8713-D80DBC1428AB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2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3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89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8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81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3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8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6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401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6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13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33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801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754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3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401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5699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87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441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5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64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EA14-43D7-44B0-B67C-EF679DE2C34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9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FED6E97A-6617-4166-A3AF-97534DBB24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9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2D4B-E86A-4D8D-9026-E998E78821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6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622AD5-4674-4686-BD3B-2311A7221B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47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852A890-FFFF-45C3-9373-1B4BE08638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8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F8AD55-A3D2-4422-A89B-CAB3FFB83DC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35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5028-600D-412E-A01F-9B1D5C8DA11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45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49A0-1F57-40AD-92F5-37B7EF0165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894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52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 userDrawn="1"/>
        </p:nvSpPr>
        <p:spPr>
          <a:xfrm>
            <a:off x="89314" y="3766862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9880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3763343"/>
            <a:ext cx="8123010" cy="5118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 flipV="1">
            <a:off x="89314" y="4250705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82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47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040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2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6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53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0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1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6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6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theme" Target="../theme/theme4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21.jpeg"/><Relationship Id="rId10" Type="http://schemas.openxmlformats.org/officeDocument/2006/relationships/image" Target="../media/image23.jpeg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9" Type="http://schemas.openxmlformats.org/officeDocument/2006/relationships/image" Target="../media/image22.jpe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theme" Target="../theme/theme53.xml"/><Relationship Id="rId6" Type="http://schemas.openxmlformats.org/officeDocument/2006/relationships/image" Target="../media/image26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4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5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5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ssembled 500um ball part_left_q0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092514"/>
            <a:ext cx="2659062" cy="199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" t="2658" r="2748" b="2713"/>
          <a:stretch>
            <a:fillRect/>
          </a:stretch>
        </p:blipFill>
        <p:spPr bwMode="auto">
          <a:xfrm>
            <a:off x="3571444" y="2000900"/>
            <a:ext cx="2810306" cy="251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484938" y="2000899"/>
            <a:ext cx="2661831" cy="19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e_w_polarizer_06.jpg"/>
          <p:cNvPicPr/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160" y="61"/>
            <a:ext cx="2932486" cy="19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D:\AA.Gyro\MRIG\Fabrication\Fab_Images\Backside Etch Process\Wafer03_After2ndXeF2etch_20June2012\Backside_2nd_XeF2_08.jpg"/>
          <p:cNvPicPr>
            <a:picLocks noChangeAspect="1" noChangeArrowheads="1"/>
          </p:cNvPicPr>
          <p:nvPr userDrawn="1"/>
        </p:nvPicPr>
        <p:blipFill>
          <a:blip r:embed="rId9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443" y="0"/>
            <a:ext cx="2567517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C:\Users\E558678\Documents\PASCAL\High Res Images For DARPA\DCAL_SEM_2.jp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"/>
            <a:ext cx="3481388" cy="57031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7" t="3152" b="2200"/>
          <a:stretch>
            <a:fillRect/>
          </a:stretch>
        </p:blipFill>
        <p:spPr bwMode="auto">
          <a:xfrm>
            <a:off x="3571444" y="4590472"/>
            <a:ext cx="1528025" cy="11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C:\Users\e700933\Desktop\IMAG4912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9883" y="4590471"/>
            <a:ext cx="1171867" cy="11910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4" descr="Corner-01 copy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1" r:id="rId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55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7B04153-AAD4-4F79-B87B-43E86E8B2D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33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781C1A1-EECB-4EFF-A5F2-DFA1FD702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24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83423C0-10AA-4074-ABA6-988BE46834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18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A72DB33-F6F7-4761-9D98-B68C63AB24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17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41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038792-1FA9-444F-848B-DFB4614F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741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6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43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484B76-F2AC-4B73-8744-3ACF1757F5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844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920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48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44AC62B-7CF8-4415-A810-4085D510DB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48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86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50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22E614A-96D1-4901-BE2C-116E71F006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151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2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58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EFD5351-0ABA-42FF-8668-CEF0B58157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458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204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E462253\Documents\SiOB\Photos\DSCF054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86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EE1FD3A-A3B6-4640-BD52-EB9E512AB0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86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70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70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271F1D13-5A05-4D60-AF32-BEA27B8F42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970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09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1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559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977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6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3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7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0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7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89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0" r:id="rId7"/>
    <p:sldLayoutId id="2147493898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1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88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21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3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20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18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61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4982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746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8283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592" y="357189"/>
            <a:ext cx="786050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1"/>
            <a:ext cx="506016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3FA004-BB32-4CD0-979C-5CFEFCB63AE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0" r:id="rId1"/>
    <p:sldLayoutId id="2147493901" r:id="rId2"/>
    <p:sldLayoutId id="2147493902" r:id="rId3"/>
    <p:sldLayoutId id="2147493903" r:id="rId4"/>
    <p:sldLayoutId id="2147493904" r:id="rId5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3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70297" indent="-127397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31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51509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orner-01 cop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4" descr="cockpit-2025-4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40"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 descr="TS_Turbo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5128" name="Picture 8" descr="Fast Car_shutterstock_184477472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7" descr="e-taxi_front_gear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1" descr="Chiner.jp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30"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3" descr="connected aircraft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21" b="4996"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" descr="Corner-01 copy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Picture 7" descr="Cover - Airplan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9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595B55-A641-46BF-A410-17C3B70D44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3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17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1B12D05-17C6-4354-ADC6-688C06671C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17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17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7E9009A0-B797-4B08-A12D-8657422E2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3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22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F554FBB-7CCC-4C9B-9C08-81D3163418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22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42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1FD9ABD-444B-4189-AA43-AF0793E902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54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2654DFA-9736-4A81-B103-7ED500F048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127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1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29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9AD69F7-7482-4813-8641-1E136293D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229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88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31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995FD64-F288-41D4-AF65-FD260E1D23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332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54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6" r:id="rId1"/>
    <p:sldLayoutId id="2147493907" r:id="rId2"/>
    <p:sldLayoutId id="2147493908" r:id="rId3"/>
    <p:sldLayoutId id="2147493909" r:id="rId4"/>
    <p:sldLayoutId id="2147493910" r:id="rId5"/>
    <p:sldLayoutId id="2147493911" r:id="rId6"/>
    <p:sldLayoutId id="2147493912" r:id="rId7"/>
    <p:sldLayoutId id="2147493913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88EBFF1-8858-42CD-A611-9ECADB42E5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98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36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6514525-1978-4522-8A52-E31F07C51E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36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45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38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C220DD6-BA97-47E2-B11D-AB25A386E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639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83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Fast Car_shutterstock_18447747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2098" y="190450"/>
            <a:ext cx="5480573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 descr="connected aircraf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1" b="4996"/>
          <a:stretch>
            <a:fillRect/>
          </a:stretch>
        </p:blipFill>
        <p:spPr bwMode="auto">
          <a:xfrm>
            <a:off x="6177477" y="2262789"/>
            <a:ext cx="2525195" cy="30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100" y="6351588"/>
            <a:ext cx="142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24656" y="190450"/>
            <a:ext cx="2705629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http://1uas.com/image/data/Matrice-100%20/Guidance/3.png"/>
          <p:cNvPicPr>
            <a:picLocks noChangeAspect="1" noChangeArrowheads="1"/>
          </p:cNvPicPr>
          <p:nvPr userDrawn="1"/>
        </p:nvPicPr>
        <p:blipFill rotWithShape="1">
          <a:blip r:embed="rId7" cstate="email"/>
          <a:srcRect l="1591"/>
          <a:stretch/>
        </p:blipFill>
        <p:spPr bwMode="auto">
          <a:xfrm>
            <a:off x="3234264" y="2262789"/>
            <a:ext cx="2847649" cy="3062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808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19" r:id="rId1"/>
    <p:sldLayoutId id="2147494020" r:id="rId2"/>
    <p:sldLayoutId id="2147494021" r:id="rId3"/>
    <p:sldLayoutId id="2147494022" r:id="rId4"/>
    <p:sldLayoutId id="2147494023" r:id="rId5"/>
    <p:sldLayoutId id="2147494024" r:id="rId6"/>
    <p:sldLayoutId id="2147494025" r:id="rId7"/>
    <p:sldLayoutId id="2147494026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DEE4DA-7A19-4C74-9D14-4F9872152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5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30" r:id="rId1"/>
    <p:sldLayoutId id="2147494031" r:id="rId2"/>
    <p:sldLayoutId id="2147494032" r:id="rId3"/>
    <p:sldLayoutId id="2147494033" r:id="rId4"/>
    <p:sldLayoutId id="2147494034" r:id="rId5"/>
    <p:sldLayoutId id="2147494035" r:id="rId6"/>
    <p:sldLayoutId id="2147494036" r:id="rId7"/>
    <p:sldLayoutId id="214749403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55" r:id="rId1"/>
    <p:sldLayoutId id="2147494056" r:id="rId2"/>
    <p:sldLayoutId id="2147494057" r:id="rId3"/>
    <p:sldLayoutId id="2147494058" r:id="rId4"/>
    <p:sldLayoutId id="2147494059" r:id="rId5"/>
    <p:sldLayoutId id="2147494060" r:id="rId6"/>
    <p:sldLayoutId id="2147494061" r:id="rId7"/>
    <p:sldLayoutId id="2147494062" r:id="rId8"/>
    <p:sldLayoutId id="2147494063" r:id="rId9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9060563-DF23-4F56-94ED-4E627658F49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37116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cockpit-2025-4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TS_Turbo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1031" name="Picture 8" descr="Fast Car_shutterstock_184477472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7" descr="e-taxi_front_gear.jp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Chiner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3" descr="connected aircraft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" descr="Corner-01 copy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7" descr="Cover - Airplane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0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17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20" r:id="rId1"/>
    <p:sldLayoutId id="2147493921" r:id="rId2"/>
    <p:sldLayoutId id="2147493922" r:id="rId3"/>
    <p:sldLayoutId id="2147493923" r:id="rId4"/>
    <p:sldLayoutId id="2147493924" r:id="rId5"/>
    <p:sldLayoutId id="2147493925" r:id="rId6"/>
    <p:sldLayoutId id="2147493926" r:id="rId7"/>
    <p:sldLayoutId id="214749392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565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5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3600" y="4095234"/>
            <a:ext cx="53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Generation in High Density Environment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0303" y="5192841"/>
            <a:ext cx="16674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Suvo Ganguli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Alberto Speranzon</a:t>
            </a:r>
          </a:p>
          <a:p>
            <a:r>
              <a:rPr lang="en-US" sz="1200"/>
              <a:t>Mar </a:t>
            </a:r>
            <a:r>
              <a:rPr lang="en-US" sz="1200" dirty="0"/>
              <a:t>2018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617449"/>
            <a:ext cx="5686425" cy="2181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0303" y="4590534"/>
            <a:ext cx="19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Mid-Term Review</a:t>
            </a:r>
          </a:p>
        </p:txBody>
      </p:sp>
    </p:spTree>
    <p:extLst>
      <p:ext uri="{BB962C8B-B14F-4D97-AF65-F5344CB8AC3E}">
        <p14:creationId xmlns:p14="http://schemas.microsoft.com/office/powerpoint/2010/main" val="27930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No. of Time Steps (CT vs N)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7822254" cy="1978770"/>
          </a:xfrm>
        </p:spPr>
        <p:txBody>
          <a:bodyPr/>
          <a:lstStyle/>
          <a:p>
            <a:r>
              <a:rPr lang="en-US" dirty="0"/>
              <a:t>CPU mean time increases with N as 2</a:t>
            </a:r>
            <a:r>
              <a:rPr lang="en-US" baseline="30000" dirty="0"/>
              <a:t>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2845" y="2064123"/>
            <a:ext cx="4389129" cy="3291847"/>
            <a:chOff x="392845" y="2064123"/>
            <a:chExt cx="4389129" cy="32918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845" y="2064123"/>
              <a:ext cx="4389129" cy="329184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907386" y="4684329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4640" y="4449415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340" y="377270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9034" y="2692297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N=10</a:t>
              </a: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887346"/>
              </p:ext>
            </p:extLst>
          </p:nvPr>
        </p:nvGraphicFramePr>
        <p:xfrm>
          <a:off x="5924550" y="3446463"/>
          <a:ext cx="12715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4" imgW="939600" imgH="241200" progId="Equation.3">
                  <p:embed/>
                </p:oleObj>
              </mc:Choice>
              <mc:Fallback>
                <p:oleObj name="Equation" r:id="rId4" imgW="9396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24550" y="3446463"/>
                        <a:ext cx="12715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757" y="2064122"/>
            <a:ext cx="4389129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7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N)</a:t>
            </a:r>
          </a:p>
          <a:p>
            <a:pPr lvl="1"/>
            <a:r>
              <a:rPr lang="en-US" dirty="0"/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 (CT vs ns)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Time Step (CT vs T)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416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9" y="2337077"/>
            <a:ext cx="2971806" cy="41605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28" y="2337196"/>
            <a:ext cx="2971806" cy="41605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540" y="2337077"/>
            <a:ext cx="2971806" cy="41605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in Presence of Obstacles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262458"/>
          </a:xfrm>
        </p:spPr>
        <p:txBody>
          <a:bodyPr/>
          <a:lstStyle/>
          <a:p>
            <a:r>
              <a:rPr lang="en-US" dirty="0"/>
              <a:t>MPC Trajectory Generator successfully generates path between the start and end point in presence of obstacles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939" y="244650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Obstacle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80165" y="24559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Obstacle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25294" y="242877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Obstacles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1921" y="1922352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8, T = 0.4, ns = 4</a:t>
            </a:r>
          </a:p>
        </p:txBody>
      </p:sp>
    </p:spTree>
    <p:extLst>
      <p:ext uri="{BB962C8B-B14F-4D97-AF65-F5344CB8AC3E}">
        <p14:creationId xmlns:p14="http://schemas.microsoft.com/office/powerpoint/2010/main" val="224843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459" y="1727731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Satisfies Vehicle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669858"/>
            <a:ext cx="3991109" cy="2559712"/>
          </a:xfrm>
        </p:spPr>
        <p:txBody>
          <a:bodyPr/>
          <a:lstStyle/>
          <a:p>
            <a:r>
              <a:rPr lang="en-US" dirty="0"/>
              <a:t>Vehicle has a tendency of slowing down during the turns.</a:t>
            </a:r>
          </a:p>
          <a:p>
            <a:endParaRPr lang="en-US" dirty="0"/>
          </a:p>
          <a:p>
            <a:r>
              <a:rPr lang="en-US" dirty="0"/>
              <a:t>MPC constraints prevents the vehicle to slow down too much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7095" y="1543065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4, T = 0.4, ns = 4, no =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5030" y="533965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Corresponds to the turns to avoid the two obstacles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666874" y="4513665"/>
            <a:ext cx="4823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66874" y="4513665"/>
            <a:ext cx="15049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2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Number of Obstacles (CT vs no)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14576" y="1322918"/>
            <a:ext cx="7715023" cy="213335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800" dirty="0"/>
              <a:t>Average CPU time increases with the number of obstacles</a:t>
            </a:r>
          </a:p>
          <a:p>
            <a:r>
              <a:rPr lang="en-US" sz="1800" dirty="0"/>
              <a:t>The increase exponentially decays with increase in number of obstacles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767" y="2853044"/>
            <a:ext cx="4096520" cy="3072390"/>
            <a:chOff x="835686" y="2466992"/>
            <a:chExt cx="4096520" cy="307239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686" y="2466992"/>
              <a:ext cx="4096520" cy="307239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2954368" y="3387414"/>
              <a:ext cx="0" cy="16189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46402" y="379410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35944" y="2812962"/>
            <a:ext cx="4096520" cy="3112472"/>
            <a:chOff x="4755863" y="2426910"/>
            <a:chExt cx="4096520" cy="3112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863" y="2466992"/>
              <a:ext cx="4096520" cy="307239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6840219" y="3345993"/>
              <a:ext cx="0" cy="1660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930223" y="3794107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11x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085" y="2426910"/>
              <a:ext cx="1352268" cy="386052"/>
            </a:xfrm>
            <a:prstGeom prst="rect">
              <a:avLst/>
            </a:prstGeom>
            <a:solidFill>
              <a:schemeClr val="bg1"/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087886"/>
              </p:ext>
            </p:extLst>
          </p:nvPr>
        </p:nvGraphicFramePr>
        <p:xfrm>
          <a:off x="3830638" y="2487613"/>
          <a:ext cx="176688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5" imgW="1307880" imgH="241200" progId="Equation.3">
                  <p:embed/>
                </p:oleObj>
              </mc:Choice>
              <mc:Fallback>
                <p:oleObj name="Equation" r:id="rId5" imgW="1307880" imgH="2412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0638" y="2487613"/>
                        <a:ext cx="1766887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8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(CT vs N)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/>
              <a:t>CPU time vs Number of States  (CT vs ns)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Time Step (CT vs T)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058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3737" y="3421103"/>
            <a:ext cx="3277216" cy="2642578"/>
            <a:chOff x="5859667" y="3297883"/>
            <a:chExt cx="3277216" cy="26425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9667" y="3482549"/>
              <a:ext cx="3277216" cy="2457912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>
            <a:xfrm flipH="1">
              <a:off x="7301775" y="3667215"/>
              <a:ext cx="402216" cy="72112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538969" y="3325817"/>
              <a:ext cx="69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ns=4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58867" y="3297883"/>
              <a:ext cx="69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ns=6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7339252" y="3597407"/>
              <a:ext cx="1124729" cy="9677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Solver Iterations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15008" y="3343262"/>
            <a:ext cx="3277216" cy="2720419"/>
            <a:chOff x="0" y="3220042"/>
            <a:chExt cx="3277216" cy="27204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82549"/>
              <a:ext cx="3277216" cy="2457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H="1">
              <a:off x="625034" y="3482549"/>
              <a:ext cx="393539" cy="557016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88759" y="32280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6545" y="32200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ns=6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1225093" y="3589374"/>
              <a:ext cx="1058750" cy="190315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101879" y="2787970"/>
            <a:ext cx="3051789" cy="4070030"/>
            <a:chOff x="3114860" y="2787970"/>
            <a:chExt cx="3051789" cy="407003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4860" y="2787970"/>
              <a:ext cx="2907164" cy="407003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866293" y="4065174"/>
              <a:ext cx="1300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ns=6</a:t>
              </a:r>
            </a:p>
            <a:p>
              <a:r>
                <a:rPr lang="en-US" dirty="0"/>
                <a:t>(smoother)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294208" y="4537276"/>
              <a:ext cx="572085" cy="174229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49171" y="39664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ns=4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07582" y="4312634"/>
              <a:ext cx="405601" cy="375721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49" y="1074738"/>
            <a:ext cx="8220075" cy="5308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CT for ns = 6 takes </a:t>
            </a:r>
            <a:r>
              <a:rPr lang="en-US" dirty="0">
                <a:solidFill>
                  <a:srgbClr val="FF0000"/>
                </a:solidFill>
              </a:rPr>
              <a:t>less time </a:t>
            </a:r>
            <a:r>
              <a:rPr lang="en-US" dirty="0"/>
              <a:t>than ns = 4 (counter-intuitive)</a:t>
            </a:r>
          </a:p>
          <a:p>
            <a:pPr lvl="1">
              <a:spcAft>
                <a:spcPts val="0"/>
              </a:spcAft>
            </a:pPr>
            <a:r>
              <a:rPr lang="en-US" dirty="0"/>
              <a:t>For ns = 6, the control reacts faster as the derivative of the acceleration is controlled</a:t>
            </a:r>
          </a:p>
          <a:p>
            <a:pPr lvl="1">
              <a:spcAft>
                <a:spcPts val="0"/>
              </a:spcAft>
            </a:pPr>
            <a:r>
              <a:rPr lang="en-US" dirty="0"/>
              <a:t>Hence it takes less computation since the change in lateral position of the terminal point is easier to control</a:t>
            </a:r>
          </a:p>
          <a:p>
            <a:pPr lvl="1">
              <a:spcAft>
                <a:spcPts val="0"/>
              </a:spcAft>
            </a:pPr>
            <a:r>
              <a:rPr lang="en-US" dirty="0"/>
              <a:t>The resultant path is smoother for ns = 6 as the control is more effective</a:t>
            </a:r>
          </a:p>
        </p:txBody>
      </p:sp>
    </p:spTree>
    <p:extLst>
      <p:ext uri="{BB962C8B-B14F-4D97-AF65-F5344CB8AC3E}">
        <p14:creationId xmlns:p14="http://schemas.microsoft.com/office/powerpoint/2010/main" val="342630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(CT vs N)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States  (CT vs ns)</a:t>
            </a:r>
          </a:p>
          <a:p>
            <a:pPr lvl="1"/>
            <a:r>
              <a:rPr lang="en-US" dirty="0"/>
              <a:t>CPU time vs Time Step (CT vs T)</a:t>
            </a:r>
            <a:endParaRPr lang="en-US" dirty="0"/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048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Time Step (CT vs T)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Computation time increases linearly with increase in T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This is similar to variation with respect to 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The trajectory smoothness increases and the control effect decreased with increase in T. This is because with increase in horizon distance, the control action can be taken earlier</a:t>
            </a:r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5" y="2719858"/>
            <a:ext cx="4389129" cy="3291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644" y="2719858"/>
            <a:ext cx="4389129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3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CPU Time (CT) variation with the tradeoff parameters – number of trajectory steps (N), number of obstacles (no) and number of states (ns) are as follows: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CT increases with N as 2</a:t>
            </a:r>
            <a:r>
              <a:rPr lang="en-US" baseline="30000" dirty="0"/>
              <a:t>N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CT increases with no as e</a:t>
            </a:r>
            <a:r>
              <a:rPr lang="en-US" baseline="30000" dirty="0"/>
              <a:t>-no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CT decreased from ns = 4 to ns = 6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CT increases linearly with 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140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Trajectory Generation in 2-dimensional space</a:t>
            </a:r>
          </a:p>
          <a:p>
            <a:pPr lvl="1"/>
            <a:r>
              <a:rPr lang="en-US" dirty="0"/>
              <a:t>Laplacian Planner</a:t>
            </a:r>
          </a:p>
          <a:p>
            <a:pPr lvl="1"/>
            <a:r>
              <a:rPr lang="en-US" dirty="0"/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84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66720" y="3063234"/>
            <a:ext cx="3335738" cy="3072390"/>
            <a:chOff x="166720" y="3063234"/>
            <a:chExt cx="3335738" cy="307239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20" y="3063234"/>
              <a:ext cx="3335738" cy="3072390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 flipV="1">
              <a:off x="694481" y="5440101"/>
              <a:ext cx="787078" cy="231494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481559" y="4896091"/>
              <a:ext cx="763930" cy="544010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245489" y="3541853"/>
              <a:ext cx="810227" cy="1354238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Curves for Design – 1 of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2096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Increase in N (equivalent to horizon distance) leads to:</a:t>
            </a:r>
          </a:p>
          <a:p>
            <a:pPr lvl="1"/>
            <a:r>
              <a:rPr lang="en-US" dirty="0"/>
              <a:t>Smoother trajectory</a:t>
            </a:r>
          </a:p>
          <a:p>
            <a:pPr lvl="1">
              <a:spcAft>
                <a:spcPts val="0"/>
              </a:spcAft>
            </a:pPr>
            <a:r>
              <a:rPr lang="en-US" dirty="0"/>
              <a:t>Increase in comfort level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Decrease in control effort</a:t>
            </a:r>
          </a:p>
          <a:p>
            <a:pPr marL="287337" lvl="1" indent="0">
              <a:buNone/>
            </a:pPr>
            <a:r>
              <a:rPr lang="en-US" dirty="0"/>
              <a:t>At the cost of</a:t>
            </a:r>
          </a:p>
          <a:p>
            <a:pPr lvl="1"/>
            <a:r>
              <a:rPr lang="en-US" dirty="0"/>
              <a:t>Increase in computation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82" y="3040084"/>
            <a:ext cx="3335738" cy="307239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95" y="1504709"/>
            <a:ext cx="2743205" cy="478443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68101" y="3831220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Computation 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39124" y="3853575"/>
            <a:ext cx="1885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Trajectory Smoothness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25722" y="2649808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Control Effort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25722" y="3975506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Control Effort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744416" y="5147855"/>
            <a:ext cx="1218603" cy="518833"/>
            <a:chOff x="6744416" y="5147855"/>
            <a:chExt cx="1218603" cy="518833"/>
          </a:xfrm>
        </p:grpSpPr>
        <p:sp>
          <p:nvSpPr>
            <p:cNvPr id="43" name="TextBox 42"/>
            <p:cNvSpPr txBox="1"/>
            <p:nvPr/>
          </p:nvSpPr>
          <p:spPr>
            <a:xfrm>
              <a:off x="7218336" y="51478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44416" y="5389689"/>
              <a:ext cx="1218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Comfort Level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806747" y="5389689"/>
              <a:ext cx="1046675" cy="0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303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Curves for Design – 2 of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22057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The same horizon length can be formed with different combinations of N and T – for e.g., (N = 9, T = 0.4) vs (N = 6, T = 0.6)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Plots below show that control effort and the trajectory smoothness are similar. However the Computation Time is 4X more for </a:t>
            </a:r>
            <a:r>
              <a:rPr lang="en-US" sz="1800" dirty="0"/>
              <a:t>(N = 9, T = 0.4)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" y="3498847"/>
            <a:ext cx="3511303" cy="2633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768" y="2681250"/>
            <a:ext cx="2624595" cy="3840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697" y="3498847"/>
            <a:ext cx="3511303" cy="26334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0894" y="334495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N=6, T = 0.6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4064" y="547158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N=6, T = 0.6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1780" y="4976989"/>
            <a:ext cx="117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N=9, T = 0.4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96888" y="3652735"/>
            <a:ext cx="960886" cy="491002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048630" y="4471825"/>
            <a:ext cx="398509" cy="543302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331352" y="4085864"/>
            <a:ext cx="0" cy="1574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59148" y="383596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N=9, T = 0.4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52244" y="471914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4X</a:t>
            </a:r>
          </a:p>
        </p:txBody>
      </p:sp>
    </p:spTree>
    <p:extLst>
      <p:ext uri="{BB962C8B-B14F-4D97-AF65-F5344CB8AC3E}">
        <p14:creationId xmlns:p14="http://schemas.microsoft.com/office/powerpoint/2010/main" val="131195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Time (CT) variation with the tradeoff parameters – number of trajectory steps (N), number of obstacles (no) and number of states (ns) are as follows:</a:t>
            </a:r>
          </a:p>
          <a:p>
            <a:pPr lvl="1"/>
            <a:r>
              <a:rPr lang="en-US" dirty="0"/>
              <a:t>CT increases with N as 2</a:t>
            </a:r>
            <a:r>
              <a:rPr lang="en-US" baseline="30000" dirty="0"/>
              <a:t>N</a:t>
            </a:r>
          </a:p>
          <a:p>
            <a:pPr lvl="1"/>
            <a:r>
              <a:rPr lang="en-US" dirty="0"/>
              <a:t>CT increases with no as e</a:t>
            </a:r>
            <a:r>
              <a:rPr lang="en-US" baseline="30000" dirty="0"/>
              <a:t>-no</a:t>
            </a:r>
          </a:p>
          <a:p>
            <a:pPr lvl="1"/>
            <a:r>
              <a:rPr lang="en-US" dirty="0"/>
              <a:t>CT decreased from ns = 4 to ns = 6</a:t>
            </a:r>
          </a:p>
          <a:p>
            <a:pPr lvl="1"/>
            <a:r>
              <a:rPr lang="en-US" dirty="0"/>
              <a:t>CT increases linearly with 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Increase in horizon distance leads to:</a:t>
            </a:r>
          </a:p>
          <a:p>
            <a:pPr lvl="1"/>
            <a:r>
              <a:rPr lang="en-US" dirty="0"/>
              <a:t>Smoother trajectory</a:t>
            </a:r>
          </a:p>
          <a:p>
            <a:pPr lvl="1">
              <a:spcAft>
                <a:spcPts val="0"/>
              </a:spcAft>
            </a:pPr>
            <a:r>
              <a:rPr lang="en-US" dirty="0"/>
              <a:t>Increase in comfort level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Decrease in control effort </a:t>
            </a:r>
          </a:p>
          <a:p>
            <a:pPr marL="287337" lvl="1" indent="0">
              <a:spcAft>
                <a:spcPts val="600"/>
              </a:spcAft>
              <a:buNone/>
            </a:pPr>
            <a:r>
              <a:rPr lang="en-US" dirty="0"/>
              <a:t>This is because with increase in horizon distance, control action can be taken earlier.</a:t>
            </a:r>
          </a:p>
          <a:p>
            <a:pPr marL="287337" lvl="1" indent="0">
              <a:buNone/>
            </a:pPr>
            <a:r>
              <a:rPr lang="en-US" dirty="0"/>
              <a:t>This is at the cost of increase in computation time (CT)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817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863766" cy="5308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There are two steps to the trajectory generation:</a:t>
            </a:r>
          </a:p>
          <a:p>
            <a:pPr lvl="1"/>
            <a:r>
              <a:rPr lang="en-US" dirty="0"/>
              <a:t>Laplacian Planner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for a </a:t>
            </a:r>
            <a:r>
              <a:rPr lang="en-US" dirty="0">
                <a:solidFill>
                  <a:srgbClr val="FF0000"/>
                </a:solidFill>
              </a:rPr>
              <a:t>potential flow </a:t>
            </a:r>
            <a:r>
              <a:rPr lang="en-US" dirty="0"/>
              <a:t>from start point to end point avoiding obstacles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Does not take </a:t>
            </a:r>
            <a:r>
              <a:rPr lang="en-US" dirty="0"/>
              <a:t>into account vehicle dynamics and constraints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Provides an </a:t>
            </a:r>
            <a:r>
              <a:rPr lang="en-US" dirty="0">
                <a:solidFill>
                  <a:srgbClr val="FF0000"/>
                </a:solidFill>
              </a:rPr>
              <a:t>initial solution </a:t>
            </a:r>
            <a:r>
              <a:rPr lang="en-US" dirty="0"/>
              <a:t>for the MPC Trajectory Generator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MPC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an </a:t>
            </a:r>
            <a:r>
              <a:rPr lang="en-US" dirty="0">
                <a:solidFill>
                  <a:srgbClr val="FF0000"/>
                </a:solidFill>
              </a:rPr>
              <a:t>optimization problem </a:t>
            </a:r>
            <a:r>
              <a:rPr lang="en-US" dirty="0"/>
              <a:t>to generate a short trajectory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Moves</a:t>
            </a:r>
            <a:r>
              <a:rPr lang="en-US" dirty="0">
                <a:solidFill>
                  <a:srgbClr val="FF0000"/>
                </a:solidFill>
              </a:rPr>
              <a:t> one step </a:t>
            </a:r>
            <a:r>
              <a:rPr lang="en-US" dirty="0"/>
              <a:t>along the trajectory and resolves the optimization problem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Takes</a:t>
            </a:r>
            <a:r>
              <a:rPr lang="en-US" dirty="0"/>
              <a:t> into account vehicle dynamics and constraints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6" y="3457476"/>
            <a:ext cx="2243034" cy="31402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9523" y="476250"/>
            <a:ext cx="3980857" cy="3112091"/>
            <a:chOff x="4849523" y="476250"/>
            <a:chExt cx="3980857" cy="31120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523" y="607115"/>
              <a:ext cx="3980857" cy="29812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12832" y="476250"/>
              <a:ext cx="890336" cy="380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6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323669" cy="530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Minimize cost</a:t>
            </a:r>
          </a:p>
          <a:p>
            <a:pPr lvl="1"/>
            <a:r>
              <a:rPr lang="en-US" dirty="0"/>
              <a:t>Velocity error</a:t>
            </a:r>
          </a:p>
          <a:p>
            <a:pPr lvl="1"/>
            <a:r>
              <a:rPr lang="en-US" dirty="0"/>
              <a:t>Lateral path error</a:t>
            </a:r>
          </a:p>
          <a:p>
            <a:pPr lvl="1"/>
            <a:r>
              <a:rPr lang="en-US" dirty="0"/>
              <a:t>Control signals</a:t>
            </a:r>
          </a:p>
          <a:p>
            <a:pPr lvl="1"/>
            <a:endParaRPr lang="en-US" dirty="0"/>
          </a:p>
          <a:p>
            <a:r>
              <a:rPr lang="en-US" dirty="0"/>
              <a:t>Satisfy vehicle dynamics and constraints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Satisfy other constraints</a:t>
            </a:r>
          </a:p>
          <a:p>
            <a:pPr lvl="1"/>
            <a:r>
              <a:rPr lang="en-US" dirty="0"/>
              <a:t>Trajectory constraints</a:t>
            </a:r>
          </a:p>
          <a:p>
            <a:pPr lvl="1"/>
            <a:r>
              <a:rPr lang="en-US" dirty="0"/>
              <a:t>Terminal constraints</a:t>
            </a:r>
          </a:p>
          <a:p>
            <a:pPr lvl="1"/>
            <a:r>
              <a:rPr lang="en-US" dirty="0"/>
              <a:t>Lateral Acceleration constraint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99215"/>
              </p:ext>
            </p:extLst>
          </p:nvPr>
        </p:nvGraphicFramePr>
        <p:xfrm>
          <a:off x="1187600" y="3302945"/>
          <a:ext cx="9810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3" imgW="749160" imgH="965160" progId="Equation.3">
                  <p:embed/>
                </p:oleObj>
              </mc:Choice>
              <mc:Fallback>
                <p:oleObj name="Equation" r:id="rId3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00" y="3302945"/>
                        <a:ext cx="98107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51211"/>
              </p:ext>
            </p:extLst>
          </p:nvPr>
        </p:nvGraphicFramePr>
        <p:xfrm>
          <a:off x="2780738" y="3302945"/>
          <a:ext cx="126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5" imgW="965160" imgH="482400" progId="Equation.3">
                  <p:embed/>
                </p:oleObj>
              </mc:Choice>
              <mc:Fallback>
                <p:oleObj name="Equation" r:id="rId5" imgW="965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0738" y="3302945"/>
                        <a:ext cx="12636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488600" y="549861"/>
            <a:ext cx="4547157" cy="5617731"/>
            <a:chOff x="4488600" y="747379"/>
            <a:chExt cx="4547157" cy="5617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00" y="747379"/>
              <a:ext cx="4012665" cy="561773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6543742" y="2225842"/>
              <a:ext cx="69509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1526" y="2071953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Laplacian trajectory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5796" y="5176101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MPC trajectory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652027" y="5317956"/>
              <a:ext cx="733926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37095" y="487053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Trajectory constraints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014356" y="4769318"/>
              <a:ext cx="264692" cy="31195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014356" y="4895165"/>
              <a:ext cx="1224476" cy="186103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70365" y="255125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Terminal constraints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45912" y="2379730"/>
              <a:ext cx="649020" cy="4236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821848" y="2441860"/>
              <a:ext cx="914400" cy="38556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94428" y="3782468"/>
              <a:ext cx="115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Obstacle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5255" y="4172038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Safety Margin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45912" y="3619651"/>
              <a:ext cx="324510" cy="316707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571943" y="3556244"/>
              <a:ext cx="1164305" cy="87740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Generation</a:t>
            </a:r>
          </a:p>
        </p:txBody>
      </p:sp>
    </p:spTree>
    <p:extLst>
      <p:ext uri="{BB962C8B-B14F-4D97-AF65-F5344CB8AC3E}">
        <p14:creationId xmlns:p14="http://schemas.microsoft.com/office/powerpoint/2010/main" val="6391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Data and Charts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0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Parameters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goal is to trade off the CPU time (</a:t>
            </a:r>
            <a:r>
              <a:rPr lang="en-US" dirty="0">
                <a:solidFill>
                  <a:srgbClr val="EB2819"/>
                </a:solidFill>
              </a:rPr>
              <a:t>CT</a:t>
            </a:r>
            <a:r>
              <a:rPr lang="en-US" dirty="0"/>
              <a:t>) with </a:t>
            </a:r>
          </a:p>
          <a:p>
            <a:pPr lvl="1"/>
            <a:r>
              <a:rPr lang="en-US" dirty="0"/>
              <a:t>Trajectory Parameters</a:t>
            </a:r>
          </a:p>
          <a:p>
            <a:pPr lvl="2"/>
            <a:r>
              <a:rPr lang="en-US" dirty="0"/>
              <a:t>Number of MPC time steps = </a:t>
            </a:r>
            <a:r>
              <a:rPr lang="en-US" dirty="0">
                <a:solidFill>
                  <a:srgbClr val="EB2819"/>
                </a:solidFill>
              </a:rPr>
              <a:t>N</a:t>
            </a:r>
          </a:p>
          <a:p>
            <a:pPr lvl="2"/>
            <a:r>
              <a:rPr lang="en-US" dirty="0"/>
              <a:t>MPC time step = </a:t>
            </a:r>
            <a:r>
              <a:rPr lang="en-US" dirty="0">
                <a:solidFill>
                  <a:srgbClr val="EB2819"/>
                </a:solidFill>
              </a:rPr>
              <a:t>T</a:t>
            </a:r>
          </a:p>
          <a:p>
            <a:pPr lvl="1"/>
            <a:r>
              <a:rPr lang="en-US" dirty="0"/>
              <a:t>Model Complexity</a:t>
            </a:r>
          </a:p>
          <a:p>
            <a:pPr lvl="2"/>
            <a:r>
              <a:rPr lang="en-US" dirty="0"/>
              <a:t>Number of states = </a:t>
            </a:r>
            <a:r>
              <a:rPr lang="en-US" dirty="0">
                <a:solidFill>
                  <a:srgbClr val="EB2819"/>
                </a:solidFill>
              </a:rPr>
              <a:t>ns</a:t>
            </a:r>
          </a:p>
          <a:p>
            <a:pPr lvl="1"/>
            <a:r>
              <a:rPr lang="en-US" dirty="0"/>
              <a:t>Obstacle density</a:t>
            </a:r>
          </a:p>
          <a:p>
            <a:pPr lvl="2"/>
            <a:r>
              <a:rPr lang="en-US" dirty="0"/>
              <a:t>Number of obstacles = </a:t>
            </a:r>
            <a:r>
              <a:rPr lang="en-US" dirty="0">
                <a:solidFill>
                  <a:srgbClr val="EB2819"/>
                </a:solidFill>
              </a:rPr>
              <a:t>no</a:t>
            </a:r>
          </a:p>
          <a:p>
            <a:pPr lvl="1"/>
            <a:endParaRPr lang="en-US" dirty="0"/>
          </a:p>
          <a:p>
            <a:r>
              <a:rPr lang="en-US" dirty="0"/>
              <a:t>Model Complexity</a:t>
            </a:r>
          </a:p>
          <a:p>
            <a:pPr lvl="1"/>
            <a:r>
              <a:rPr lang="en-US" dirty="0"/>
              <a:t>4 state model</a:t>
            </a:r>
          </a:p>
          <a:p>
            <a:pPr lvl="1"/>
            <a:r>
              <a:rPr lang="en-US" dirty="0"/>
              <a:t>6 state model</a:t>
            </a:r>
          </a:p>
          <a:p>
            <a:endParaRPr lang="en-US" dirty="0"/>
          </a:p>
          <a:p>
            <a:r>
              <a:rPr lang="en-US" dirty="0"/>
              <a:t>Obstacle Density is measured by the number of obstacles which are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Placed to obstruct the line of sight from the start point to the end point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08752"/>
              </p:ext>
            </p:extLst>
          </p:nvPr>
        </p:nvGraphicFramePr>
        <p:xfrm>
          <a:off x="5574425" y="2535998"/>
          <a:ext cx="2995068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538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25738" y="188596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CT</a:t>
            </a:r>
          </a:p>
          <a:p>
            <a:pPr algn="ctr"/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397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 state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 state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56880"/>
              </p:ext>
            </p:extLst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69783"/>
              </p:ext>
            </p:extLst>
          </p:nvPr>
        </p:nvGraphicFramePr>
        <p:xfrm>
          <a:off x="3286125" y="1136042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Equation" r:id="rId5" imgW="749160" imgH="965160" progId="Equation.3">
                  <p:embed/>
                </p:oleObj>
              </mc:Choice>
              <mc:Fallback>
                <p:oleObj name="Equation" r:id="rId5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25" y="1136042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02544"/>
              </p:ext>
            </p:extLst>
          </p:nvPr>
        </p:nvGraphicFramePr>
        <p:xfrm>
          <a:off x="3282950" y="3059999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name="Equation" r:id="rId7" imgW="749160" imgH="965160" progId="Equation.3">
                  <p:embed/>
                </p:oleObj>
              </mc:Choice>
              <mc:Fallback>
                <p:oleObj name="Equation" r:id="rId7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2950" y="3059999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284347"/>
              </p:ext>
            </p:extLst>
          </p:nvPr>
        </p:nvGraphicFramePr>
        <p:xfrm>
          <a:off x="5029200" y="1220136"/>
          <a:ext cx="18049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" name="Equation" r:id="rId9" imgW="1117440" imgH="203040" progId="Equation.3">
                  <p:embed/>
                </p:oleObj>
              </mc:Choice>
              <mc:Fallback>
                <p:oleObj name="Equation" r:id="rId9" imgW="1117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9200" y="1220136"/>
                        <a:ext cx="180498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41046"/>
              </p:ext>
            </p:extLst>
          </p:nvPr>
        </p:nvGraphicFramePr>
        <p:xfrm>
          <a:off x="5029200" y="3040198"/>
          <a:ext cx="22971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Equation" r:id="rId11" imgW="1422360" imgH="228600" progId="Equation.3">
                  <p:embed/>
                </p:oleObj>
              </mc:Choice>
              <mc:Fallback>
                <p:oleObj name="Equation" r:id="rId11" imgW="1422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3040198"/>
                        <a:ext cx="2297112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91288"/>
              </p:ext>
            </p:extLst>
          </p:nvPr>
        </p:nvGraphicFramePr>
        <p:xfrm>
          <a:off x="2076449" y="5182388"/>
          <a:ext cx="4757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name="Equation" r:id="rId13" imgW="2946240" imgH="203040" progId="Equation.3">
                  <p:embed/>
                </p:oleObj>
              </mc:Choice>
              <mc:Fallback>
                <p:oleObj name="Equation" r:id="rId13" imgW="2946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76449" y="5182388"/>
                        <a:ext cx="47577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02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/>
              <a:t>CPU time vs Number of Time Steps (CT vs 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States  (CT vs ns)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Time Step (CT vs T)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24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1" y="2499297"/>
            <a:ext cx="2971806" cy="4160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97" y="2499297"/>
            <a:ext cx="2971806" cy="41605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50" y="2542320"/>
            <a:ext cx="2971806" cy="416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Trajectory Variation with No. of Time Steps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states = 4 and number of obstacles = 1, as we increase the </a:t>
            </a:r>
            <a:r>
              <a:rPr lang="en-US" sz="1800" dirty="0">
                <a:solidFill>
                  <a:srgbClr val="FF0000"/>
                </a:solidFill>
              </a:rPr>
              <a:t>number of time steps = 4, 6, 8</a:t>
            </a:r>
            <a:r>
              <a:rPr lang="en-US" sz="1800" dirty="0"/>
              <a:t>, we observe that the trajectory gets smoother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a “ribbon” being pulled along a circuitous path, the longer the ribbon, the wider the turns.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4162" y="26293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5762" y="26293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0212" y="26293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706822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NEW HON TEMPLATE Presentation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10.xml><?xml version="1.0" encoding="utf-8"?>
<a:theme xmlns:a="http://schemas.openxmlformats.org/drawingml/2006/main" name="1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1.xml><?xml version="1.0" encoding="utf-8"?>
<a:theme xmlns:a="http://schemas.openxmlformats.org/drawingml/2006/main" name="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2.xml><?xml version="1.0" encoding="utf-8"?>
<a:theme xmlns:a="http://schemas.openxmlformats.org/drawingml/2006/main" name="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3.xml><?xml version="1.0" encoding="utf-8"?>
<a:theme xmlns:a="http://schemas.openxmlformats.org/drawingml/2006/main" name="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4.xml><?xml version="1.0" encoding="utf-8"?>
<a:theme xmlns:a="http://schemas.openxmlformats.org/drawingml/2006/main" name="1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5.xml><?xml version="1.0" encoding="utf-8"?>
<a:theme xmlns:a="http://schemas.openxmlformats.org/drawingml/2006/main" name="1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6.xml><?xml version="1.0" encoding="utf-8"?>
<a:theme xmlns:a="http://schemas.openxmlformats.org/drawingml/2006/main" name="1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7.xml><?xml version="1.0" encoding="utf-8"?>
<a:theme xmlns:a="http://schemas.openxmlformats.org/drawingml/2006/main" name="1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8.xml><?xml version="1.0" encoding="utf-8"?>
<a:theme xmlns:a="http://schemas.openxmlformats.org/drawingml/2006/main" name="1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9.xml><?xml version="1.0" encoding="utf-8"?>
<a:theme xmlns:a="http://schemas.openxmlformats.org/drawingml/2006/main" name="1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D5389DCF-B3B7-4988-BC2C-C1307C17B2C7}"/>
    </a:ext>
  </a:extLst>
</a:theme>
</file>

<file path=ppt/theme/theme20.xml><?xml version="1.0" encoding="utf-8"?>
<a:theme xmlns:a="http://schemas.openxmlformats.org/drawingml/2006/main" name="2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1.xml><?xml version="1.0" encoding="utf-8"?>
<a:theme xmlns:a="http://schemas.openxmlformats.org/drawingml/2006/main" name="2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2.xml><?xml version="1.0" encoding="utf-8"?>
<a:theme xmlns:a="http://schemas.openxmlformats.org/drawingml/2006/main" name="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3.xml><?xml version="1.0" encoding="utf-8"?>
<a:theme xmlns:a="http://schemas.openxmlformats.org/drawingml/2006/main" name="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4.xml><?xml version="1.0" encoding="utf-8"?>
<a:theme xmlns:a="http://schemas.openxmlformats.org/drawingml/2006/main" name="1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5.xml><?xml version="1.0" encoding="utf-8"?>
<a:theme xmlns:a="http://schemas.openxmlformats.org/drawingml/2006/main" name="1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6.xml><?xml version="1.0" encoding="utf-8"?>
<a:theme xmlns:a="http://schemas.openxmlformats.org/drawingml/2006/main" name="2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7.xml><?xml version="1.0" encoding="utf-8"?>
<a:theme xmlns:a="http://schemas.openxmlformats.org/drawingml/2006/main" name="2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8.xml><?xml version="1.0" encoding="utf-8"?>
<a:theme xmlns:a="http://schemas.openxmlformats.org/drawingml/2006/main" name="2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9.xml><?xml version="1.0" encoding="utf-8"?>
<a:theme xmlns:a="http://schemas.openxmlformats.org/drawingml/2006/main" name="2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0.xml><?xml version="1.0" encoding="utf-8"?>
<a:theme xmlns:a="http://schemas.openxmlformats.org/drawingml/2006/main" name="2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1.xml><?xml version="1.0" encoding="utf-8"?>
<a:theme xmlns:a="http://schemas.openxmlformats.org/drawingml/2006/main" name="2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2.xml><?xml version="1.0" encoding="utf-8"?>
<a:theme xmlns:a="http://schemas.openxmlformats.org/drawingml/2006/main" name="2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3.xml><?xml version="1.0" encoding="utf-8"?>
<a:theme xmlns:a="http://schemas.openxmlformats.org/drawingml/2006/main" name="2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4.xml><?xml version="1.0" encoding="utf-8"?>
<a:theme xmlns:a="http://schemas.openxmlformats.org/drawingml/2006/main" name="3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5.xml><?xml version="1.0" encoding="utf-8"?>
<a:theme xmlns:a="http://schemas.openxmlformats.org/drawingml/2006/main" name="3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6.xml><?xml version="1.0" encoding="utf-8"?>
<a:theme xmlns:a="http://schemas.openxmlformats.org/drawingml/2006/main" name="3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7.xml><?xml version="1.0" encoding="utf-8"?>
<a:theme xmlns:a="http://schemas.openxmlformats.org/drawingml/2006/main" name="33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8.xml><?xml version="1.0" encoding="utf-8"?>
<a:theme xmlns:a="http://schemas.openxmlformats.org/drawingml/2006/main" name="34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9.xml><?xml version="1.0" encoding="utf-8"?>
<a:theme xmlns:a="http://schemas.openxmlformats.org/drawingml/2006/main" name="35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0.xml><?xml version="1.0" encoding="utf-8"?>
<a:theme xmlns:a="http://schemas.openxmlformats.org/drawingml/2006/main" name="36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1.xml><?xml version="1.0" encoding="utf-8"?>
<a:theme xmlns:a="http://schemas.openxmlformats.org/drawingml/2006/main" name="1_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42.xml><?xml version="1.0" encoding="utf-8"?>
<a:theme xmlns:a="http://schemas.openxmlformats.org/drawingml/2006/main" name="3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3.xml><?xml version="1.0" encoding="utf-8"?>
<a:theme xmlns:a="http://schemas.openxmlformats.org/drawingml/2006/main" name="3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4.xml><?xml version="1.0" encoding="utf-8"?>
<a:theme xmlns:a="http://schemas.openxmlformats.org/drawingml/2006/main" name="3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5.xml><?xml version="1.0" encoding="utf-8"?>
<a:theme xmlns:a="http://schemas.openxmlformats.org/drawingml/2006/main" name="4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6.xml><?xml version="1.0" encoding="utf-8"?>
<a:theme xmlns:a="http://schemas.openxmlformats.org/drawingml/2006/main" name="4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7.xml><?xml version="1.0" encoding="utf-8"?>
<a:theme xmlns:a="http://schemas.openxmlformats.org/drawingml/2006/main" name="4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8.xml><?xml version="1.0" encoding="utf-8"?>
<a:theme xmlns:a="http://schemas.openxmlformats.org/drawingml/2006/main" name="4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9.xml><?xml version="1.0" encoding="utf-8"?>
<a:theme xmlns:a="http://schemas.openxmlformats.org/drawingml/2006/main" name="4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0.xml><?xml version="1.0" encoding="utf-8"?>
<a:theme xmlns:a="http://schemas.openxmlformats.org/drawingml/2006/main" name="4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1.xml><?xml version="1.0" encoding="utf-8"?>
<a:theme xmlns:a="http://schemas.openxmlformats.org/drawingml/2006/main" name="4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2.xml><?xml version="1.0" encoding="utf-8"?>
<a:theme xmlns:a="http://schemas.openxmlformats.org/drawingml/2006/main" name="4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3.xml><?xml version="1.0" encoding="utf-8"?>
<a:theme xmlns:a="http://schemas.openxmlformats.org/drawingml/2006/main" name="Honeywell Template 2015-08-10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SS Presentation 2015-09-17" id="{B546D878-0302-4C15-9695-EAD4FD3D2D04}" vid="{AD371092-93D1-40DB-A973-89EAB210EB8E}"/>
    </a:ext>
  </a:extLst>
</a:theme>
</file>

<file path=ppt/theme/theme54.xml><?xml version="1.0" encoding="utf-8"?>
<a:theme xmlns:a="http://schemas.openxmlformats.org/drawingml/2006/main" name="4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5.xml><?xml version="1.0" encoding="utf-8"?>
<a:theme xmlns:a="http://schemas.openxmlformats.org/drawingml/2006/main" name="4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6.xml><?xml version="1.0" encoding="utf-8"?>
<a:theme xmlns:a="http://schemas.openxmlformats.org/drawingml/2006/main" name="5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7.xml><?xml version="1.0" encoding="utf-8"?>
<a:theme xmlns:a="http://schemas.openxmlformats.org/drawingml/2006/main" name="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8.xml><?xml version="1.0" encoding="utf-8"?>
<a:theme xmlns:a="http://schemas.openxmlformats.org/drawingml/2006/main" name="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9.xml><?xml version="1.0" encoding="utf-8"?>
<a:theme xmlns:a="http://schemas.openxmlformats.org/drawingml/2006/main" name="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Props1.xml><?xml version="1.0" encoding="utf-8"?>
<ds:datastoreItem xmlns:ds="http://schemas.openxmlformats.org/officeDocument/2006/customXml" ds:itemID="{6E3F06AC-E768-423D-9AF5-296B65B57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09B617-33FC-4DB9-98AC-120A0A7E6EFA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43485</TotalTime>
  <Words>1264</Words>
  <Application>Microsoft Office PowerPoint</Application>
  <PresentationFormat>On-screen Show (4:3)</PresentationFormat>
  <Paragraphs>270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87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NEW HON TEMPLATE Presentation1</vt:lpstr>
      <vt:lpstr>Honeywell Single Image Cover</vt:lpstr>
      <vt:lpstr>Honeywell Theme</vt:lpstr>
      <vt:lpstr>1_Honeywell Theme</vt:lpstr>
      <vt:lpstr>2_Honeywell Theme</vt:lpstr>
      <vt:lpstr>12_Honeywell Theme</vt:lpstr>
      <vt:lpstr>Honeywell PPT Template V3</vt:lpstr>
      <vt:lpstr>3_Honeywell Theme</vt:lpstr>
      <vt:lpstr>4_Honeywell Theme</vt:lpstr>
      <vt:lpstr>11_Honeywell Theme</vt:lpstr>
      <vt:lpstr>5_Honeywell Theme</vt:lpstr>
      <vt:lpstr>6_Honeywell Theme</vt:lpstr>
      <vt:lpstr>7_Honeywell Theme</vt:lpstr>
      <vt:lpstr>10_Honeywell Theme</vt:lpstr>
      <vt:lpstr>13_Honeywell Theme</vt:lpstr>
      <vt:lpstr>14_Honeywell Theme</vt:lpstr>
      <vt:lpstr>15_Honeywell Theme</vt:lpstr>
      <vt:lpstr>16_Honeywell Theme</vt:lpstr>
      <vt:lpstr>19_Honeywell Theme</vt:lpstr>
      <vt:lpstr>23_Honeywell Theme</vt:lpstr>
      <vt:lpstr>24_Honeywell Theme</vt:lpstr>
      <vt:lpstr>8_Honeywell Theme</vt:lpstr>
      <vt:lpstr>9_Honeywell Theme</vt:lpstr>
      <vt:lpstr>17_Honeywell Theme</vt:lpstr>
      <vt:lpstr>18_Honeywell Theme</vt:lpstr>
      <vt:lpstr>20_Honeywell Theme</vt:lpstr>
      <vt:lpstr>21_Honeywell Theme</vt:lpstr>
      <vt:lpstr>22_Honeywell Theme</vt:lpstr>
      <vt:lpstr>25_Honeywell Theme</vt:lpstr>
      <vt:lpstr>26_Honeywell Theme</vt:lpstr>
      <vt:lpstr>27_Honeywell Theme</vt:lpstr>
      <vt:lpstr>28_Honeywell Theme</vt:lpstr>
      <vt:lpstr>29_Honeywell Theme</vt:lpstr>
      <vt:lpstr>30_Honeywell Theme</vt:lpstr>
      <vt:lpstr>31_Honeywell Theme</vt:lpstr>
      <vt:lpstr>32_Honeywell Theme</vt:lpstr>
      <vt:lpstr>33_Honeywell Theme</vt:lpstr>
      <vt:lpstr>34_Honeywell Theme</vt:lpstr>
      <vt:lpstr>35_Honeywell Theme</vt:lpstr>
      <vt:lpstr>36_Honeywell Theme</vt:lpstr>
      <vt:lpstr>1_Honeywell PPT Template V3</vt:lpstr>
      <vt:lpstr>37_Honeywell Theme</vt:lpstr>
      <vt:lpstr>38_Honeywell Theme</vt:lpstr>
      <vt:lpstr>39_Honeywell Theme</vt:lpstr>
      <vt:lpstr>40_Honeywell Theme</vt:lpstr>
      <vt:lpstr>41_Honeywell Theme</vt:lpstr>
      <vt:lpstr>42_Honeywell Theme</vt:lpstr>
      <vt:lpstr>43_Honeywell Theme</vt:lpstr>
      <vt:lpstr>44_Honeywell Theme</vt:lpstr>
      <vt:lpstr>45_Honeywell Theme</vt:lpstr>
      <vt:lpstr>46_Honeywell Theme</vt:lpstr>
      <vt:lpstr>47_Honeywell Theme</vt:lpstr>
      <vt:lpstr>Honeywell Template 2015-08-10</vt:lpstr>
      <vt:lpstr>48_Honeywell Theme</vt:lpstr>
      <vt:lpstr>49_Honeywell Theme</vt:lpstr>
      <vt:lpstr>50_Honeywell Theme</vt:lpstr>
      <vt:lpstr>Equation</vt:lpstr>
      <vt:lpstr>PowerPoint Presentation</vt:lpstr>
      <vt:lpstr>Overview</vt:lpstr>
      <vt:lpstr>Trajectory Generation</vt:lpstr>
      <vt:lpstr>MPC Trajectory Generation</vt:lpstr>
      <vt:lpstr>Overview</vt:lpstr>
      <vt:lpstr>Tradeoff Parameters</vt:lpstr>
      <vt:lpstr>Model Complexity</vt:lpstr>
      <vt:lpstr>Overview</vt:lpstr>
      <vt:lpstr>Trajectory Variation with No. of Time Steps</vt:lpstr>
      <vt:lpstr>CPU Time vs No. of Time Steps (CT vs N)</vt:lpstr>
      <vt:lpstr>Overview</vt:lpstr>
      <vt:lpstr>MPC Trajectory in Presence of Obstacles</vt:lpstr>
      <vt:lpstr>MPC Trajectory Satisfies Vehicle Constraints</vt:lpstr>
      <vt:lpstr>CPU Time vs Number of Obstacles (CT vs no)</vt:lpstr>
      <vt:lpstr>Overview</vt:lpstr>
      <vt:lpstr>Number of Solver Iterations</vt:lpstr>
      <vt:lpstr>Overview</vt:lpstr>
      <vt:lpstr>CPU Time vs Time Step (CT vs T)</vt:lpstr>
      <vt:lpstr>Quick Recap</vt:lpstr>
      <vt:lpstr>Tradeoff Curves for Design – 1 of 2</vt:lpstr>
      <vt:lpstr>Tradeoff Curves for Design – 2 of 2</vt:lpstr>
      <vt:lpstr>Summary</vt:lpstr>
    </vt:vector>
  </TitlesOfParts>
  <Company>Honeywell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E379069</dc:creator>
  <cp:lastModifiedBy>Ganguli, Suvo (MN10)</cp:lastModifiedBy>
  <cp:revision>999</cp:revision>
  <cp:lastPrinted>2015-07-29T21:30:37Z</cp:lastPrinted>
  <dcterms:created xsi:type="dcterms:W3CDTF">2015-08-18T00:12:44Z</dcterms:created>
  <dcterms:modified xsi:type="dcterms:W3CDTF">2018-03-14T19:38:23Z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docIndexRef">
    <vt:lpwstr>6a39f35a-6d8c-4f28-92b1-a9d1944578cd</vt:lpwstr>
  </property>
  <property fmtid="{D5CDD505-2E9C-101B-9397-08002B2CF9AE}" pid="4" name="bjSaver">
    <vt:lpwstr>q3HYw6ryWmhPy+ejfF4uHa2dcjWlJX3y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</Properties>
</file>