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Masters/slideMaster48.xml" ContentType="application/vnd.openxmlformats-officedocument.presentationml.slideMaster+xml"/>
  <Override PartName="/ppt/slideMasters/slideMaster49.xml" ContentType="application/vnd.openxmlformats-officedocument.presentationml.slideMaster+xml"/>
  <Override PartName="/ppt/slideMasters/slideMaster50.xml" ContentType="application/vnd.openxmlformats-officedocument.presentationml.slideMaster+xml"/>
  <Override PartName="/ppt/slideMasters/slideMaster51.xml" ContentType="application/vnd.openxmlformats-officedocument.presentationml.slideMaster+xml"/>
  <Override PartName="/ppt/slideMasters/slideMaster52.xml" ContentType="application/vnd.openxmlformats-officedocument.presentationml.slideMaster+xml"/>
  <Override PartName="/ppt/slideMasters/slideMaster53.xml" ContentType="application/vnd.openxmlformats-officedocument.presentationml.slideMaster+xml"/>
  <Override PartName="/ppt/slideMasters/slideMaster54.xml" ContentType="application/vnd.openxmlformats-officedocument.presentationml.slideMaster+xml"/>
  <Override PartName="/ppt/slideMasters/slideMaster55.xml" ContentType="application/vnd.openxmlformats-officedocument.presentationml.slideMaster+xml"/>
  <Override PartName="/ppt/slideMasters/slideMaster5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slideLayout24.xml" ContentType="application/vnd.openxmlformats-officedocument.presentationml.slideLayout+xml"/>
  <Override PartName="/ppt/theme/theme7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slideLayout33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26.xml" ContentType="application/vnd.openxmlformats-officedocument.theme+xml"/>
  <Override PartName="/ppt/theme/theme27.xml" ContentType="application/vnd.openxmlformats-officedocument.theme+xml"/>
  <Override PartName="/ppt/theme/theme28.xml" ContentType="application/vnd.openxmlformats-officedocument.theme+xml"/>
  <Override PartName="/ppt/theme/theme29.xml" ContentType="application/vnd.openxmlformats-officedocument.theme+xml"/>
  <Override PartName="/ppt/theme/theme30.xml" ContentType="application/vnd.openxmlformats-officedocument.theme+xml"/>
  <Override PartName="/ppt/theme/theme31.xml" ContentType="application/vnd.openxmlformats-officedocument.theme+xml"/>
  <Override PartName="/ppt/theme/theme32.xml" ContentType="application/vnd.openxmlformats-officedocument.theme+xml"/>
  <Override PartName="/ppt/theme/theme33.xml" ContentType="application/vnd.openxmlformats-officedocument.theme+xml"/>
  <Override PartName="/ppt/theme/theme34.xml" ContentType="application/vnd.openxmlformats-officedocument.theme+xml"/>
  <Override PartName="/ppt/theme/theme35.xml" ContentType="application/vnd.openxmlformats-officedocument.theme+xml"/>
  <Override PartName="/ppt/theme/theme36.xml" ContentType="application/vnd.openxmlformats-officedocument.theme+xml"/>
  <Override PartName="/ppt/theme/theme37.xml" ContentType="application/vnd.openxmlformats-officedocument.theme+xml"/>
  <Override PartName="/ppt/theme/theme38.xml" ContentType="application/vnd.openxmlformats-officedocument.theme+xml"/>
  <Override PartName="/ppt/theme/theme39.xml" ContentType="application/vnd.openxmlformats-officedocument.theme+xml"/>
  <Override PartName="/ppt/theme/theme40.xml" ContentType="application/vnd.openxmlformats-officedocument.theme+xml"/>
  <Override PartName="/ppt/theme/theme41.xml" ContentType="application/vnd.openxmlformats-officedocument.theme+xml"/>
  <Override PartName="/ppt/theme/theme42.xml" ContentType="application/vnd.openxmlformats-officedocument.theme+xml"/>
  <Override PartName="/ppt/theme/theme43.xml" ContentType="application/vnd.openxmlformats-officedocument.theme+xml"/>
  <Override PartName="/ppt/theme/theme44.xml" ContentType="application/vnd.openxmlformats-officedocument.theme+xml"/>
  <Override PartName="/ppt/theme/theme45.xml" ContentType="application/vnd.openxmlformats-officedocument.theme+xml"/>
  <Override PartName="/ppt/theme/theme46.xml" ContentType="application/vnd.openxmlformats-officedocument.theme+xml"/>
  <Override PartName="/ppt/theme/theme47.xml" ContentType="application/vnd.openxmlformats-officedocument.theme+xml"/>
  <Override PartName="/ppt/theme/theme48.xml" ContentType="application/vnd.openxmlformats-officedocument.theme+xml"/>
  <Override PartName="/ppt/theme/theme49.xml" ContentType="application/vnd.openxmlformats-officedocument.theme+xml"/>
  <Override PartName="/ppt/theme/theme50.xml" ContentType="application/vnd.openxmlformats-officedocument.theme+xml"/>
  <Override PartName="/ppt/theme/theme51.xml" ContentType="application/vnd.openxmlformats-officedocument.theme+xml"/>
  <Override PartName="/ppt/theme/theme52.xml" ContentType="application/vnd.openxmlformats-officedocument.theme+xml"/>
  <Override PartName="/ppt/theme/theme5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54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55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6.xml" ContentType="application/vnd.openxmlformats-officedocument.theme+xml"/>
  <Override PartName="/ppt/theme/theme57.xml" ContentType="application/vnd.openxmlformats-officedocument.theme+xml"/>
  <Override PartName="/ppt/tags/tag1.xml" ContentType="application/vnd.openxmlformats-officedocument.presentationml.tags+xml"/>
  <Override PartName="/ppt/theme/theme58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93482" r:id="rId4"/>
    <p:sldMasterId id="2147493480" r:id="rId5"/>
    <p:sldMasterId id="2147493455" r:id="rId6"/>
    <p:sldMasterId id="2147493899" r:id="rId7"/>
    <p:sldMasterId id="2147493905" r:id="rId8"/>
    <p:sldMasterId id="2147493914" r:id="rId9"/>
    <p:sldMasterId id="2147493916" r:id="rId10"/>
    <p:sldMasterId id="2147493919" r:id="rId11"/>
    <p:sldMasterId id="2147493928" r:id="rId12"/>
    <p:sldMasterId id="2147493930" r:id="rId13"/>
    <p:sldMasterId id="2147493931" r:id="rId14"/>
    <p:sldMasterId id="2147493934" r:id="rId15"/>
    <p:sldMasterId id="2147493936" r:id="rId16"/>
    <p:sldMasterId id="2147493938" r:id="rId17"/>
    <p:sldMasterId id="2147493940" r:id="rId18"/>
    <p:sldMasterId id="2147493942" r:id="rId19"/>
    <p:sldMasterId id="2147493944" r:id="rId20"/>
    <p:sldMasterId id="2147493946" r:id="rId21"/>
    <p:sldMasterId id="2147493948" r:id="rId22"/>
    <p:sldMasterId id="2147493950" r:id="rId23"/>
    <p:sldMasterId id="2147493952" r:id="rId24"/>
    <p:sldMasterId id="2147493954" r:id="rId25"/>
    <p:sldMasterId id="2147493956" r:id="rId26"/>
    <p:sldMasterId id="2147493958" r:id="rId27"/>
    <p:sldMasterId id="2147493960" r:id="rId28"/>
    <p:sldMasterId id="2147493962" r:id="rId29"/>
    <p:sldMasterId id="2147493964" r:id="rId30"/>
    <p:sldMasterId id="2147493966" r:id="rId31"/>
    <p:sldMasterId id="2147493968" r:id="rId32"/>
    <p:sldMasterId id="2147493970" r:id="rId33"/>
    <p:sldMasterId id="2147493972" r:id="rId34"/>
    <p:sldMasterId id="2147493974" r:id="rId35"/>
    <p:sldMasterId id="2147493976" r:id="rId36"/>
    <p:sldMasterId id="2147493978" r:id="rId37"/>
    <p:sldMasterId id="2147493980" r:id="rId38"/>
    <p:sldMasterId id="2147493982" r:id="rId39"/>
    <p:sldMasterId id="2147493984" r:id="rId40"/>
    <p:sldMasterId id="2147493986" r:id="rId41"/>
    <p:sldMasterId id="2147493988" r:id="rId42"/>
    <p:sldMasterId id="2147493990" r:id="rId43"/>
    <p:sldMasterId id="2147493992" r:id="rId44"/>
    <p:sldMasterId id="2147493994" r:id="rId45"/>
    <p:sldMasterId id="2147493996" r:id="rId46"/>
    <p:sldMasterId id="2147493998" r:id="rId47"/>
    <p:sldMasterId id="2147494000" r:id="rId48"/>
    <p:sldMasterId id="2147494002" r:id="rId49"/>
    <p:sldMasterId id="2147494004" r:id="rId50"/>
    <p:sldMasterId id="2147494006" r:id="rId51"/>
    <p:sldMasterId id="2147494008" r:id="rId52"/>
    <p:sldMasterId id="2147494010" r:id="rId53"/>
    <p:sldMasterId id="2147494012" r:id="rId54"/>
    <p:sldMasterId id="2147494014" r:id="rId55"/>
    <p:sldMasterId id="2147494015" r:id="rId56"/>
    <p:sldMasterId id="2147494018" r:id="rId57"/>
    <p:sldMasterId id="2147494029" r:id="rId58"/>
    <p:sldMasterId id="2147494054" r:id="rId59"/>
  </p:sldMasterIdLst>
  <p:notesMasterIdLst>
    <p:notesMasterId r:id="rId81"/>
  </p:notesMasterIdLst>
  <p:handoutMasterIdLst>
    <p:handoutMasterId r:id="rId82"/>
  </p:handoutMasterIdLst>
  <p:sldIdLst>
    <p:sldId id="256" r:id="rId60"/>
    <p:sldId id="258" r:id="rId61"/>
    <p:sldId id="267" r:id="rId62"/>
    <p:sldId id="266" r:id="rId63"/>
    <p:sldId id="268" r:id="rId64"/>
    <p:sldId id="262" r:id="rId65"/>
    <p:sldId id="272" r:id="rId66"/>
    <p:sldId id="269" r:id="rId67"/>
    <p:sldId id="263" r:id="rId68"/>
    <p:sldId id="271" r:id="rId69"/>
    <p:sldId id="265" r:id="rId70"/>
    <p:sldId id="270" r:id="rId71"/>
    <p:sldId id="273" r:id="rId72"/>
    <p:sldId id="264" r:id="rId73"/>
    <p:sldId id="275" r:id="rId74"/>
    <p:sldId id="274" r:id="rId75"/>
    <p:sldId id="276" r:id="rId76"/>
    <p:sldId id="277" r:id="rId77"/>
    <p:sldId id="278" r:id="rId78"/>
    <p:sldId id="260" r:id="rId79"/>
    <p:sldId id="261" r:id="rId80"/>
  </p:sldIdLst>
  <p:sldSz cx="9144000" cy="6858000" type="screen4x3"/>
  <p:notesSz cx="7023100" cy="93091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2160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B2819"/>
    <a:srgbClr val="CC00CC"/>
    <a:srgbClr val="00FF00"/>
    <a:srgbClr val="005C2A"/>
    <a:srgbClr val="E71D1D"/>
    <a:srgbClr val="66FF99"/>
    <a:srgbClr val="FFCCFF"/>
    <a:srgbClr val="CCFEF1"/>
    <a:srgbClr val="99FF99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91" autoAdjust="0"/>
    <p:restoredTop sz="95718" autoAdjust="0"/>
  </p:normalViewPr>
  <p:slideViewPr>
    <p:cSldViewPr snapToGrid="0" snapToObjects="1">
      <p:cViewPr varScale="1">
        <p:scale>
          <a:sx n="100" d="100"/>
          <a:sy n="100" d="100"/>
        </p:scale>
        <p:origin x="330" y="90"/>
      </p:cViewPr>
      <p:guideLst>
        <p:guide orient="horz" pos="1620"/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0.xml"/><Relationship Id="rId18" Type="http://schemas.openxmlformats.org/officeDocument/2006/relationships/slideMaster" Target="slideMasters/slideMaster15.xml"/><Relationship Id="rId26" Type="http://schemas.openxmlformats.org/officeDocument/2006/relationships/slideMaster" Target="slideMasters/slideMaster23.xml"/><Relationship Id="rId39" Type="http://schemas.openxmlformats.org/officeDocument/2006/relationships/slideMaster" Target="slideMasters/slideMaster36.xml"/><Relationship Id="rId21" Type="http://schemas.openxmlformats.org/officeDocument/2006/relationships/slideMaster" Target="slideMasters/slideMaster18.xml"/><Relationship Id="rId34" Type="http://schemas.openxmlformats.org/officeDocument/2006/relationships/slideMaster" Target="slideMasters/slideMaster31.xml"/><Relationship Id="rId42" Type="http://schemas.openxmlformats.org/officeDocument/2006/relationships/slideMaster" Target="slideMasters/slideMaster39.xml"/><Relationship Id="rId47" Type="http://schemas.openxmlformats.org/officeDocument/2006/relationships/slideMaster" Target="slideMasters/slideMaster44.xml"/><Relationship Id="rId50" Type="http://schemas.openxmlformats.org/officeDocument/2006/relationships/slideMaster" Target="slideMasters/slideMaster47.xml"/><Relationship Id="rId55" Type="http://schemas.openxmlformats.org/officeDocument/2006/relationships/slideMaster" Target="slideMasters/slideMaster52.xml"/><Relationship Id="rId63" Type="http://schemas.openxmlformats.org/officeDocument/2006/relationships/slide" Target="slides/slide4.xml"/><Relationship Id="rId68" Type="http://schemas.openxmlformats.org/officeDocument/2006/relationships/slide" Target="slides/slide9.xml"/><Relationship Id="rId76" Type="http://schemas.openxmlformats.org/officeDocument/2006/relationships/slide" Target="slides/slide17.xml"/><Relationship Id="rId84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71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3.xml"/><Relationship Id="rId29" Type="http://schemas.openxmlformats.org/officeDocument/2006/relationships/slideMaster" Target="slideMasters/slideMaster26.xml"/><Relationship Id="rId11" Type="http://schemas.openxmlformats.org/officeDocument/2006/relationships/slideMaster" Target="slideMasters/slideMaster8.xml"/><Relationship Id="rId24" Type="http://schemas.openxmlformats.org/officeDocument/2006/relationships/slideMaster" Target="slideMasters/slideMaster21.xml"/><Relationship Id="rId32" Type="http://schemas.openxmlformats.org/officeDocument/2006/relationships/slideMaster" Target="slideMasters/slideMaster29.xml"/><Relationship Id="rId37" Type="http://schemas.openxmlformats.org/officeDocument/2006/relationships/slideMaster" Target="slideMasters/slideMaster34.xml"/><Relationship Id="rId40" Type="http://schemas.openxmlformats.org/officeDocument/2006/relationships/slideMaster" Target="slideMasters/slideMaster37.xml"/><Relationship Id="rId45" Type="http://schemas.openxmlformats.org/officeDocument/2006/relationships/slideMaster" Target="slideMasters/slideMaster42.xml"/><Relationship Id="rId53" Type="http://schemas.openxmlformats.org/officeDocument/2006/relationships/slideMaster" Target="slideMasters/slideMaster50.xml"/><Relationship Id="rId58" Type="http://schemas.openxmlformats.org/officeDocument/2006/relationships/slideMaster" Target="slideMasters/slideMaster55.xml"/><Relationship Id="rId66" Type="http://schemas.openxmlformats.org/officeDocument/2006/relationships/slide" Target="slides/slide7.xml"/><Relationship Id="rId74" Type="http://schemas.openxmlformats.org/officeDocument/2006/relationships/slide" Target="slides/slide15.xml"/><Relationship Id="rId79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2.xml"/><Relationship Id="rId82" Type="http://schemas.openxmlformats.org/officeDocument/2006/relationships/handoutMaster" Target="handoutMasters/handoutMaster1.xml"/><Relationship Id="rId19" Type="http://schemas.openxmlformats.org/officeDocument/2006/relationships/slideMaster" Target="slideMasters/slideMaster16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Master" Target="slideMasters/slideMaster19.xml"/><Relationship Id="rId27" Type="http://schemas.openxmlformats.org/officeDocument/2006/relationships/slideMaster" Target="slideMasters/slideMaster24.xml"/><Relationship Id="rId30" Type="http://schemas.openxmlformats.org/officeDocument/2006/relationships/slideMaster" Target="slideMasters/slideMaster27.xml"/><Relationship Id="rId35" Type="http://schemas.openxmlformats.org/officeDocument/2006/relationships/slideMaster" Target="slideMasters/slideMaster32.xml"/><Relationship Id="rId43" Type="http://schemas.openxmlformats.org/officeDocument/2006/relationships/slideMaster" Target="slideMasters/slideMaster40.xml"/><Relationship Id="rId48" Type="http://schemas.openxmlformats.org/officeDocument/2006/relationships/slideMaster" Target="slideMasters/slideMaster45.xml"/><Relationship Id="rId56" Type="http://schemas.openxmlformats.org/officeDocument/2006/relationships/slideMaster" Target="slideMasters/slideMaster53.xml"/><Relationship Id="rId64" Type="http://schemas.openxmlformats.org/officeDocument/2006/relationships/slide" Target="slides/slide5.xml"/><Relationship Id="rId69" Type="http://schemas.openxmlformats.org/officeDocument/2006/relationships/slide" Target="slides/slide10.xml"/><Relationship Id="rId77" Type="http://schemas.openxmlformats.org/officeDocument/2006/relationships/slide" Target="slides/slide18.xml"/><Relationship Id="rId8" Type="http://schemas.openxmlformats.org/officeDocument/2006/relationships/slideMaster" Target="slideMasters/slideMaster5.xml"/><Relationship Id="rId51" Type="http://schemas.openxmlformats.org/officeDocument/2006/relationships/slideMaster" Target="slideMasters/slideMaster48.xml"/><Relationship Id="rId72" Type="http://schemas.openxmlformats.org/officeDocument/2006/relationships/slide" Target="slides/slide13.xml"/><Relationship Id="rId80" Type="http://schemas.openxmlformats.org/officeDocument/2006/relationships/slide" Target="slides/slide21.xml"/><Relationship Id="rId85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Master" Target="slideMasters/slideMaster9.xml"/><Relationship Id="rId17" Type="http://schemas.openxmlformats.org/officeDocument/2006/relationships/slideMaster" Target="slideMasters/slideMaster14.xml"/><Relationship Id="rId25" Type="http://schemas.openxmlformats.org/officeDocument/2006/relationships/slideMaster" Target="slideMasters/slideMaster22.xml"/><Relationship Id="rId33" Type="http://schemas.openxmlformats.org/officeDocument/2006/relationships/slideMaster" Target="slideMasters/slideMaster30.xml"/><Relationship Id="rId38" Type="http://schemas.openxmlformats.org/officeDocument/2006/relationships/slideMaster" Target="slideMasters/slideMaster35.xml"/><Relationship Id="rId46" Type="http://schemas.openxmlformats.org/officeDocument/2006/relationships/slideMaster" Target="slideMasters/slideMaster43.xml"/><Relationship Id="rId59" Type="http://schemas.openxmlformats.org/officeDocument/2006/relationships/slideMaster" Target="slideMasters/slideMaster56.xml"/><Relationship Id="rId67" Type="http://schemas.openxmlformats.org/officeDocument/2006/relationships/slide" Target="slides/slide8.xml"/><Relationship Id="rId20" Type="http://schemas.openxmlformats.org/officeDocument/2006/relationships/slideMaster" Target="slideMasters/slideMaster17.xml"/><Relationship Id="rId41" Type="http://schemas.openxmlformats.org/officeDocument/2006/relationships/slideMaster" Target="slideMasters/slideMaster38.xml"/><Relationship Id="rId54" Type="http://schemas.openxmlformats.org/officeDocument/2006/relationships/slideMaster" Target="slideMasters/slideMaster51.xml"/><Relationship Id="rId62" Type="http://schemas.openxmlformats.org/officeDocument/2006/relationships/slide" Target="slides/slide3.xml"/><Relationship Id="rId70" Type="http://schemas.openxmlformats.org/officeDocument/2006/relationships/slide" Target="slides/slide11.xml"/><Relationship Id="rId75" Type="http://schemas.openxmlformats.org/officeDocument/2006/relationships/slide" Target="slides/slide16.xml"/><Relationship Id="rId83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Master" Target="slideMasters/slideMaster12.xml"/><Relationship Id="rId23" Type="http://schemas.openxmlformats.org/officeDocument/2006/relationships/slideMaster" Target="slideMasters/slideMaster20.xml"/><Relationship Id="rId28" Type="http://schemas.openxmlformats.org/officeDocument/2006/relationships/slideMaster" Target="slideMasters/slideMaster25.xml"/><Relationship Id="rId36" Type="http://schemas.openxmlformats.org/officeDocument/2006/relationships/slideMaster" Target="slideMasters/slideMaster33.xml"/><Relationship Id="rId49" Type="http://schemas.openxmlformats.org/officeDocument/2006/relationships/slideMaster" Target="slideMasters/slideMaster46.xml"/><Relationship Id="rId57" Type="http://schemas.openxmlformats.org/officeDocument/2006/relationships/slideMaster" Target="slideMasters/slideMaster54.xml"/><Relationship Id="rId10" Type="http://schemas.openxmlformats.org/officeDocument/2006/relationships/slideMaster" Target="slideMasters/slideMaster7.xml"/><Relationship Id="rId31" Type="http://schemas.openxmlformats.org/officeDocument/2006/relationships/slideMaster" Target="slideMasters/slideMaster28.xml"/><Relationship Id="rId44" Type="http://schemas.openxmlformats.org/officeDocument/2006/relationships/slideMaster" Target="slideMasters/slideMaster41.xml"/><Relationship Id="rId52" Type="http://schemas.openxmlformats.org/officeDocument/2006/relationships/slideMaster" Target="slideMasters/slideMaster49.xml"/><Relationship Id="rId60" Type="http://schemas.openxmlformats.org/officeDocument/2006/relationships/slide" Target="slides/slide1.xml"/><Relationship Id="rId65" Type="http://schemas.openxmlformats.org/officeDocument/2006/relationships/slide" Target="slides/slide6.xml"/><Relationship Id="rId73" Type="http://schemas.openxmlformats.org/officeDocument/2006/relationships/slide" Target="slides/slide14.xml"/><Relationship Id="rId78" Type="http://schemas.openxmlformats.org/officeDocument/2006/relationships/slide" Target="slides/slide19.xml"/><Relationship Id="rId81" Type="http://schemas.openxmlformats.org/officeDocument/2006/relationships/notesMaster" Target="notesMasters/notesMaster1.xml"/><Relationship Id="rId86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image" Target="../media/image36.wmf"/><Relationship Id="rId7" Type="http://schemas.openxmlformats.org/officeDocument/2006/relationships/image" Target="../media/image40.wmf"/><Relationship Id="rId2" Type="http://schemas.openxmlformats.org/officeDocument/2006/relationships/image" Target="../media/image32.wmf"/><Relationship Id="rId1" Type="http://schemas.openxmlformats.org/officeDocument/2006/relationships/image" Target="../media/image35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2.xml"/><Relationship Id="rId1" Type="http://schemas.openxmlformats.org/officeDocument/2006/relationships/theme" Target="../theme/theme5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E7C95BC-006C-4684-9554-62FB57A5CAA0}" type="datetimeFigureOut">
              <a:rPr lang="en-US"/>
              <a:pPr>
                <a:defRPr/>
              </a:pPr>
              <a:t>2/15/2018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  <p:custDataLst>
              <p:tags r:id="rId2"/>
            </p:custDataLst>
          </p:nvPr>
        </p:nvSpPr>
        <p:spPr>
          <a:xfrm>
            <a:off x="0" y="8842375"/>
            <a:ext cx="7023100" cy="465138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z="700" smtClean="0">
                <a:solidFill>
                  <a:srgbClr val="7F7F7F"/>
                </a:solidFill>
                <a:latin typeface="Arial" panose="020B0604020202020204" pitchFamily="34" charset="0"/>
              </a:rPr>
              <a:t>Honeywell Internal</a:t>
            </a:r>
            <a:endParaRPr lang="en-US" sz="700" dirty="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5138"/>
          </a:xfrm>
          <a:prstGeom prst="rect">
            <a:avLst/>
          </a:prstGeom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9E215EDE-6555-4351-92A2-B34A903FC16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6398716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theme" Target="../theme/theme5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275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344EAD1-4FCB-4DD1-8148-C83899EE18C7}" type="datetimeFigureOut">
              <a:rPr lang="en-US"/>
              <a:pPr>
                <a:defRPr/>
              </a:pPr>
              <a:t>2/15/2018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21188"/>
            <a:ext cx="5619750" cy="4189412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  <p:custDataLst>
              <p:tags r:id="rId2"/>
            </p:custDataLst>
          </p:nvPr>
        </p:nvSpPr>
        <p:spPr>
          <a:xfrm>
            <a:off x="0" y="8842375"/>
            <a:ext cx="7023100" cy="465138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700" b="0" i="0" u="none">
                <a:solidFill>
                  <a:srgbClr val="7F7F7F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Honeywell Internal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275" y="8842375"/>
            <a:ext cx="3043238" cy="465138"/>
          </a:xfrm>
          <a:prstGeom prst="rect">
            <a:avLst/>
          </a:prstGeom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4722ABC-1135-4555-9538-F5919C18DAE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8647029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Honeywell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722ABC-1135-4555-9538-F5919C18DAEB}" type="slidenum">
              <a:rPr lang="en-US" altLang="en-US" smtClean="0"/>
              <a:pPr>
                <a:defRPr/>
              </a:pPr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81444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Imag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2138363" y="5959475"/>
            <a:ext cx="0" cy="49212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148586" y="6222292"/>
            <a:ext cx="4963414" cy="254118"/>
          </a:xfrm>
          <a:prstGeom prst="rect">
            <a:avLst/>
          </a:prstGeom>
        </p:spPr>
        <p:txBody>
          <a:bodyPr vert="horz" anchor="ctr"/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2148585" y="5960246"/>
            <a:ext cx="4963415" cy="249655"/>
          </a:xfrm>
          <a:prstGeom prst="rect">
            <a:avLst/>
          </a:prstGeom>
        </p:spPr>
        <p:txBody>
          <a:bodyPr vert="horz" anchor="ctr"/>
          <a:lstStyle>
            <a:lvl1pPr>
              <a:defRPr sz="2400" b="1" i="0" cap="all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6"/>
          <p:cNvSpPr>
            <a:spLocks noGrp="1"/>
          </p:cNvSpPr>
          <p:nvPr>
            <p:ph sz="quarter" idx="10"/>
          </p:nvPr>
        </p:nvSpPr>
        <p:spPr>
          <a:xfrm>
            <a:off x="200024" y="5949950"/>
            <a:ext cx="1862455" cy="236792"/>
          </a:xfrm>
          <a:prstGeom prst="rect">
            <a:avLst/>
          </a:prstGeom>
        </p:spPr>
        <p:txBody>
          <a:bodyPr vert="horz" anchor="t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00024" y="6199311"/>
            <a:ext cx="1862456" cy="248524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8628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 W/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6929438" y="6350000"/>
            <a:ext cx="1990725" cy="50800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2AA025-4DF6-4036-8B20-5A05FE6D437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981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5926" y="357810"/>
            <a:ext cx="7880961" cy="49861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535927" y="1005840"/>
            <a:ext cx="7880960" cy="53086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 marL="1200150" indent="-171450">
              <a:buClr>
                <a:schemeClr val="accent3"/>
              </a:buClr>
              <a:buFont typeface="Arial" panose="020B0604020202020204" pitchFamily="34" charset="0"/>
              <a:buChar char="-"/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F4A111-9839-469E-91E1-2DF1F354FAC3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599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 bwMode="auto">
          <a:xfrm>
            <a:off x="4506516" y="996950"/>
            <a:ext cx="0" cy="5334000"/>
          </a:xfrm>
          <a:prstGeom prst="lin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/>
            <a:ext uri="{AF507438-7753-43e0-B8FC-AC1667EBCBE1}"/>
          </a:extLst>
        </p:spPr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35925" y="357810"/>
            <a:ext cx="7874939" cy="4986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sz="quarter" idx="12"/>
          </p:nvPr>
        </p:nvSpPr>
        <p:spPr>
          <a:xfrm>
            <a:off x="536095" y="1005840"/>
            <a:ext cx="3870228" cy="5308600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>
                <a:latin typeface="+mn-lt"/>
              </a:defRPr>
            </a:lvl1pPr>
            <a:lvl2pPr>
              <a:buClr>
                <a:schemeClr val="accent3"/>
              </a:buClr>
              <a:defRPr>
                <a:latin typeface="+mn-lt"/>
              </a:defRPr>
            </a:lvl2pPr>
            <a:lvl3pPr>
              <a:buClr>
                <a:schemeClr val="accent3"/>
              </a:buClr>
              <a:defRPr>
                <a:latin typeface="+mn-lt"/>
              </a:defRPr>
            </a:lvl3pPr>
            <a:lvl4pPr marL="1200150" indent="-171450">
              <a:buClr>
                <a:schemeClr val="accent3"/>
              </a:buClr>
              <a:buFont typeface="Arial" panose="020B0604020202020204" pitchFamily="34" charset="0"/>
              <a:buChar char="-"/>
              <a:defRPr sz="1050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05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sz="quarter" idx="15"/>
          </p:nvPr>
        </p:nvSpPr>
        <p:spPr>
          <a:xfrm>
            <a:off x="4612834" y="1005840"/>
            <a:ext cx="3798030" cy="53086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 marL="1200150" indent="-171450">
              <a:buClr>
                <a:schemeClr val="accent3"/>
              </a:buClr>
              <a:buFont typeface="Arial" panose="020B0604020202020204" pitchFamily="34" charset="0"/>
              <a:buChar char="-"/>
              <a:defRPr sz="1050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05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743345-C59F-4C38-84EF-8B063FE052DF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527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 bwMode="auto">
          <a:xfrm flipH="1">
            <a:off x="535782" y="3709988"/>
            <a:ext cx="7898606" cy="0"/>
          </a:xfrm>
          <a:prstGeom prst="lin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/>
            <a:ext uri="{AF507438-7753-43e0-B8FC-AC1667EBCBE1}"/>
          </a:extLst>
        </p:spPr>
      </p:cxnSp>
      <p:cxnSp>
        <p:nvCxnSpPr>
          <p:cNvPr id="8" name="Straight Connector 7"/>
          <p:cNvCxnSpPr/>
          <p:nvPr userDrawn="1"/>
        </p:nvCxnSpPr>
        <p:spPr bwMode="auto">
          <a:xfrm>
            <a:off x="4506516" y="996950"/>
            <a:ext cx="0" cy="5334000"/>
          </a:xfrm>
          <a:prstGeom prst="lin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/>
            <a:ext uri="{AF507438-7753-43e0-B8FC-AC1667EBCBE1}"/>
          </a:extLst>
        </p:spPr>
      </p:cxnSp>
      <p:sp>
        <p:nvSpPr>
          <p:cNvPr id="9" name="TextBox 11"/>
          <p:cNvSpPr txBox="1">
            <a:spLocks noChangeArrowheads="1"/>
          </p:cNvSpPr>
          <p:nvPr userDrawn="1"/>
        </p:nvSpPr>
        <p:spPr bwMode="auto">
          <a:xfrm>
            <a:off x="1250156" y="6804025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dirty="0" smtClean="0">
              <a:solidFill>
                <a:srgbClr val="000000"/>
              </a:solidFill>
              <a:cs typeface="+mn-cs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535680" y="364798"/>
            <a:ext cx="7898275" cy="5120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2"/>
          </p:nvPr>
        </p:nvSpPr>
        <p:spPr>
          <a:xfrm>
            <a:off x="535680" y="1005842"/>
            <a:ext cx="3879254" cy="2624429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buClr>
                <a:schemeClr val="accent3"/>
              </a:buClr>
              <a:defRPr>
                <a:latin typeface="+mn-lt"/>
              </a:defRPr>
            </a:lvl2pPr>
            <a:lvl3pPr>
              <a:buClr>
                <a:schemeClr val="accent3"/>
              </a:buClr>
              <a:defRPr>
                <a:latin typeface="+mn-lt"/>
              </a:defRPr>
            </a:lvl3pPr>
            <a:lvl4pPr marL="1200150" indent="-171450">
              <a:buClr>
                <a:schemeClr val="accent3"/>
              </a:buClr>
              <a:buFont typeface="Arial" panose="020B0604020202020204" pitchFamily="34" charset="0"/>
              <a:buChar char="-"/>
              <a:defRPr sz="1050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05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5"/>
          </p:nvPr>
        </p:nvSpPr>
        <p:spPr>
          <a:xfrm>
            <a:off x="4601087" y="1005842"/>
            <a:ext cx="3832868" cy="2624429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buClr>
                <a:schemeClr val="accent3"/>
              </a:buClr>
              <a:defRPr>
                <a:latin typeface="+mn-lt"/>
              </a:defRPr>
            </a:lvl2pPr>
            <a:lvl3pPr>
              <a:buClr>
                <a:schemeClr val="accent3"/>
              </a:buClr>
              <a:defRPr>
                <a:latin typeface="+mn-lt"/>
              </a:defRPr>
            </a:lvl3pPr>
            <a:lvl4pPr marL="1200150" indent="-171450">
              <a:buClr>
                <a:schemeClr val="accent3"/>
              </a:buClr>
              <a:buFont typeface="Arial" panose="020B0604020202020204" pitchFamily="34" charset="0"/>
              <a:buChar char="-"/>
              <a:defRPr sz="1050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05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4"/>
          <p:cNvSpPr>
            <a:spLocks noGrp="1"/>
          </p:cNvSpPr>
          <p:nvPr>
            <p:ph sz="quarter" idx="22"/>
          </p:nvPr>
        </p:nvSpPr>
        <p:spPr>
          <a:xfrm>
            <a:off x="535680" y="3796578"/>
            <a:ext cx="3879254" cy="2534249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buClr>
                <a:schemeClr val="accent3"/>
              </a:buClr>
              <a:defRPr>
                <a:latin typeface="+mn-lt"/>
              </a:defRPr>
            </a:lvl2pPr>
            <a:lvl3pPr>
              <a:buClr>
                <a:schemeClr val="accent3"/>
              </a:buClr>
              <a:defRPr>
                <a:latin typeface="+mn-lt"/>
              </a:defRPr>
            </a:lvl3pPr>
            <a:lvl4pPr marL="1200150" indent="-171450">
              <a:buClr>
                <a:schemeClr val="accent3"/>
              </a:buClr>
              <a:buFont typeface="Arial" panose="020B0604020202020204" pitchFamily="34" charset="0"/>
              <a:buChar char="-"/>
              <a:defRPr sz="1050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05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4"/>
          <p:cNvSpPr>
            <a:spLocks noGrp="1"/>
          </p:cNvSpPr>
          <p:nvPr>
            <p:ph sz="quarter" idx="23"/>
          </p:nvPr>
        </p:nvSpPr>
        <p:spPr>
          <a:xfrm>
            <a:off x="4601087" y="3796578"/>
            <a:ext cx="3832868" cy="2534249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buClr>
                <a:schemeClr val="accent3"/>
              </a:buClr>
              <a:defRPr>
                <a:latin typeface="+mn-lt"/>
              </a:defRPr>
            </a:lvl2pPr>
            <a:lvl3pPr>
              <a:buClr>
                <a:schemeClr val="accent3"/>
              </a:buClr>
              <a:defRPr>
                <a:latin typeface="+mn-lt"/>
              </a:defRPr>
            </a:lvl3pPr>
            <a:lvl4pPr marL="1200150" indent="-171450">
              <a:buClr>
                <a:schemeClr val="accent3"/>
              </a:buClr>
              <a:buFont typeface="Arial" panose="020B0604020202020204" pitchFamily="34" charset="0"/>
              <a:buChar char="-"/>
              <a:defRPr sz="1050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05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C212C1-4868-458B-BCD0-0224AD3191DF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885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680" y="357190"/>
            <a:ext cx="7892502" cy="498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6DD752-6997-4F1F-BFA2-F237AEC24817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8163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19727"/>
            <a:ext cx="9144000" cy="49847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805AF4-2A57-4591-8713-D80DBC1428AB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1424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002359" cy="49861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4350" y="1074738"/>
            <a:ext cx="8002588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  <a:lvl2pPr marL="457200" indent="-169863"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 marL="804863" indent="-177800"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400">
                <a:solidFill>
                  <a:schemeClr val="tx1"/>
                </a:solidFill>
              </a:defRPr>
            </a:lvl4pPr>
            <a:lvl5pPr marL="1719263" indent="-177800">
              <a:buClr>
                <a:schemeClr val="accent2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5598EF-CE72-4932-972A-7ED3F845C402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7202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60338" y="6364288"/>
            <a:ext cx="8983662" cy="493712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14578" y="344558"/>
            <a:ext cx="8123010" cy="5118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8002588" cy="5059047"/>
          </a:xfrm>
          <a:prstGeom prst="rect">
            <a:avLst/>
          </a:prstGeom>
        </p:spPr>
        <p:txBody>
          <a:bodyPr>
            <a:normAutofit/>
          </a:bodyPr>
          <a:lstStyle>
            <a:lvl2pPr marL="457200" indent="-169863">
              <a:defRPr/>
            </a:lvl2pPr>
            <a:lvl3pPr marL="804863" indent="-177800">
              <a:defRPr/>
            </a:lvl3pPr>
            <a:lvl4pPr marL="1201738" indent="-168275">
              <a:buClr>
                <a:schemeClr val="tx1">
                  <a:lumMod val="50000"/>
                  <a:lumOff val="50000"/>
                </a:schemeClr>
              </a:buClr>
              <a:buFontTx/>
              <a:buChar char="-"/>
              <a:defRPr sz="1400"/>
            </a:lvl4pPr>
            <a:lvl5pPr marL="1719263" indent="-177800">
              <a:buClr>
                <a:schemeClr val="tx1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7C2C07C-036C-4EE8-B4FF-D70A02274C22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5399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4567238" y="1000125"/>
            <a:ext cx="0" cy="54768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129894" cy="49861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14350" y="1074738"/>
            <a:ext cx="3981410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63290" y="1074738"/>
            <a:ext cx="3981410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A046F96-F42E-488F-A39A-DA3C975AC7C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482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8229600" y="6350000"/>
            <a:ext cx="685800" cy="492125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7238" y="1000125"/>
            <a:ext cx="0" cy="52482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 Single Corner Rectangle 7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14350" y="1074738"/>
            <a:ext cx="3981410" cy="50479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63290" y="1074738"/>
            <a:ext cx="3981410" cy="50479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664786-8DCC-449D-9490-05264F023686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348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-Imag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2139950" y="5959475"/>
            <a:ext cx="0" cy="49212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2138363" y="5959475"/>
            <a:ext cx="0" cy="49212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148586" y="6222292"/>
            <a:ext cx="4963414" cy="254118"/>
          </a:xfrm>
          <a:prstGeom prst="rect">
            <a:avLst/>
          </a:prstGeom>
        </p:spPr>
        <p:txBody>
          <a:bodyPr vert="horz" anchor="ctr"/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2148585" y="5960246"/>
            <a:ext cx="4963415" cy="249655"/>
          </a:xfrm>
          <a:prstGeom prst="rect">
            <a:avLst/>
          </a:prstGeom>
        </p:spPr>
        <p:txBody>
          <a:bodyPr vert="horz" anchor="ctr"/>
          <a:lstStyle>
            <a:lvl1pPr>
              <a:defRPr sz="2400" b="1" i="0" cap="all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0"/>
          </p:nvPr>
        </p:nvSpPr>
        <p:spPr>
          <a:xfrm>
            <a:off x="200024" y="5949950"/>
            <a:ext cx="1862455" cy="236792"/>
          </a:xfrm>
          <a:prstGeom prst="rect">
            <a:avLst/>
          </a:prstGeom>
        </p:spPr>
        <p:txBody>
          <a:bodyPr vert="horz" anchor="t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00024" y="6199311"/>
            <a:ext cx="1862456" cy="248524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58909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 bwMode="auto">
          <a:xfrm flipH="1">
            <a:off x="444500" y="3698875"/>
            <a:ext cx="8215313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8" name="Straight Connector 7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22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694620" y="962652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2000" y="331304"/>
            <a:ext cx="8346678" cy="52511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3804586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56620" y="3804586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B612A6D-AA70-4A5B-B6BA-CC61C11C2F98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0296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1" name="Straight Connector 10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12" name="Straight Connector 11"/>
          <p:cNvCxnSpPr/>
          <p:nvPr userDrawn="1"/>
        </p:nvCxnSpPr>
        <p:spPr bwMode="auto">
          <a:xfrm flipH="1">
            <a:off x="444500" y="3579813"/>
            <a:ext cx="8334375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18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>
                <a:solidFill>
                  <a:schemeClr val="tx1"/>
                </a:solidFill>
              </a:defRPr>
            </a:lvl1pPr>
            <a:lvl2pPr marL="457200" indent="-169863"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2pPr>
            <a:lvl3pPr marL="804863" indent="-177800">
              <a:buClr>
                <a:schemeClr val="accent2"/>
              </a:buClr>
              <a:defRPr sz="1400">
                <a:solidFill>
                  <a:schemeClr val="tx1"/>
                </a:solidFill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solidFill>
                  <a:schemeClr val="tx1"/>
                </a:solidFill>
              </a:defRPr>
            </a:lvl4pPr>
            <a:lvl5pPr marL="1719263" indent="-177800">
              <a:buClr>
                <a:schemeClr val="accent2"/>
              </a:buCl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44119" y="371062"/>
            <a:ext cx="8290241" cy="48535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962652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buFont typeface="Arial" panose="020B0604020202020204" pitchFamily="34" charset="0"/>
              <a:buChar char="-"/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44119" y="3654408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4702775" y="3654408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98213EA-247A-4938-864F-08EE18F23AE6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0442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10CE2-48D7-4B87-A5B8-B1F7A07D3DED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1870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 W/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6929438" y="6350000"/>
            <a:ext cx="1990725" cy="50800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0BC6AF0-5436-47A9-A114-18F21468A609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5817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Imag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2138363" y="5959475"/>
            <a:ext cx="0" cy="49212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148586" y="6222292"/>
            <a:ext cx="4963414" cy="254118"/>
          </a:xfrm>
          <a:prstGeom prst="rect">
            <a:avLst/>
          </a:prstGeom>
        </p:spPr>
        <p:txBody>
          <a:bodyPr vert="horz" anchor="ctr"/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2148585" y="5960246"/>
            <a:ext cx="4963415" cy="249655"/>
          </a:xfrm>
          <a:prstGeom prst="rect">
            <a:avLst/>
          </a:prstGeom>
        </p:spPr>
        <p:txBody>
          <a:bodyPr vert="horz" anchor="ctr"/>
          <a:lstStyle>
            <a:lvl1pPr>
              <a:defRPr sz="2400" b="1" i="0" cap="all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6"/>
          <p:cNvSpPr>
            <a:spLocks noGrp="1"/>
          </p:cNvSpPr>
          <p:nvPr>
            <p:ph sz="quarter" idx="10"/>
          </p:nvPr>
        </p:nvSpPr>
        <p:spPr>
          <a:xfrm>
            <a:off x="200024" y="5949950"/>
            <a:ext cx="1862455" cy="236792"/>
          </a:xfrm>
          <a:prstGeom prst="rect">
            <a:avLst/>
          </a:prstGeom>
        </p:spPr>
        <p:txBody>
          <a:bodyPr vert="horz" anchor="t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00024" y="6199311"/>
            <a:ext cx="1862456" cy="248524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28390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002359" cy="49861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4350" y="1074738"/>
            <a:ext cx="8002588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  <a:lvl2pPr marL="457200" indent="-169863"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 marL="804863" indent="-177800"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400">
                <a:solidFill>
                  <a:schemeClr val="tx1"/>
                </a:solidFill>
              </a:defRPr>
            </a:lvl4pPr>
            <a:lvl5pPr marL="1719263" indent="-177800">
              <a:buClr>
                <a:schemeClr val="accent2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5598EF-CE72-4932-972A-7ED3F845C402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718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60338" y="6364288"/>
            <a:ext cx="8983662" cy="493712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155575" y="6149975"/>
            <a:ext cx="2516188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14578" y="344558"/>
            <a:ext cx="8123010" cy="5118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8002588" cy="5059047"/>
          </a:xfrm>
          <a:prstGeom prst="rect">
            <a:avLst/>
          </a:prstGeom>
        </p:spPr>
        <p:txBody>
          <a:bodyPr>
            <a:normAutofit/>
          </a:bodyPr>
          <a:lstStyle>
            <a:lvl2pPr marL="457200" indent="-169863">
              <a:defRPr/>
            </a:lvl2pPr>
            <a:lvl3pPr marL="804863" indent="-177800">
              <a:defRPr/>
            </a:lvl3pPr>
            <a:lvl4pPr marL="1201738" indent="-168275">
              <a:buClr>
                <a:schemeClr val="tx1">
                  <a:lumMod val="50000"/>
                  <a:lumOff val="50000"/>
                </a:schemeClr>
              </a:buClr>
              <a:buFontTx/>
              <a:buChar char="-"/>
              <a:defRPr sz="1400"/>
            </a:lvl4pPr>
            <a:lvl5pPr marL="1719263" indent="-177800">
              <a:buClr>
                <a:schemeClr val="tx1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7C2C07C-036C-4EE8-B4FF-D70A02274C22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0688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4567238" y="1000125"/>
            <a:ext cx="0" cy="54768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129894" cy="49861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14350" y="1074738"/>
            <a:ext cx="3981410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63290" y="1074738"/>
            <a:ext cx="3981410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A046F96-F42E-488F-A39A-DA3C975AC7C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0963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8229600" y="6350000"/>
            <a:ext cx="685800" cy="492125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7238" y="1000125"/>
            <a:ext cx="0" cy="52482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 Single Corner Rectangle 7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155575" y="6149975"/>
            <a:ext cx="2516188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14350" y="1074738"/>
            <a:ext cx="3981410" cy="50479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63290" y="1074738"/>
            <a:ext cx="3981410" cy="50479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664786-8DCC-449D-9490-05264F023686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1423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 bwMode="auto">
          <a:xfrm flipH="1">
            <a:off x="444500" y="3698875"/>
            <a:ext cx="8215313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8" name="Straight Connector 7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22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694620" y="962652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2000" y="331304"/>
            <a:ext cx="8346678" cy="52511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3804586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56620" y="3804586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B612A6D-AA70-4A5B-B6BA-CC61C11C2F98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7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002359" cy="49861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4350" y="1074738"/>
            <a:ext cx="8002588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  <a:lvl2pPr marL="457200" indent="-169863"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 marL="804863" indent="-177800"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400">
                <a:solidFill>
                  <a:schemeClr val="tx1"/>
                </a:solidFill>
              </a:defRPr>
            </a:lvl4pPr>
            <a:lvl5pPr marL="1719263" indent="-177800">
              <a:buClr>
                <a:schemeClr val="accent2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AADAAD-AA50-412C-B5FC-5F75A834E3B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640155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177800" y="6181725"/>
            <a:ext cx="2516188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cxnSp>
        <p:nvCxnSpPr>
          <p:cNvPr id="11" name="Straight Connector 10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12" name="Straight Connector 11"/>
          <p:cNvCxnSpPr/>
          <p:nvPr userDrawn="1"/>
        </p:nvCxnSpPr>
        <p:spPr bwMode="auto">
          <a:xfrm flipH="1">
            <a:off x="444500" y="3579813"/>
            <a:ext cx="8334375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18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>
                <a:solidFill>
                  <a:schemeClr val="tx1"/>
                </a:solidFill>
              </a:defRPr>
            </a:lvl1pPr>
            <a:lvl2pPr marL="457200" indent="-169863"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2pPr>
            <a:lvl3pPr marL="804863" indent="-177800">
              <a:buClr>
                <a:schemeClr val="accent2"/>
              </a:buClr>
              <a:defRPr sz="1400">
                <a:solidFill>
                  <a:schemeClr val="tx1"/>
                </a:solidFill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solidFill>
                  <a:schemeClr val="tx1"/>
                </a:solidFill>
              </a:defRPr>
            </a:lvl4pPr>
            <a:lvl5pPr marL="1719263" indent="-177800">
              <a:buClr>
                <a:schemeClr val="accent2"/>
              </a:buCl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44119" y="371062"/>
            <a:ext cx="8290241" cy="48535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962652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buFont typeface="Arial" panose="020B0604020202020204" pitchFamily="34" charset="0"/>
              <a:buChar char="-"/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44119" y="3654408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4702775" y="3654408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98213EA-247A-4938-864F-08EE18F23AE6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1161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10CE2-48D7-4B87-A5B8-B1F7A07D3DED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134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 W/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155575" y="6149975"/>
            <a:ext cx="2516188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6929438" y="6350000"/>
            <a:ext cx="1990725" cy="50800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0BC6AF0-5436-47A9-A114-18F21468A609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1330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ulti-Imag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2138363" y="5959475"/>
            <a:ext cx="0" cy="49212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148586" y="6222292"/>
            <a:ext cx="4963414" cy="254118"/>
          </a:xfrm>
          <a:prstGeom prst="rect">
            <a:avLst/>
          </a:prstGeom>
        </p:spPr>
        <p:txBody>
          <a:bodyPr vert="horz" anchor="ctr"/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2148585" y="5960246"/>
            <a:ext cx="4963415" cy="249655"/>
          </a:xfrm>
          <a:prstGeom prst="rect">
            <a:avLst/>
          </a:prstGeom>
        </p:spPr>
        <p:txBody>
          <a:bodyPr vert="horz" anchor="ctr"/>
          <a:lstStyle>
            <a:lvl1pPr>
              <a:defRPr sz="2400" b="1" i="0" cap="all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6"/>
          <p:cNvSpPr>
            <a:spLocks noGrp="1"/>
          </p:cNvSpPr>
          <p:nvPr>
            <p:ph sz="quarter" idx="10"/>
          </p:nvPr>
        </p:nvSpPr>
        <p:spPr>
          <a:xfrm>
            <a:off x="200024" y="5949950"/>
            <a:ext cx="1862455" cy="236792"/>
          </a:xfrm>
          <a:prstGeom prst="rect">
            <a:avLst/>
          </a:prstGeom>
        </p:spPr>
        <p:txBody>
          <a:bodyPr vert="horz" anchor="t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00024" y="6199311"/>
            <a:ext cx="1862456" cy="248524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580152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002359" cy="49861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814D0C-58DA-754D-96DF-668AE432F1BF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8002588" cy="5059047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75417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60338" y="6364288"/>
            <a:ext cx="8983662" cy="493712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155575" y="6149975"/>
            <a:ext cx="25161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14578" y="344558"/>
            <a:ext cx="8123010" cy="511862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8002588" cy="5059047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A011D3D-470C-6841-80D1-ED00CD694525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7636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129894" cy="49861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70C130-3947-5746-9F16-5E7E49C44C45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67727" y="1000125"/>
            <a:ext cx="0" cy="54768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3947583" cy="5300662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4682066" y="1074738"/>
            <a:ext cx="3834871" cy="5317595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40162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7577667" y="6375400"/>
            <a:ext cx="1566333" cy="4826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129894" cy="49861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70C130-3947-5746-9F16-5E7E49C44C45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67727" y="1000125"/>
            <a:ext cx="0" cy="54768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3947583" cy="5029729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4682066" y="1074738"/>
            <a:ext cx="3834871" cy="5038195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155575" y="6149975"/>
            <a:ext cx="234872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  <a:latin typeface="Calibri" pitchFamily="34" charset="0"/>
              </a:rPr>
              <a:t>© 2015 by Honeywell International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956994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 bwMode="auto">
          <a:xfrm flipH="1">
            <a:off x="444500" y="3698875"/>
            <a:ext cx="8215313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694620" y="962652"/>
            <a:ext cx="4071938" cy="262946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62946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2000" y="331304"/>
            <a:ext cx="8346678" cy="52511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3804586"/>
            <a:ext cx="4071938" cy="262946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56620" y="3804586"/>
            <a:ext cx="4071938" cy="262946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E075DB8A-71E0-F944-83F6-A83A2D996DB4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48706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177800" y="6181725"/>
            <a:ext cx="25161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  <a:latin typeface="Calibri" pitchFamily="34" charset="0"/>
              </a:rPr>
              <a:t>© 2015 by Honeywell International Inc. All rights reserved. </a:t>
            </a:r>
          </a:p>
        </p:txBody>
      </p:sp>
      <p:cxnSp>
        <p:nvCxnSpPr>
          <p:cNvPr id="12" name="Straight Connector 11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 flipH="1">
            <a:off x="444500" y="3579813"/>
            <a:ext cx="8334375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54479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solidFill>
                  <a:schemeClr val="tx1"/>
                </a:solidFill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solidFill>
                  <a:schemeClr val="tx1"/>
                </a:solidFill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solidFill>
                  <a:schemeClr val="tx1"/>
                </a:solidFill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solidFill>
                  <a:schemeClr val="tx1"/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44119" y="371062"/>
            <a:ext cx="8290241" cy="485358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962652"/>
            <a:ext cx="4071938" cy="254479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buFont typeface="Arial" panose="020B0604020202020204" pitchFamily="34" charset="0"/>
              <a:buChar char="-"/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44119" y="3654408"/>
            <a:ext cx="4071938" cy="254479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4702775" y="3654408"/>
            <a:ext cx="4071938" cy="254479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8D2DB58E-2992-2040-8E77-3A8E9F68BABB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559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60338" y="6364288"/>
            <a:ext cx="8983662" cy="493712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14578" y="344558"/>
            <a:ext cx="8123010" cy="5118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8002588" cy="5059047"/>
          </a:xfrm>
          <a:prstGeom prst="rect">
            <a:avLst/>
          </a:prstGeom>
        </p:spPr>
        <p:txBody>
          <a:bodyPr>
            <a:normAutofit/>
          </a:bodyPr>
          <a:lstStyle>
            <a:lvl2pPr marL="457200" indent="-169863">
              <a:defRPr/>
            </a:lvl2pPr>
            <a:lvl3pPr marL="804863" indent="-177800">
              <a:defRPr/>
            </a:lvl3pPr>
            <a:lvl4pPr marL="1201738" indent="-168275">
              <a:buClr>
                <a:schemeClr val="tx1">
                  <a:lumMod val="50000"/>
                  <a:lumOff val="50000"/>
                </a:schemeClr>
              </a:buClr>
              <a:buFontTx/>
              <a:buChar char="-"/>
              <a:defRPr sz="1400"/>
            </a:lvl4pPr>
            <a:lvl5pPr marL="1719263" indent="-177800">
              <a:buClr>
                <a:schemeClr val="tx1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4383F4-622D-4B46-8946-856C88727A3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1944110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1F74E8-2156-B64F-A723-2FC713503C5D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5855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 W/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155575" y="6149975"/>
            <a:ext cx="234872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  <a:latin typeface="Calibri" pitchFamily="34" charset="0"/>
              </a:rPr>
              <a:t>© 2015 by Honeywell International Inc. All rights reserved. 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6929438" y="6350000"/>
            <a:ext cx="1990725" cy="50800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998C0A-3FDF-A343-89AA-469E5F1A16BE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66440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002359" cy="49861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4350" y="1074738"/>
            <a:ext cx="8002588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  <a:lvl2pPr marL="457200" indent="-169863"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 marL="804863" indent="-177800"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400">
                <a:solidFill>
                  <a:schemeClr val="tx1"/>
                </a:solidFill>
              </a:defRPr>
            </a:lvl4pPr>
            <a:lvl5pPr marL="1719263" indent="-177800">
              <a:buClr>
                <a:schemeClr val="accent2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8BEA14-43D7-44B0-B67C-EF679DE2C343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0395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60338" y="6364288"/>
            <a:ext cx="8983662" cy="493712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155575" y="6149975"/>
            <a:ext cx="2516188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14578" y="344558"/>
            <a:ext cx="8123010" cy="5118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8002588" cy="5059047"/>
          </a:xfrm>
          <a:prstGeom prst="rect">
            <a:avLst/>
          </a:prstGeom>
        </p:spPr>
        <p:txBody>
          <a:bodyPr>
            <a:normAutofit/>
          </a:bodyPr>
          <a:lstStyle>
            <a:lvl2pPr marL="457200" indent="-169863">
              <a:defRPr/>
            </a:lvl2pPr>
            <a:lvl3pPr marL="804863" indent="-177800">
              <a:defRPr/>
            </a:lvl3pPr>
            <a:lvl4pPr marL="1201738" indent="-168275">
              <a:buClr>
                <a:schemeClr val="tx1">
                  <a:lumMod val="50000"/>
                  <a:lumOff val="50000"/>
                </a:schemeClr>
              </a:buClr>
              <a:buFontTx/>
              <a:buChar char="-"/>
              <a:defRPr sz="1400"/>
            </a:lvl4pPr>
            <a:lvl5pPr marL="1719263" indent="-177800">
              <a:buClr>
                <a:schemeClr val="tx1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FED6E97A-6617-4166-A3AF-97534DBB2438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99924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4567238" y="1000125"/>
            <a:ext cx="0" cy="54768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129894" cy="49861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14350" y="1074738"/>
            <a:ext cx="3981410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63290" y="1074738"/>
            <a:ext cx="3981410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582D4B-E86A-4D8D-9026-E998E7882144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54612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8229600" y="6350000"/>
            <a:ext cx="685800" cy="492125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7238" y="1000125"/>
            <a:ext cx="0" cy="52482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 Single Corner Rectangle 7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155575" y="6149975"/>
            <a:ext cx="2516188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14350" y="1074738"/>
            <a:ext cx="3981410" cy="50479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63290" y="1074738"/>
            <a:ext cx="3981410" cy="50479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F622AD5-4674-4686-BD3B-2311A7221B67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04788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 bwMode="auto">
          <a:xfrm flipH="1">
            <a:off x="444500" y="3698875"/>
            <a:ext cx="8215313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8" name="Straight Connector 7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22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694620" y="962652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2000" y="331304"/>
            <a:ext cx="8346678" cy="52511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3804586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56620" y="3804586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3852A890-FFFF-45C3-9373-1B4BE08638A1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22860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177800" y="6181725"/>
            <a:ext cx="2516188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cxnSp>
        <p:nvCxnSpPr>
          <p:cNvPr id="11" name="Straight Connector 10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12" name="Straight Connector 11"/>
          <p:cNvCxnSpPr/>
          <p:nvPr userDrawn="1"/>
        </p:nvCxnSpPr>
        <p:spPr bwMode="auto">
          <a:xfrm flipH="1">
            <a:off x="444500" y="3579813"/>
            <a:ext cx="8334375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18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>
                <a:solidFill>
                  <a:schemeClr val="tx1"/>
                </a:solidFill>
              </a:defRPr>
            </a:lvl1pPr>
            <a:lvl2pPr marL="457200" indent="-169863"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2pPr>
            <a:lvl3pPr marL="804863" indent="-177800">
              <a:buClr>
                <a:schemeClr val="accent2"/>
              </a:buClr>
              <a:defRPr sz="1400">
                <a:solidFill>
                  <a:schemeClr val="tx1"/>
                </a:solidFill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solidFill>
                  <a:schemeClr val="tx1"/>
                </a:solidFill>
              </a:defRPr>
            </a:lvl4pPr>
            <a:lvl5pPr marL="1719263" indent="-177800">
              <a:buClr>
                <a:schemeClr val="accent2"/>
              </a:buCl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44119" y="371062"/>
            <a:ext cx="8290241" cy="48535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962652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buFont typeface="Arial" panose="020B0604020202020204" pitchFamily="34" charset="0"/>
              <a:buChar char="-"/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44119" y="3654408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4702775" y="3654408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47F8AD55-A3D2-4422-A89B-CAB3FFB83DC5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43584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C5028-600D-412E-A01F-9B1D5C8DA119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24568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 W/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155575" y="6149975"/>
            <a:ext cx="2516188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6929438" y="6350000"/>
            <a:ext cx="1990725" cy="50800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1349A0-1F57-40AD-92F5-37B7EF01656F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351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4567238" y="1000125"/>
            <a:ext cx="0" cy="54768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129894" cy="49861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14350" y="1074738"/>
            <a:ext cx="3981410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63290" y="1074738"/>
            <a:ext cx="3981410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12B852-B60A-4F9C-8D80-0FBA28A8AA7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8489442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002359" cy="49861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814D0C-58DA-754D-96DF-668AE432F1BF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8002588" cy="5059047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52536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ingle Corner Rectangle 5"/>
          <p:cNvSpPr/>
          <p:nvPr userDrawn="1"/>
        </p:nvSpPr>
        <p:spPr>
          <a:xfrm>
            <a:off x="89314" y="3766862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1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0" y="6649880"/>
            <a:ext cx="25161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55575" y="3763343"/>
            <a:ext cx="8123010" cy="51186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A011D3D-470C-6841-80D1-ED00CD694525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ound Single Corner Rectangle 8"/>
          <p:cNvSpPr/>
          <p:nvPr userDrawn="1"/>
        </p:nvSpPr>
        <p:spPr>
          <a:xfrm flipV="1">
            <a:off x="89314" y="4250705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bg1"/>
          </a:solidFill>
          <a:ln w="19050" cmpd="sng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1" dirty="0">
              <a:solidFill>
                <a:srgbClr val="FFFFF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48237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129894" cy="49861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70C130-3947-5746-9F16-5E7E49C44C45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67727" y="1000125"/>
            <a:ext cx="0" cy="54768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3947583" cy="5300662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4682066" y="1074738"/>
            <a:ext cx="3834871" cy="5317595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4775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7577667" y="6375400"/>
            <a:ext cx="1566333" cy="4826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129894" cy="49861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70C130-3947-5746-9F16-5E7E49C44C45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67727" y="1000125"/>
            <a:ext cx="0" cy="54768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3947583" cy="5029729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4682066" y="1074738"/>
            <a:ext cx="3834871" cy="5038195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155575" y="6149975"/>
            <a:ext cx="234872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  <a:latin typeface="Calibri" pitchFamily="34" charset="0"/>
              </a:rPr>
              <a:t>© 2015 by Honeywell International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5404001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 bwMode="auto">
          <a:xfrm flipH="1">
            <a:off x="444500" y="3698875"/>
            <a:ext cx="8215313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694620" y="962652"/>
            <a:ext cx="4071938" cy="262946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62946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2000" y="331304"/>
            <a:ext cx="8346678" cy="52511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3804586"/>
            <a:ext cx="4071938" cy="262946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56620" y="3804586"/>
            <a:ext cx="4071938" cy="262946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E075DB8A-71E0-F944-83F6-A83A2D996DB4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52281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177800" y="6181725"/>
            <a:ext cx="25161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  <a:latin typeface="Calibri" pitchFamily="34" charset="0"/>
              </a:rPr>
              <a:t>© 2015 by Honeywell International Inc. All rights reserved. </a:t>
            </a:r>
          </a:p>
        </p:txBody>
      </p:sp>
      <p:cxnSp>
        <p:nvCxnSpPr>
          <p:cNvPr id="12" name="Straight Connector 11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 flipH="1">
            <a:off x="444500" y="3579813"/>
            <a:ext cx="8334375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54479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solidFill>
                  <a:schemeClr val="tx1"/>
                </a:solidFill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solidFill>
                  <a:schemeClr val="tx1"/>
                </a:solidFill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solidFill>
                  <a:schemeClr val="tx1"/>
                </a:solidFill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solidFill>
                  <a:schemeClr val="tx1"/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44119" y="371062"/>
            <a:ext cx="8290241" cy="485358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962652"/>
            <a:ext cx="4071938" cy="254479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buFont typeface="Arial" panose="020B0604020202020204" pitchFamily="34" charset="0"/>
              <a:buChar char="-"/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44119" y="3654408"/>
            <a:ext cx="4071938" cy="254479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4702775" y="3654408"/>
            <a:ext cx="4071938" cy="254479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8D2DB58E-2992-2040-8E77-3A8E9F68BABB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4674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1F74E8-2156-B64F-A723-2FC713503C5D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3551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 W/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155575" y="6149975"/>
            <a:ext cx="234872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  <a:latin typeface="Calibri" pitchFamily="34" charset="0"/>
              </a:rPr>
              <a:t>© 2015 by Honeywell International Inc. All rights reserved. 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6929438" y="6350000"/>
            <a:ext cx="1990725" cy="50800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998C0A-3FDF-A343-89AA-469E5F1A16BE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03538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6368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8229600" y="6350000"/>
            <a:ext cx="685800" cy="492125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7238" y="1000125"/>
            <a:ext cx="0" cy="52482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 Single Corner Rectangle 7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14350" y="1074738"/>
            <a:ext cx="3981410" cy="50479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63290" y="1074738"/>
            <a:ext cx="3981410" cy="50479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89213F-FD0D-4C10-9D12-CA794528EB3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46032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 bwMode="auto">
          <a:xfrm flipH="1">
            <a:off x="444500" y="3698875"/>
            <a:ext cx="8215313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8" name="Straight Connector 7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22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694620" y="962652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2000" y="331304"/>
            <a:ext cx="8346678" cy="52511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3804586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56620" y="3804586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913B0B-B675-4596-978E-9A4483FC2D4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32165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12" name="Straight Connector 11"/>
          <p:cNvCxnSpPr/>
          <p:nvPr userDrawn="1"/>
        </p:nvCxnSpPr>
        <p:spPr bwMode="auto">
          <a:xfrm flipH="1">
            <a:off x="444500" y="3579813"/>
            <a:ext cx="8334375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18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>
                <a:solidFill>
                  <a:schemeClr val="tx1"/>
                </a:solidFill>
              </a:defRPr>
            </a:lvl1pPr>
            <a:lvl2pPr marL="457200" indent="-169863"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2pPr>
            <a:lvl3pPr marL="804863" indent="-177800">
              <a:buClr>
                <a:schemeClr val="accent2"/>
              </a:buClr>
              <a:defRPr sz="1400">
                <a:solidFill>
                  <a:schemeClr val="tx1"/>
                </a:solidFill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solidFill>
                  <a:schemeClr val="tx1"/>
                </a:solidFill>
              </a:defRPr>
            </a:lvl4pPr>
            <a:lvl5pPr marL="1719263" indent="-177800">
              <a:buClr>
                <a:schemeClr val="accent2"/>
              </a:buCl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44119" y="371062"/>
            <a:ext cx="8290241" cy="48535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962652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buFont typeface="Arial" panose="020B0604020202020204" pitchFamily="34" charset="0"/>
              <a:buChar char="-"/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44119" y="3654408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4702775" y="3654408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6B9649-3801-41DE-B3BF-C3C86C653CE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93637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2928FF-D8E6-4D7E-B052-AF1462C1E10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16666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10.png"/><Relationship Id="rId3" Type="http://schemas.openxmlformats.org/officeDocument/2006/relationships/image" Target="../media/image1.jpeg"/><Relationship Id="rId7" Type="http://schemas.openxmlformats.org/officeDocument/2006/relationships/image" Target="../media/image4.jpeg"/><Relationship Id="rId12" Type="http://schemas.openxmlformats.org/officeDocument/2006/relationships/image" Target="../media/image9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10" Type="http://schemas.openxmlformats.org/officeDocument/2006/relationships/image" Target="../media/image7.jpeg"/><Relationship Id="rId4" Type="http://schemas.openxmlformats.org/officeDocument/2006/relationships/image" Target="../media/image2.png"/><Relationship Id="rId9" Type="http://schemas.openxmlformats.org/officeDocument/2006/relationships/image" Target="../media/image6.jpe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33.xml"/><Relationship Id="rId4" Type="http://schemas.openxmlformats.org/officeDocument/2006/relationships/image" Target="file:///\\localhost\Volumes\DMS-Server\Clients\Honeywell%20PPT%20\Honeywell%20-%20Freestanding%20Logos\Honeywell%20-%20Freestanding%20Logo%20RGB.png" TargetMode="Externa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12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13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14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15.xml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16.xml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17.xml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18.xml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1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Masters/_rels/slideMaster20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20.xml"/></Relationships>
</file>

<file path=ppt/slideMasters/_rels/slideMaster21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21.xml"/></Relationships>
</file>

<file path=ppt/slideMasters/_rels/slideMaster22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22.xml"/></Relationships>
</file>

<file path=ppt/slideMasters/_rels/slideMaster23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23.xml"/></Relationships>
</file>

<file path=ppt/slideMasters/_rels/slideMaster24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24.xml"/></Relationships>
</file>

<file path=ppt/slideMasters/_rels/slideMaster25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25.xml"/></Relationships>
</file>

<file path=ppt/slideMasters/_rels/slideMaster26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26.xml"/></Relationships>
</file>

<file path=ppt/slideMasters/_rels/slideMaster27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27.xml"/></Relationships>
</file>

<file path=ppt/slideMasters/_rels/slideMaster28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28.xml"/></Relationships>
</file>

<file path=ppt/slideMasters/_rels/slideMaster29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2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2.png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3.xml"/></Relationships>
</file>

<file path=ppt/slideMasters/_rels/slideMaster30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30.xml"/></Relationships>
</file>

<file path=ppt/slideMasters/_rels/slideMaster31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31.xml"/></Relationships>
</file>

<file path=ppt/slideMasters/_rels/slideMaster32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32.xml"/></Relationships>
</file>

<file path=ppt/slideMasters/_rels/slideMaster33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33.xml"/></Relationships>
</file>

<file path=ppt/slideMasters/_rels/slideMaster34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34.xml"/></Relationships>
</file>

<file path=ppt/slideMasters/_rels/slideMaster35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35.xml"/></Relationships>
</file>

<file path=ppt/slideMasters/_rels/slideMaster36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36.xml"/></Relationships>
</file>

<file path=ppt/slideMasters/_rels/slideMaster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theme" Target="../theme/theme37.xml"/></Relationships>
</file>

<file path=ppt/slideMasters/_rels/slideMaster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theme" Target="../theme/theme38.xml"/></Relationships>
</file>

<file path=ppt/slideMasters/_rels/slideMaster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theme" Target="../theme/theme3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theme" Target="../theme/theme40.xml"/></Relationships>
</file>

<file path=ppt/slideMasters/_rels/slideMaster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2.png"/><Relationship Id="rId7" Type="http://schemas.openxmlformats.org/officeDocument/2006/relationships/image" Target="../media/image16.jpeg"/><Relationship Id="rId2" Type="http://schemas.openxmlformats.org/officeDocument/2006/relationships/image" Target="../media/image10.png"/><Relationship Id="rId1" Type="http://schemas.openxmlformats.org/officeDocument/2006/relationships/theme" Target="../theme/theme41.xml"/><Relationship Id="rId6" Type="http://schemas.openxmlformats.org/officeDocument/2006/relationships/image" Target="../media/image15.png"/><Relationship Id="rId11" Type="http://schemas.openxmlformats.org/officeDocument/2006/relationships/image" Target="../media/image20.jpeg"/><Relationship Id="rId5" Type="http://schemas.openxmlformats.org/officeDocument/2006/relationships/image" Target="../media/image21.jpeg"/><Relationship Id="rId10" Type="http://schemas.openxmlformats.org/officeDocument/2006/relationships/image" Target="../media/image23.jpeg"/><Relationship Id="rId4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9" Type="http://schemas.openxmlformats.org/officeDocument/2006/relationships/image" Target="../media/image22.jpeg"/></Relationships>
</file>

<file path=ppt/slideMasters/_rels/slideMaster42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42.xml"/></Relationships>
</file>

<file path=ppt/slideMasters/_rels/slideMaster43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43.xml"/></Relationships>
</file>

<file path=ppt/slideMasters/_rels/slideMaster44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44.xml"/></Relationships>
</file>

<file path=ppt/slideMasters/_rels/slideMaster45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45.xml"/></Relationships>
</file>

<file path=ppt/slideMasters/_rels/slideMaster46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46.xml"/></Relationships>
</file>

<file path=ppt/slideMasters/_rels/slideMaster47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47.xml"/></Relationships>
</file>

<file path=ppt/slideMasters/_rels/slideMaster48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48.xml"/></Relationships>
</file>

<file path=ppt/slideMasters/_rels/slideMaster49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4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5" Type="http://schemas.openxmlformats.org/officeDocument/2006/relationships/slideLayout" Target="../slideLayouts/slideLayout20.xml"/><Relationship Id="rId10" Type="http://schemas.openxmlformats.org/officeDocument/2006/relationships/image" Target="../media/image12.png"/><Relationship Id="rId4" Type="http://schemas.openxmlformats.org/officeDocument/2006/relationships/slideLayout" Target="../slideLayouts/slideLayout19.xml"/><Relationship Id="rId9" Type="http://schemas.openxmlformats.org/officeDocument/2006/relationships/theme" Target="../theme/theme5.xml"/></Relationships>
</file>

<file path=ppt/slideMasters/_rels/slideMaster50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50.xml"/></Relationships>
</file>

<file path=ppt/slideMasters/_rels/slideMaster51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51.xml"/></Relationships>
</file>

<file path=ppt/slideMasters/_rels/slideMaster52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52.xml"/></Relationships>
</file>

<file path=ppt/slideMasters/_rels/slideMaster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7" Type="http://schemas.openxmlformats.org/officeDocument/2006/relationships/image" Target="../media/image27.png"/><Relationship Id="rId2" Type="http://schemas.openxmlformats.org/officeDocument/2006/relationships/image" Target="../media/image24.jpeg"/><Relationship Id="rId1" Type="http://schemas.openxmlformats.org/officeDocument/2006/relationships/theme" Target="../theme/theme53.xml"/><Relationship Id="rId6" Type="http://schemas.openxmlformats.org/officeDocument/2006/relationships/image" Target="../media/image26.png"/><Relationship Id="rId5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4" Type="http://schemas.openxmlformats.org/officeDocument/2006/relationships/image" Target="../media/image2.png"/></Relationships>
</file>

<file path=ppt/slideMasters/_rels/slideMaster5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10" Type="http://schemas.openxmlformats.org/officeDocument/2006/relationships/image" Target="../media/image28.png"/><Relationship Id="rId4" Type="http://schemas.openxmlformats.org/officeDocument/2006/relationships/slideLayout" Target="../slideLayouts/slideLayout37.xml"/><Relationship Id="rId9" Type="http://schemas.openxmlformats.org/officeDocument/2006/relationships/theme" Target="../theme/theme54.xml"/></Relationships>
</file>

<file path=ppt/slideMasters/_rels/slideMaster5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5" Type="http://schemas.openxmlformats.org/officeDocument/2006/relationships/slideLayout" Target="../slideLayouts/slideLayout46.xml"/><Relationship Id="rId10" Type="http://schemas.openxmlformats.org/officeDocument/2006/relationships/image" Target="../media/image12.png"/><Relationship Id="rId4" Type="http://schemas.openxmlformats.org/officeDocument/2006/relationships/slideLayout" Target="../slideLayouts/slideLayout45.xml"/><Relationship Id="rId9" Type="http://schemas.openxmlformats.org/officeDocument/2006/relationships/theme" Target="../theme/theme55.xml"/></Relationships>
</file>

<file path=ppt/slideMasters/_rels/slideMaster5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image" Target="../media/image28.png"/><Relationship Id="rId5" Type="http://schemas.openxmlformats.org/officeDocument/2006/relationships/slideLayout" Target="../slideLayouts/slideLayout54.xml"/><Relationship Id="rId10" Type="http://schemas.openxmlformats.org/officeDocument/2006/relationships/theme" Target="../theme/theme56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12" Type="http://schemas.openxmlformats.org/officeDocument/2006/relationships/image" Target="../media/image20.jpe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4.jpeg"/><Relationship Id="rId11" Type="http://schemas.openxmlformats.org/officeDocument/2006/relationships/image" Target="../media/image19.jpeg"/><Relationship Id="rId5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10" Type="http://schemas.openxmlformats.org/officeDocument/2006/relationships/image" Target="../media/image18.jpeg"/><Relationship Id="rId4" Type="http://schemas.openxmlformats.org/officeDocument/2006/relationships/image" Target="../media/image2.png"/><Relationship Id="rId9" Type="http://schemas.openxmlformats.org/officeDocument/2006/relationships/image" Target="../media/image17.jpe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5" Type="http://schemas.openxmlformats.org/officeDocument/2006/relationships/slideLayout" Target="../slideLayouts/slideLayout29.xml"/><Relationship Id="rId10" Type="http://schemas.openxmlformats.org/officeDocument/2006/relationships/image" Target="../media/image12.png"/><Relationship Id="rId4" Type="http://schemas.openxmlformats.org/officeDocument/2006/relationships/slideLayout" Target="../slideLayouts/slideLayout28.xml"/><Relationship Id="rId9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assembled 500um ball part_left_q01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84938" y="4092514"/>
            <a:ext cx="2659062" cy="1994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32" name="Picture 2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4" r:link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51700" y="6199188"/>
            <a:ext cx="14255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455" t="2658" r="2748" b="2713"/>
          <a:stretch>
            <a:fillRect/>
          </a:stretch>
        </p:blipFill>
        <p:spPr bwMode="auto">
          <a:xfrm>
            <a:off x="3571444" y="2000900"/>
            <a:ext cx="2810306" cy="2517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1"/>
          <p:cNvPicPr>
            <a:picLocks noChangeAspect="1" noChangeArrowheads="1"/>
          </p:cNvPicPr>
          <p:nvPr userDrawn="1"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6484938" y="2000899"/>
            <a:ext cx="2661831" cy="1996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Die_w_polarizer_06.jpg"/>
          <p:cNvPicPr/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15160" y="61"/>
            <a:ext cx="2932486" cy="1925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2" descr="D:\AA.Gyro\MRIG\Fabrication\Fab_Images\Backside Etch Process\Wafer03_After2ndXeF2etch_20June2012\Backside_2nd_XeF2_08.jpg"/>
          <p:cNvPicPr>
            <a:picLocks noChangeAspect="1" noChangeArrowheads="1"/>
          </p:cNvPicPr>
          <p:nvPr userDrawn="1"/>
        </p:nvPicPr>
        <p:blipFill>
          <a:blip r:embed="rId9" cstate="screen">
            <a:lum brigh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1443" y="0"/>
            <a:ext cx="2567517" cy="192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2" descr="C:\Users\E558678\Documents\PASCAL\High Res Images For DARPA\DCAL_SEM_2.jpg"/>
          <p:cNvPicPr>
            <a:picLocks noChangeAspect="1" noChangeArrowheads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61"/>
            <a:ext cx="3481388" cy="570310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5"/>
          <p:cNvPicPr>
            <a:picLocks noChangeAspect="1" noChangeArrowheads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17" t="3152" b="2200"/>
          <a:stretch>
            <a:fillRect/>
          </a:stretch>
        </p:blipFill>
        <p:spPr bwMode="auto">
          <a:xfrm>
            <a:off x="3571444" y="4590472"/>
            <a:ext cx="1528025" cy="1112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2" descr="C:\Users\e700933\Desktop\IMAG4912.jpg"/>
          <p:cNvPicPr>
            <a:picLocks noChangeAspect="1" noChangeArrowheads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09883" y="4590471"/>
            <a:ext cx="1171867" cy="119103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30" name="Picture 4" descr="Corner-01 copy.png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310063"/>
            <a:ext cx="9144000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891" r:id="rId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9pPr>
    </p:titleStyle>
    <p:bodyStyle>
      <a:lvl1pPr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tx1"/>
          </a:solidFill>
          <a:latin typeface="Helvetica 55 Roman"/>
          <a:ea typeface="Helvetica 55 Roman"/>
          <a:cs typeface="Helvetica 55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 Neue"/>
          <a:ea typeface="Helvetica Neue"/>
          <a:cs typeface="Helvetica Neue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SzPct val="90000"/>
        <a:buFont typeface="Courier New" panose="02070309020205020404" pitchFamily="49" charset="0"/>
        <a:buChar char="o"/>
        <a:defRPr sz="1400" kern="1200">
          <a:solidFill>
            <a:schemeClr val="tx1"/>
          </a:solidFill>
          <a:latin typeface="Helvetica Neue"/>
          <a:ea typeface="Helvetica Neue"/>
          <a:cs typeface="Helvetica Neue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402F6F02-A52F-40A6-A9DB-98276ABE790D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7552776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6149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57B04153-AAD4-4F79-B87B-43E86E8B2D8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6152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743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933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819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C781C1A1-EECB-4EFF-A5F2-DFA1FD70250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820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2524943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024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183423C0-10AA-4074-ABA6-988BE46834B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0248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1618756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4341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DA72DB33-F6F7-4761-9D98-B68C63AB243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4344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7517376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7413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3D038792-1FA9-444F-848B-DFB4614FB59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7416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1167918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843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47484B76-F2AC-4B73-8744-3ACF1757F5C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844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9920146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048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044AC62B-7CF8-4415-A810-4085D510DB0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20488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0986598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1509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422E614A-96D1-4901-BE2C-116E71F0063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21512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3121198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4581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EEFD5351-0ABA-42FF-8668-CEF0B581570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24584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0204649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 descr="C:\Users\E462253\Documents\SiOB\Photos\DSCF0544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62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4" descr="Corner-01 copy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310063"/>
            <a:ext cx="9144000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5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5" r:link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51700" y="6199188"/>
            <a:ext cx="14255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892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9pPr>
    </p:titleStyle>
    <p:bodyStyle>
      <a:lvl1pPr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tx1"/>
          </a:solidFill>
          <a:latin typeface="Helvetica 55 Roman"/>
          <a:ea typeface="Helvetica 55 Roman"/>
          <a:cs typeface="Helvetica 55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 Neue"/>
          <a:ea typeface="Helvetica Neue"/>
          <a:cs typeface="Helvetica Neue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SzPct val="90000"/>
        <a:buFont typeface="Courier New" panose="02070309020205020404" pitchFamily="49" charset="0"/>
        <a:buChar char="o"/>
        <a:defRPr sz="1400" kern="1200">
          <a:solidFill>
            <a:schemeClr val="tx1"/>
          </a:solidFill>
          <a:latin typeface="Helvetica Neue"/>
          <a:ea typeface="Helvetica Neue"/>
          <a:cs typeface="Helvetica Neue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86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EE1FD3A-A3B6-4640-BD52-EB9E512AB07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286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1370612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9701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271F1D13-5A05-4D60-AF32-BEA27B8F42C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29704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1309995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1710201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5559040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9977418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6566627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7030774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0877008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9404521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2079490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1401F456-D2CB-4C59-A552-8595F2196B7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10" r:link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889" r:id="rId1"/>
    <p:sldLayoutId id="2147493893" r:id="rId2"/>
    <p:sldLayoutId id="2147493894" r:id="rId3"/>
    <p:sldLayoutId id="2147493895" r:id="rId4"/>
    <p:sldLayoutId id="2147493896" r:id="rId5"/>
    <p:sldLayoutId id="2147493897" r:id="rId6"/>
    <p:sldLayoutId id="2147493890" r:id="rId7"/>
    <p:sldLayoutId id="2147493898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4311970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5988645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3521663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9236311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7320862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5118691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9761484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or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7859712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0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825" b="1">
                <a:solidFill>
                  <a:schemeClr val="bg1"/>
                </a:solidFill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CD067929-CF8B-4D07-951B-97AF07BB9424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77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287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547688" y="6586538"/>
            <a:ext cx="266065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525" dirty="0" smtClean="0">
                <a:solidFill>
                  <a:srgbClr val="707070"/>
                </a:solidFill>
              </a:rPr>
              <a:t>Honeywell Confidential - © 2016 by Honeywell International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634982445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342900" rtl="0" eaLnBrk="0" fontAlgn="base" hangingPunct="0">
        <a:spcBef>
          <a:spcPct val="0"/>
        </a:spcBef>
        <a:spcAft>
          <a:spcPct val="0"/>
        </a:spcAft>
        <a:defRPr lang="en-US" sz="21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3429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6858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0287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3716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27000" indent="-127000" algn="l" defTabSz="3429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469900" indent="-12700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812800" indent="-127000" algn="l" defTabSz="3429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2001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15430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or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7859712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0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825" b="1">
                <a:solidFill>
                  <a:schemeClr val="bg1"/>
                </a:solidFill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CD067929-CF8B-4D07-951B-97AF07BB9424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77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287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547688" y="6586538"/>
            <a:ext cx="266065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525" dirty="0" smtClean="0">
                <a:solidFill>
                  <a:srgbClr val="707070"/>
                </a:solidFill>
              </a:rPr>
              <a:t>Honeywell Confidential - © 2016 by Honeywell International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017460444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342900" rtl="0" eaLnBrk="0" fontAlgn="base" hangingPunct="0">
        <a:spcBef>
          <a:spcPct val="0"/>
        </a:spcBef>
        <a:spcAft>
          <a:spcPct val="0"/>
        </a:spcAft>
        <a:defRPr lang="en-US" sz="21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3429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6858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0287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3716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27000" indent="-127000" algn="l" defTabSz="3429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469900" indent="-12700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812800" indent="-127000" algn="l" defTabSz="3429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2001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15430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or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7859712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0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825" b="1">
                <a:solidFill>
                  <a:schemeClr val="bg1"/>
                </a:solidFill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CD067929-CF8B-4D07-951B-97AF07BB9424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77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287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547688" y="6586538"/>
            <a:ext cx="266065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525" dirty="0" smtClean="0">
                <a:solidFill>
                  <a:srgbClr val="707070"/>
                </a:solidFill>
              </a:rPr>
              <a:t>Honeywell Confidential - © 2016 by Honeywell International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782835751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342900" rtl="0" eaLnBrk="0" fontAlgn="base" hangingPunct="0">
        <a:spcBef>
          <a:spcPct val="0"/>
        </a:spcBef>
        <a:spcAft>
          <a:spcPct val="0"/>
        </a:spcAft>
        <a:defRPr lang="en-US" sz="21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3429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6858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0287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3716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27000" indent="-127000" algn="l" defTabSz="3429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469900" indent="-12700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812800" indent="-127000" algn="l" defTabSz="3429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2001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15430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orner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16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534592" y="357189"/>
            <a:ext cx="7860506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1"/>
            <a:ext cx="506016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825" b="1">
                <a:solidFill>
                  <a:schemeClr val="bg1"/>
                </a:solidFill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3D3FA004-BB32-4CD0-979C-5CFEFCB63AE8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77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287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5108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900" r:id="rId1"/>
    <p:sldLayoutId id="2147493901" r:id="rId2"/>
    <p:sldLayoutId id="2147493902" r:id="rId3"/>
    <p:sldLayoutId id="2147493903" r:id="rId4"/>
    <p:sldLayoutId id="2147493904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342900" rtl="0" eaLnBrk="0" fontAlgn="base" hangingPunct="0">
        <a:spcBef>
          <a:spcPct val="0"/>
        </a:spcBef>
        <a:spcAft>
          <a:spcPct val="0"/>
        </a:spcAft>
        <a:defRPr lang="en-US" sz="21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3429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6858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0287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3716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27397" indent="-127397" algn="l" defTabSz="3429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470297" indent="-127397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813197" indent="-127397" algn="l" defTabSz="3429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2001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15430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or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7859712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0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825" b="1">
                <a:solidFill>
                  <a:schemeClr val="bg1"/>
                </a:solidFill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CD067929-CF8B-4D07-951B-97AF07BB9424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77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287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547688" y="6586538"/>
            <a:ext cx="266065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525" dirty="0" smtClean="0">
                <a:solidFill>
                  <a:srgbClr val="707070"/>
                </a:solidFill>
              </a:rPr>
              <a:t>Honeywell Confidential - © 2016 by Honeywell International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151509533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342900" rtl="0" eaLnBrk="0" fontAlgn="base" hangingPunct="0">
        <a:spcBef>
          <a:spcPct val="0"/>
        </a:spcBef>
        <a:spcAft>
          <a:spcPct val="0"/>
        </a:spcAft>
        <a:defRPr lang="en-US" sz="21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3429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6858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0287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3716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27000" indent="-127000" algn="l" defTabSz="3429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469900" indent="-12700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812800" indent="-127000" algn="l" defTabSz="3429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2001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15430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 descr="Corner-01 copy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310063"/>
            <a:ext cx="9144000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2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51700" y="6199188"/>
            <a:ext cx="14255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14" descr="cockpit-2025-4.jpg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740"/>
          <a:stretch>
            <a:fillRect/>
          </a:stretch>
        </p:blipFill>
        <p:spPr bwMode="auto">
          <a:xfrm>
            <a:off x="0" y="2533650"/>
            <a:ext cx="3463925" cy="324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9" descr="TS_Turbo.png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0288" y="0"/>
            <a:ext cx="3397250" cy="189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6" name="Group 12"/>
          <p:cNvGrpSpPr>
            <a:grpSpLocks/>
          </p:cNvGrpSpPr>
          <p:nvPr userDrawn="1"/>
        </p:nvGrpSpPr>
        <p:grpSpPr bwMode="auto">
          <a:xfrm>
            <a:off x="0" y="0"/>
            <a:ext cx="9144000" cy="6230938"/>
            <a:chOff x="0" y="0"/>
            <a:chExt cx="9144000" cy="6230334"/>
          </a:xfrm>
        </p:grpSpPr>
        <p:pic>
          <p:nvPicPr>
            <p:cNvPr id="5128" name="Picture 8" descr="Fast Car_shutterstock_184477472.jpg"/>
            <p:cNvPicPr>
              <a:picLocks noChangeAspect="1"/>
            </p:cNvPicPr>
            <p:nvPr userDrawn="1"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0288" y="0"/>
              <a:ext cx="5573712" cy="189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9" name="Picture 7" descr="e-taxi_front_gear.jpg"/>
            <p:cNvPicPr>
              <a:picLocks noChangeAspect="1"/>
            </p:cNvPicPr>
            <p:nvPr userDrawn="1"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463925" cy="2436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0" name="Picture 11" descr="Chiner.jpg"/>
            <p:cNvPicPr>
              <a:picLocks noChangeAspect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7130"/>
            <a:stretch>
              <a:fillRect/>
            </a:stretch>
          </p:blipFill>
          <p:spPr bwMode="auto">
            <a:xfrm>
              <a:off x="3570288" y="1979613"/>
              <a:ext cx="2711450" cy="3332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1" name="Picture 13" descr="connected aircraft.jpg"/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3421" b="4996"/>
            <a:stretch>
              <a:fillRect/>
            </a:stretch>
          </p:blipFill>
          <p:spPr bwMode="auto">
            <a:xfrm>
              <a:off x="6396038" y="1979614"/>
              <a:ext cx="2747962" cy="3332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2" name="Picture 1" descr="Corner-01 copy.png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26872"/>
              <a:ext cx="9144000" cy="2303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127" name="Picture 7" descr="Cover - Airplane.jp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3463" y="-7938"/>
            <a:ext cx="5570537" cy="1905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789385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9pPr>
    </p:titleStyle>
    <p:bodyStyle>
      <a:lvl1pPr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tx1"/>
          </a:solidFill>
          <a:latin typeface="Helvetica 55 Roman"/>
          <a:ea typeface="Helvetica 55 Roman"/>
          <a:cs typeface="Helvetica 55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 Neue"/>
          <a:ea typeface="Helvetica Neue"/>
          <a:cs typeface="Helvetica Neue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SzPct val="90000"/>
        <a:buFont typeface="Courier New" panose="02070309020205020404" pitchFamily="49" charset="0"/>
        <a:buChar char="o"/>
        <a:defRPr sz="1400" kern="1200">
          <a:solidFill>
            <a:schemeClr val="tx1"/>
          </a:solidFill>
          <a:latin typeface="Helvetica Neue"/>
          <a:ea typeface="Helvetica Neue"/>
          <a:cs typeface="Helvetica Neue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6149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8D595B55-A641-46BF-A410-17C3B70D441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6152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5538207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7173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E1B12D05-17C6-4354-ADC6-688C06671C2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7176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3717604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819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7E9009A0-B797-4B08-A12D-8657422E2DF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820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3613604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9221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3F554FBB-7CCC-4C9B-9C08-81D3163418A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9224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5842785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024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81FD9ABD-444B-4189-AA43-AF0793E902F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0248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3154436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1269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D2654DFA-9736-4A81-B103-7ED500F048A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1272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3115104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2293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E9AD69F7-7482-4813-8641-1E136293DCC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2296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5788421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331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1995FD64-F288-41D4-AF65-FD260E1D23F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332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9754843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053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 smtClean="0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B89D90B5-6510-4B9E-91CC-8077F5BEE68A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2056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10" r:link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1087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906" r:id="rId1"/>
    <p:sldLayoutId id="2147493907" r:id="rId2"/>
    <p:sldLayoutId id="2147493908" r:id="rId3"/>
    <p:sldLayoutId id="2147493909" r:id="rId4"/>
    <p:sldLayoutId id="2147493910" r:id="rId5"/>
    <p:sldLayoutId id="2147493911" r:id="rId6"/>
    <p:sldLayoutId id="2147493912" r:id="rId7"/>
    <p:sldLayoutId id="2147493913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4341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488EBFF1-8858-42CD-A611-9ECADB42E52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4344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7498869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536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6514525-1978-4522-8A52-E31F07C51E0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5368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4145689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6389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0C220DD6-BA97-47E2-B11D-AB25A386EF3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6392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8083124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8" descr="Fast Car_shutterstock_184477472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22098" y="190450"/>
            <a:ext cx="5480573" cy="1979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13" descr="connected aircraft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421" b="4996"/>
          <a:stretch>
            <a:fillRect/>
          </a:stretch>
        </p:blipFill>
        <p:spPr bwMode="auto">
          <a:xfrm>
            <a:off x="6177477" y="2262789"/>
            <a:ext cx="2525195" cy="306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2" descr="\\localhost\Volumes\DMS-Server\Clients\Honeywell PPT \Honeywell - Freestanding Logos\Honeywell - Freestanding Logo RGB.png"/>
          <p:cNvPicPr>
            <a:picLocks noChangeAspect="1"/>
          </p:cNvPicPr>
          <p:nvPr userDrawn="1"/>
        </p:nvPicPr>
        <p:blipFill>
          <a:blip r:embed="rId4" r:link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04100" y="6351588"/>
            <a:ext cx="142557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424656" y="190450"/>
            <a:ext cx="2705629" cy="1979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4" descr="http://1uas.com/image/data/Matrice-100%20/Guidance/3.png"/>
          <p:cNvPicPr>
            <a:picLocks noChangeAspect="1" noChangeArrowheads="1"/>
          </p:cNvPicPr>
          <p:nvPr userDrawn="1"/>
        </p:nvPicPr>
        <p:blipFill rotWithShape="1">
          <a:blip r:embed="rId7" cstate="email"/>
          <a:srcRect l="1591"/>
          <a:stretch/>
        </p:blipFill>
        <p:spPr bwMode="auto">
          <a:xfrm>
            <a:off x="3234264" y="2262789"/>
            <a:ext cx="2847649" cy="30627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31808043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kern="1200">
          <a:solidFill>
            <a:schemeClr val="tx1"/>
          </a:solidFill>
          <a:latin typeface="Helvetica 55 Roman"/>
          <a:ea typeface="Helvetica 55 Roman"/>
          <a:cs typeface="Helvetica 55 Roman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Helvetica Neue"/>
          <a:ea typeface="Helvetica Neue"/>
          <a:cs typeface="Helvetica Neue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SzPct val="90000"/>
        <a:buFont typeface="Courier New" charset="0"/>
        <a:buChar char="o"/>
        <a:defRPr sz="1400" kern="1200">
          <a:solidFill>
            <a:schemeClr val="tx1"/>
          </a:solidFill>
          <a:latin typeface="Helvetica Neue"/>
          <a:ea typeface="Helvetica Neue"/>
          <a:cs typeface="Helvetica Neue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2023 w 1145018"/>
              <a:gd name="connsiteY0" fmla="*/ 0 h 1532236"/>
              <a:gd name="connsiteX1" fmla="*/ 1145018 w 1145018"/>
              <a:gd name="connsiteY1" fmla="*/ 0 h 1532236"/>
              <a:gd name="connsiteX2" fmla="*/ 2023 w 1145018"/>
              <a:gd name="connsiteY2" fmla="*/ 1532236 h 1532236"/>
              <a:gd name="connsiteX3" fmla="*/ 2023 w 1145018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11868" y="739945"/>
                  <a:pt x="0" y="1532236"/>
                </a:cubicBezTo>
                <a:cubicBezTo>
                  <a:pt x="2535" y="395330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58E27D68-75D7-1046-B88F-55C44A5ED9A6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3078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224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4019" r:id="rId1"/>
    <p:sldLayoutId id="2147494020" r:id="rId2"/>
    <p:sldLayoutId id="2147494021" r:id="rId3"/>
    <p:sldLayoutId id="2147494022" r:id="rId4"/>
    <p:sldLayoutId id="2147494023" r:id="rId5"/>
    <p:sldLayoutId id="2147494024" r:id="rId6"/>
    <p:sldLayoutId id="2147494025" r:id="rId7"/>
    <p:sldLayoutId id="2147494026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Calibri" pitchFamily="34" charset="0"/>
          <a:ea typeface="Calibri" pitchFamily="34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3DDEE4DA-7A19-4C74-9D14-4F9872152528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10" r:link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28551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4030" r:id="rId1"/>
    <p:sldLayoutId id="2147494031" r:id="rId2"/>
    <p:sldLayoutId id="2147494032" r:id="rId3"/>
    <p:sldLayoutId id="2147494033" r:id="rId4"/>
    <p:sldLayoutId id="2147494034" r:id="rId5"/>
    <p:sldLayoutId id="2147494035" r:id="rId6"/>
    <p:sldLayoutId id="2147494036" r:id="rId7"/>
    <p:sldLayoutId id="2147494037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2023 w 1145018"/>
              <a:gd name="connsiteY0" fmla="*/ 0 h 1532236"/>
              <a:gd name="connsiteX1" fmla="*/ 1145018 w 1145018"/>
              <a:gd name="connsiteY1" fmla="*/ 0 h 1532236"/>
              <a:gd name="connsiteX2" fmla="*/ 2023 w 1145018"/>
              <a:gd name="connsiteY2" fmla="*/ 1532236 h 1532236"/>
              <a:gd name="connsiteX3" fmla="*/ 2023 w 1145018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11868" y="739945"/>
                  <a:pt x="0" y="1532236"/>
                </a:cubicBezTo>
                <a:cubicBezTo>
                  <a:pt x="2535" y="395330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58E27D68-75D7-1046-B88F-55C44A5ED9A6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3078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0781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4055" r:id="rId1"/>
    <p:sldLayoutId id="2147494056" r:id="rId2"/>
    <p:sldLayoutId id="2147494057" r:id="rId3"/>
    <p:sldLayoutId id="2147494058" r:id="rId4"/>
    <p:sldLayoutId id="2147494059" r:id="rId5"/>
    <p:sldLayoutId id="2147494060" r:id="rId6"/>
    <p:sldLayoutId id="2147494061" r:id="rId7"/>
    <p:sldLayoutId id="2147494062" r:id="rId8"/>
    <p:sldLayoutId id="2147494063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Calibri" pitchFamily="34" charset="0"/>
          <a:ea typeface="Calibri" pitchFamily="34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or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7859712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0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825" b="1">
                <a:solidFill>
                  <a:schemeClr val="bg1"/>
                </a:solidFill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D9060563-DF23-4F56-94ED-4E627658F495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77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287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547688" y="6586538"/>
            <a:ext cx="266065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525" dirty="0" smtClean="0">
                <a:solidFill>
                  <a:srgbClr val="707070"/>
                </a:solidFill>
              </a:rPr>
              <a:t>Honeywell Confidential - © 2016 by Honeywell International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437116274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342900" rtl="0" eaLnBrk="0" fontAlgn="base" hangingPunct="0">
        <a:spcBef>
          <a:spcPct val="0"/>
        </a:spcBef>
        <a:spcAft>
          <a:spcPct val="0"/>
        </a:spcAft>
        <a:defRPr lang="en-US" sz="21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3429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6858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0287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3716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27000" indent="-127000" algn="l" defTabSz="3429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469900" indent="-12700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812800" indent="-127000" algn="l" defTabSz="3429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2001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15430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 descr="Corner-01 copy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310063"/>
            <a:ext cx="9144000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4" r:link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51700" y="6199188"/>
            <a:ext cx="14255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14" descr="cockpit-2025-4.jpg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533650"/>
            <a:ext cx="3463925" cy="324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9" descr="TS_Turbo.png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0288" y="0"/>
            <a:ext cx="3397250" cy="189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0" name="Group 12"/>
          <p:cNvGrpSpPr>
            <a:grpSpLocks/>
          </p:cNvGrpSpPr>
          <p:nvPr userDrawn="1"/>
        </p:nvGrpSpPr>
        <p:grpSpPr bwMode="auto">
          <a:xfrm>
            <a:off x="0" y="0"/>
            <a:ext cx="9144000" cy="6230938"/>
            <a:chOff x="0" y="0"/>
            <a:chExt cx="9144000" cy="6230334"/>
          </a:xfrm>
        </p:grpSpPr>
        <p:pic>
          <p:nvPicPr>
            <p:cNvPr id="1031" name="Picture 8" descr="Fast Car_shutterstock_184477472.jpg"/>
            <p:cNvPicPr>
              <a:picLocks noChangeAspect="1"/>
            </p:cNvPicPr>
            <p:nvPr userDrawn="1"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0288" y="0"/>
              <a:ext cx="5573712" cy="189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2" name="Picture 7" descr="e-taxi_front_gear.jpg"/>
            <p:cNvPicPr>
              <a:picLocks noChangeAspect="1"/>
            </p:cNvPicPr>
            <p:nvPr userDrawn="1"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463925" cy="2436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3" name="Picture 11" descr="Chiner.jpg"/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0288" y="1979613"/>
              <a:ext cx="2711450" cy="3332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4" name="Picture 13" descr="connected aircraft.jpg"/>
            <p:cNvPicPr>
              <a:picLocks noChangeAspect="1"/>
            </p:cNvPicPr>
            <p:nvPr userDrawn="1"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6038" y="1979614"/>
              <a:ext cx="2747962" cy="3332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5" name="Picture 1" descr="Corner-01 copy.png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26872"/>
              <a:ext cx="9144000" cy="2303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2" name="Picture 7" descr="Cover - Airplane.jpg"/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3463" y="-7938"/>
            <a:ext cx="5570537" cy="1905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550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917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9pPr>
    </p:titleStyle>
    <p:bodyStyle>
      <a:lvl1pPr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tx1"/>
          </a:solidFill>
          <a:latin typeface="Helvetica 55 Roman"/>
          <a:ea typeface="Helvetica 55 Roman"/>
          <a:cs typeface="Helvetica 55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 Neue"/>
          <a:ea typeface="Helvetica Neue"/>
          <a:cs typeface="Helvetica Neue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SzPct val="90000"/>
        <a:buFont typeface="Courier New" panose="02070309020205020404" pitchFamily="49" charset="0"/>
        <a:buChar char="o"/>
        <a:defRPr sz="1400" kern="1200">
          <a:solidFill>
            <a:schemeClr val="tx1"/>
          </a:solidFill>
          <a:latin typeface="Helvetica Neue"/>
          <a:ea typeface="Helvetica Neue"/>
          <a:cs typeface="Helvetica Neue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053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 smtClean="0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B89D90B5-6510-4B9E-91CC-8077F5BEE68A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2056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10" r:link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3491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920" r:id="rId1"/>
    <p:sldLayoutId id="2147493921" r:id="rId2"/>
    <p:sldLayoutId id="2147493922" r:id="rId3"/>
    <p:sldLayoutId id="2147493923" r:id="rId4"/>
    <p:sldLayoutId id="2147493924" r:id="rId5"/>
    <p:sldLayoutId id="2147493925" r:id="rId6"/>
    <p:sldLayoutId id="2147493926" r:id="rId7"/>
    <p:sldLayoutId id="2147493927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402F6F02-A52F-40A6-A9DB-98276ABE790D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6565920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image" Target="../media/image54.png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5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34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2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8.bin"/><Relationship Id="rId18" Type="http://schemas.openxmlformats.org/officeDocument/2006/relationships/image" Target="../media/image41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38.wmf"/><Relationship Id="rId17" Type="http://schemas.openxmlformats.org/officeDocument/2006/relationships/oleObject" Target="../embeddings/oleObject10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40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9.bin"/><Relationship Id="rId10" Type="http://schemas.openxmlformats.org/officeDocument/2006/relationships/image" Target="../media/image37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39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863600" y="4095234"/>
            <a:ext cx="5382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Trajectory Generation in High Density Environment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90303" y="5192841"/>
            <a:ext cx="166744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Suvo Ganguli</a:t>
            </a:r>
          </a:p>
          <a:p>
            <a:pPr>
              <a:spcAft>
                <a:spcPts val="1200"/>
              </a:spcAft>
            </a:pPr>
            <a:r>
              <a:rPr lang="en-US" sz="1400" dirty="0" smtClean="0"/>
              <a:t>Alberto Speranzon</a:t>
            </a:r>
          </a:p>
          <a:p>
            <a:r>
              <a:rPr lang="en-US" sz="1200" dirty="0" smtClean="0"/>
              <a:t>Feb 2018</a:t>
            </a:r>
            <a:endParaRPr lang="en-US" sz="12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025" y="1617449"/>
            <a:ext cx="5686425" cy="21812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90303" y="4590534"/>
            <a:ext cx="1950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Mid-Term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094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MPC Trajectory Satisfies Vehicle Constraints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4383F4-622D-4B46-8946-856C88727A32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460" y="1727732"/>
            <a:ext cx="4389129" cy="32918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59" y="1727731"/>
            <a:ext cx="4389129" cy="329184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023360" y="1358398"/>
            <a:ext cx="312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= 4, T = 0.4, ns = 4, no = 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865030" y="5339653"/>
            <a:ext cx="5442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Corresponds to the turns to avoid the two obstacles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1636295" y="4668253"/>
            <a:ext cx="1227221" cy="701478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2586789" y="3657600"/>
            <a:ext cx="276727" cy="1712131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666874" y="4668253"/>
            <a:ext cx="216568" cy="701478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666874" y="4513665"/>
            <a:ext cx="1033150" cy="856066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228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Time </a:t>
            </a:r>
            <a:r>
              <a:rPr lang="en-US" dirty="0" smtClean="0"/>
              <a:t>vs </a:t>
            </a:r>
            <a:r>
              <a:rPr lang="en-US" dirty="0"/>
              <a:t>Number of Obstacles </a:t>
            </a:r>
            <a:r>
              <a:rPr lang="en-US" dirty="0" smtClean="0"/>
              <a:t>(CT vs no</a:t>
            </a:r>
            <a:r>
              <a:rPr lang="en-US" dirty="0"/>
              <a:t>)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/>
          </p:nvPr>
        </p:nvSpPr>
        <p:spPr>
          <a:xfrm>
            <a:off x="514578" y="1322918"/>
            <a:ext cx="4533130" cy="2133356"/>
          </a:xfrm>
        </p:spPr>
        <p:txBody>
          <a:bodyPr>
            <a:normAutofit/>
          </a:bodyPr>
          <a:lstStyle/>
          <a:p>
            <a:r>
              <a:rPr lang="en-US" sz="1800" dirty="0" smtClean="0"/>
              <a:t>Average CPU time increases (in general) with the number of obstacles</a:t>
            </a:r>
          </a:p>
          <a:p>
            <a:endParaRPr lang="en-US" sz="1800" dirty="0" smtClean="0"/>
          </a:p>
          <a:p>
            <a:r>
              <a:rPr lang="en-US" sz="1800" dirty="0" smtClean="0"/>
              <a:t>Average CPU time is increases with the number of MPC time steps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4383F4-622D-4B46-8946-856C88727A32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480" y="855663"/>
            <a:ext cx="4096520" cy="30723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60" y="3741125"/>
            <a:ext cx="4096520" cy="30723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480" y="3741125"/>
            <a:ext cx="4096520" cy="307239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7131836" y="4620126"/>
            <a:ext cx="0" cy="16603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7165040" y="1479884"/>
            <a:ext cx="0" cy="19611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303168" y="246045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3x</a:t>
            </a:r>
            <a:endParaRPr lang="en-US" b="1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3125320" y="4620126"/>
            <a:ext cx="0" cy="16603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24463" y="50926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9x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221840" y="5068240"/>
            <a:ext cx="556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11x</a:t>
            </a:r>
            <a:endParaRPr lang="en-US" b="1" dirty="0"/>
          </a:p>
        </p:txBody>
      </p:sp>
      <p:sp>
        <p:nvSpPr>
          <p:cNvPr id="2" name="Oval 1"/>
          <p:cNvSpPr/>
          <p:nvPr/>
        </p:nvSpPr>
        <p:spPr>
          <a:xfrm>
            <a:off x="6622473" y="1025236"/>
            <a:ext cx="332509" cy="230909"/>
          </a:xfrm>
          <a:prstGeom prst="ellipse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509693" y="3909581"/>
            <a:ext cx="332509" cy="230909"/>
          </a:xfrm>
          <a:prstGeom prst="ellipse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622472" y="3896268"/>
            <a:ext cx="332509" cy="230909"/>
          </a:xfrm>
          <a:prstGeom prst="ellipse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85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Time vs Number of Obstacles (CT vs no)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514350" y="1074738"/>
            <a:ext cx="8002588" cy="1788778"/>
          </a:xfrm>
        </p:spPr>
        <p:txBody>
          <a:bodyPr>
            <a:noAutofit/>
          </a:bodyPr>
          <a:lstStyle/>
          <a:p>
            <a:r>
              <a:rPr lang="en-US" sz="1600" dirty="0" smtClean="0"/>
              <a:t>CPU </a:t>
            </a:r>
            <a:r>
              <a:rPr lang="en-US" sz="1600" dirty="0"/>
              <a:t>Time varies with the number of iterations. So, averaging over several runs will be more representative of CT vs no.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 smtClean="0"/>
              <a:t>In </a:t>
            </a:r>
            <a:r>
              <a:rPr lang="en-US" sz="1600" dirty="0"/>
              <a:t>case of N = 4, the trajectory generator </a:t>
            </a:r>
            <a:r>
              <a:rPr lang="en-US" sz="1600" dirty="0" smtClean="0"/>
              <a:t>hits </a:t>
            </a:r>
            <a:r>
              <a:rPr lang="en-US" sz="1600" dirty="0"/>
              <a:t>less constraints once it passes the 2</a:t>
            </a:r>
            <a:r>
              <a:rPr lang="en-US" sz="1600" baseline="30000" dirty="0"/>
              <a:t>nd</a:t>
            </a:r>
            <a:r>
              <a:rPr lang="en-US" sz="1600" dirty="0"/>
              <a:t> </a:t>
            </a:r>
            <a:r>
              <a:rPr lang="en-US" sz="1600" dirty="0" smtClean="0"/>
              <a:t>obstacle (due to the shorter horizon). </a:t>
            </a:r>
            <a:r>
              <a:rPr lang="en-US" sz="1600" dirty="0"/>
              <a:t>This leads to slightly less average CT compared to the case with 1 </a:t>
            </a:r>
            <a:r>
              <a:rPr lang="en-US" sz="1600" dirty="0" smtClean="0"/>
              <a:t>obstacle.</a:t>
            </a:r>
          </a:p>
          <a:p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4383F4-622D-4B46-8946-856C88727A32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27147"/>
            <a:ext cx="4681738" cy="351130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262" y="3027148"/>
            <a:ext cx="4681738" cy="3511303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1756611" y="3164306"/>
            <a:ext cx="445168" cy="348916"/>
          </a:xfrm>
          <a:prstGeom prst="ellipse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45117" y="3176338"/>
            <a:ext cx="445168" cy="348916"/>
          </a:xfrm>
          <a:prstGeom prst="ellipse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501919" y="4620372"/>
            <a:ext cx="721166" cy="1214944"/>
          </a:xfrm>
          <a:prstGeom prst="ellipse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915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Trajectory Generation in 2-dimensional space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Laplacian Planner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Model Predictive Control (MPC)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/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Tradeoff Parameters</a:t>
            </a:r>
          </a:p>
          <a:p>
            <a:endParaRPr lang="en-US" dirty="0" smtClean="0"/>
          </a:p>
          <a:p>
            <a:r>
              <a:rPr lang="en-US" dirty="0" smtClean="0"/>
              <a:t>Tradeoff Data and Charts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CPU time vs Number of Obstacles (CT vs no)</a:t>
            </a:r>
          </a:p>
          <a:p>
            <a:pPr lvl="1"/>
            <a:r>
              <a:rPr lang="en-US" dirty="0" smtClean="0"/>
              <a:t>CPU time vs Number of </a:t>
            </a:r>
            <a:r>
              <a:rPr lang="en-US" dirty="0"/>
              <a:t>Time Steps  (CT vs </a:t>
            </a:r>
            <a:r>
              <a:rPr lang="en-US" dirty="0" smtClean="0"/>
              <a:t>ns)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Summary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22928FF-D8E6-4D7E-B052-AF1462C1E106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2819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471" y="2377431"/>
            <a:ext cx="3200406" cy="44805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065" y="2377431"/>
            <a:ext cx="3200406" cy="44805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219847" cy="498610"/>
          </a:xfrm>
        </p:spPr>
        <p:txBody>
          <a:bodyPr/>
          <a:lstStyle/>
          <a:p>
            <a:r>
              <a:rPr lang="en-US" dirty="0"/>
              <a:t>CPU Time vs Number of </a:t>
            </a:r>
            <a:r>
              <a:rPr lang="en-US" dirty="0" smtClean="0"/>
              <a:t>States (CT </a:t>
            </a:r>
            <a:r>
              <a:rPr lang="en-US" dirty="0"/>
              <a:t>vs </a:t>
            </a:r>
            <a:r>
              <a:rPr lang="en-US" dirty="0" smtClean="0"/>
              <a:t>ns)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dirty="0" smtClean="0"/>
              <a:t>With number of </a:t>
            </a:r>
            <a:r>
              <a:rPr lang="en-US" sz="1800" dirty="0" smtClean="0">
                <a:solidFill>
                  <a:srgbClr val="FF0000"/>
                </a:solidFill>
              </a:rPr>
              <a:t>time steps = 4</a:t>
            </a:r>
            <a:r>
              <a:rPr lang="en-US" sz="1800" dirty="0" smtClean="0"/>
              <a:t>, and number of </a:t>
            </a:r>
            <a:r>
              <a:rPr lang="en-US" sz="1800" dirty="0" smtClean="0">
                <a:solidFill>
                  <a:srgbClr val="FF0000"/>
                </a:solidFill>
              </a:rPr>
              <a:t>states = 4</a:t>
            </a:r>
            <a:r>
              <a:rPr lang="en-US" sz="1800" dirty="0" smtClean="0"/>
              <a:t>, we get instability. This is due to relatively shorter horizon. Plus, the control is     instead of      which results in slower response.</a:t>
            </a:r>
          </a:p>
          <a:p>
            <a:r>
              <a:rPr lang="en-US" sz="1800" dirty="0"/>
              <a:t>With number of </a:t>
            </a:r>
            <a:r>
              <a:rPr lang="en-US" sz="1800" dirty="0" smtClean="0">
                <a:solidFill>
                  <a:srgbClr val="FF0000"/>
                </a:solidFill>
              </a:rPr>
              <a:t>time steps = 4</a:t>
            </a:r>
            <a:r>
              <a:rPr lang="en-US" sz="1800" dirty="0" smtClean="0"/>
              <a:t>, </a:t>
            </a:r>
            <a:r>
              <a:rPr lang="en-US" sz="1800" dirty="0"/>
              <a:t>and number of </a:t>
            </a:r>
            <a:r>
              <a:rPr lang="en-US" sz="1800" dirty="0" smtClean="0">
                <a:solidFill>
                  <a:srgbClr val="FF0000"/>
                </a:solidFill>
              </a:rPr>
              <a:t>states </a:t>
            </a:r>
            <a:r>
              <a:rPr lang="en-US" sz="1800" dirty="0">
                <a:solidFill>
                  <a:srgbClr val="FF0000"/>
                </a:solidFill>
              </a:rPr>
              <a:t>= </a:t>
            </a:r>
            <a:r>
              <a:rPr lang="en-US" sz="1800" dirty="0" smtClean="0">
                <a:solidFill>
                  <a:srgbClr val="FF0000"/>
                </a:solidFill>
              </a:rPr>
              <a:t>6</a:t>
            </a:r>
            <a:r>
              <a:rPr lang="en-US" sz="1800" dirty="0" smtClean="0"/>
              <a:t>, the trajectory cannot negotiate the turn. This is due the relatively shorter horizon (N).</a:t>
            </a:r>
            <a:endParaRPr lang="en-US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22928FF-D8E6-4D7E-B052-AF1462C1E106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56741" y="3990708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ns = 4</a:t>
            </a:r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7020251"/>
              </p:ext>
            </p:extLst>
          </p:nvPr>
        </p:nvGraphicFramePr>
        <p:xfrm>
          <a:off x="6779458" y="1334374"/>
          <a:ext cx="274104" cy="365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Equation" r:id="rId5" imgW="152280" imgH="203040" progId="Equation.3">
                  <p:embed/>
                </p:oleObj>
              </mc:Choice>
              <mc:Fallback>
                <p:oleObj name="Equation" r:id="rId5" imgW="15228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79458" y="1334374"/>
                        <a:ext cx="274104" cy="3654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380458" y="3990708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ns = 6</a:t>
            </a:r>
            <a:endParaRPr lang="en-US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8429549"/>
              </p:ext>
            </p:extLst>
          </p:nvPr>
        </p:nvGraphicFramePr>
        <p:xfrm>
          <a:off x="8111540" y="1379791"/>
          <a:ext cx="273050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Equation" r:id="rId7" imgW="152280" imgH="177480" progId="Equation.3">
                  <p:embed/>
                </p:oleObj>
              </mc:Choice>
              <mc:Fallback>
                <p:oleObj name="Equation" r:id="rId7" imgW="152280" imgH="177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111540" y="1379791"/>
                        <a:ext cx="273050" cy="320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5918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80" y="2377441"/>
            <a:ext cx="3200406" cy="448056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886" y="2377441"/>
            <a:ext cx="3200406" cy="44805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219847" cy="498610"/>
          </a:xfrm>
        </p:spPr>
        <p:txBody>
          <a:bodyPr/>
          <a:lstStyle/>
          <a:p>
            <a:r>
              <a:rPr lang="en-US" dirty="0"/>
              <a:t>CPU Time vs Number of States (CT vs ns)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dirty="0" smtClean="0"/>
              <a:t>With number of </a:t>
            </a:r>
            <a:r>
              <a:rPr lang="en-US" sz="1800" dirty="0" smtClean="0">
                <a:solidFill>
                  <a:srgbClr val="FF0000"/>
                </a:solidFill>
              </a:rPr>
              <a:t>time steps = 4</a:t>
            </a:r>
            <a:r>
              <a:rPr lang="en-US" sz="1800" dirty="0" smtClean="0"/>
              <a:t>, and number of </a:t>
            </a:r>
            <a:r>
              <a:rPr lang="en-US" sz="1800" dirty="0" smtClean="0">
                <a:solidFill>
                  <a:srgbClr val="FF0000"/>
                </a:solidFill>
              </a:rPr>
              <a:t>states = 4 and 6</a:t>
            </a:r>
            <a:r>
              <a:rPr lang="en-US" sz="1800" dirty="0" smtClean="0"/>
              <a:t>, we can reach the end point when we make the following changes:</a:t>
            </a:r>
          </a:p>
          <a:p>
            <a:pPr lvl="1">
              <a:spcAft>
                <a:spcPts val="600"/>
              </a:spcAft>
            </a:pPr>
            <a:r>
              <a:rPr lang="en-US" sz="1600" dirty="0" smtClean="0"/>
              <a:t>Reduce the lateral error margin for the terminal point</a:t>
            </a:r>
          </a:p>
          <a:p>
            <a:pPr lvl="1">
              <a:spcAft>
                <a:spcPts val="600"/>
              </a:spcAft>
            </a:pPr>
            <a:r>
              <a:rPr lang="en-US" sz="1600" dirty="0" smtClean="0"/>
              <a:t>Add a terminal velocity constraint</a:t>
            </a:r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22928FF-D8E6-4D7E-B052-AF1462C1E106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056741" y="3990708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ns = 4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80458" y="3990708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ns =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052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219847" cy="498610"/>
          </a:xfrm>
        </p:spPr>
        <p:txBody>
          <a:bodyPr/>
          <a:lstStyle/>
          <a:p>
            <a:r>
              <a:rPr lang="en-US" dirty="0"/>
              <a:t>CPU Time vs Number of States (CT vs ns)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514350" y="1074738"/>
            <a:ext cx="8002588" cy="166846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CPU time is </a:t>
            </a:r>
            <a:r>
              <a:rPr lang="en-US" i="1" dirty="0" smtClean="0"/>
              <a:t>less</a:t>
            </a:r>
            <a:r>
              <a:rPr lang="en-US" dirty="0" smtClean="0"/>
              <a:t> for ns = 6 as compared to ns = 4. This is counter-intuitive and needs to be studied further. </a:t>
            </a:r>
          </a:p>
          <a:p>
            <a:r>
              <a:rPr lang="en-US" dirty="0" smtClean="0"/>
              <a:t>Initial thought:</a:t>
            </a:r>
          </a:p>
          <a:p>
            <a:pPr lvl="1"/>
            <a:r>
              <a:rPr lang="en-US" dirty="0" smtClean="0"/>
              <a:t>Trajectory with ns = 6 is smoother and hits less constraints.</a:t>
            </a:r>
          </a:p>
          <a:p>
            <a:pPr lvl="1"/>
            <a:r>
              <a:rPr lang="en-US" dirty="0" smtClean="0"/>
              <a:t>But that doesn’t seem quite right (see next two slides)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22928FF-D8E6-4D7E-B052-AF1462C1E106}" type="slidenum">
              <a:rPr lang="en-US" altLang="en-US" smtClean="0"/>
              <a:pPr>
                <a:defRPr/>
              </a:pPr>
              <a:t>15</a:t>
            </a:fld>
            <a:endParaRPr lang="en-US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0" y="2961517"/>
            <a:ext cx="4681738" cy="35113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100" y="2961518"/>
            <a:ext cx="4681738" cy="351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97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 for Number of States = 4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14350" y="1074739"/>
            <a:ext cx="8376987" cy="1560178"/>
          </a:xfrm>
        </p:spPr>
        <p:txBody>
          <a:bodyPr/>
          <a:lstStyle/>
          <a:p>
            <a:r>
              <a:rPr lang="en-US" dirty="0" smtClean="0"/>
              <a:t>Path constraints are almost always active due to the narrow terminal constraint on lateral error.</a:t>
            </a:r>
          </a:p>
          <a:p>
            <a:r>
              <a:rPr lang="en-US" dirty="0" smtClean="0"/>
              <a:t>Constraint on terminal velocity seems to be active during the 2</a:t>
            </a:r>
            <a:r>
              <a:rPr lang="en-US" baseline="30000" dirty="0" smtClean="0"/>
              <a:t>nd</a:t>
            </a:r>
            <a:r>
              <a:rPr lang="en-US" dirty="0" smtClean="0"/>
              <a:t> turn only.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4383F4-622D-4B46-8946-856C88727A32}" type="slidenum">
              <a:rPr lang="en-US" altLang="en-US" smtClean="0"/>
              <a:pPr>
                <a:defRPr/>
              </a:pPr>
              <a:t>16</a:t>
            </a:fld>
            <a:endParaRPr lang="en-US" alt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7409"/>
            <a:ext cx="4681738" cy="3511303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2719137" y="3729789"/>
            <a:ext cx="481263" cy="252663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22884" y="3422012"/>
            <a:ext cx="15167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current velocity</a:t>
            </a:r>
            <a:endParaRPr lang="en-US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54164" y="3783930"/>
            <a:ext cx="1688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terminal velocity constraint</a:t>
            </a:r>
            <a:endParaRPr lang="en-US" sz="1400" b="1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913021" y="3233406"/>
            <a:ext cx="324853" cy="622714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913021" y="4045540"/>
            <a:ext cx="409074" cy="261610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372" y="2757408"/>
            <a:ext cx="4681738" cy="351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325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61488"/>
            <a:ext cx="4681738" cy="3511303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 for Number of States = 6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14350" y="1074739"/>
            <a:ext cx="8376987" cy="1560178"/>
          </a:xfrm>
        </p:spPr>
        <p:txBody>
          <a:bodyPr/>
          <a:lstStyle/>
          <a:p>
            <a:r>
              <a:rPr lang="en-US" dirty="0" smtClean="0"/>
              <a:t>Path constraints are almost always active due to the narrow terminal constraint on lateral error.</a:t>
            </a:r>
          </a:p>
          <a:p>
            <a:r>
              <a:rPr lang="en-US" dirty="0" smtClean="0"/>
              <a:t>Constraint on terminal velocity seems to be active during the 2</a:t>
            </a:r>
            <a:r>
              <a:rPr lang="en-US" baseline="30000" dirty="0" smtClean="0"/>
              <a:t>nd</a:t>
            </a:r>
            <a:r>
              <a:rPr lang="en-US" dirty="0" smtClean="0"/>
              <a:t> turn only.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4383F4-622D-4B46-8946-856C88727A32}" type="slidenum">
              <a:rPr lang="en-US" altLang="en-US" smtClean="0"/>
              <a:pPr>
                <a:defRPr/>
              </a:pPr>
              <a:t>17</a:t>
            </a:fld>
            <a:endParaRPr lang="en-US" alt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755233" y="3729789"/>
            <a:ext cx="481263" cy="252663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22884" y="3422012"/>
            <a:ext cx="15167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current velocity</a:t>
            </a:r>
            <a:endParaRPr lang="en-US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54164" y="3783930"/>
            <a:ext cx="1688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terminal velocity constraint</a:t>
            </a:r>
            <a:endParaRPr lang="en-US" sz="1400" b="1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913021" y="3233406"/>
            <a:ext cx="324853" cy="622714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913021" y="4009444"/>
            <a:ext cx="409074" cy="261610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552" y="2761488"/>
            <a:ext cx="4681738" cy="351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4368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CPU Time (CT) increases with increase in number of obstacles (no) and number of time steps (N). This is expected.</a:t>
            </a:r>
          </a:p>
          <a:p>
            <a:endParaRPr lang="en-US" dirty="0"/>
          </a:p>
          <a:p>
            <a:r>
              <a:rPr lang="en-US" dirty="0" smtClean="0"/>
              <a:t>CPU Time (CT) decreased with increase in number of states. This is unexpected. This needs to be </a:t>
            </a:r>
            <a:r>
              <a:rPr lang="en-US" smtClean="0"/>
              <a:t>studied further.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4383F4-622D-4B46-8946-856C88727A32}" type="slidenum">
              <a:rPr lang="en-US" altLang="en-US" smtClean="0"/>
              <a:pPr>
                <a:defRPr/>
              </a:pPr>
              <a:t>18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98170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Trajectory Generation in 2-dimensional space</a:t>
            </a:r>
          </a:p>
          <a:p>
            <a:pPr lvl="1"/>
            <a:r>
              <a:rPr lang="en-US" dirty="0" smtClean="0"/>
              <a:t>Laplacian Planner</a:t>
            </a:r>
          </a:p>
          <a:p>
            <a:pPr lvl="1"/>
            <a:r>
              <a:rPr lang="en-US" dirty="0" smtClean="0"/>
              <a:t>Model Predictive Control (MPC)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Tradeoff Parameters</a:t>
            </a:r>
          </a:p>
          <a:p>
            <a:endParaRPr lang="en-US" dirty="0" smtClean="0"/>
          </a:p>
          <a:p>
            <a:r>
              <a:rPr lang="en-US" dirty="0" smtClean="0"/>
              <a:t>Tradeoff Data and Charts</a:t>
            </a:r>
          </a:p>
          <a:p>
            <a:endParaRPr lang="en-US" dirty="0"/>
          </a:p>
          <a:p>
            <a:r>
              <a:rPr lang="en-US" dirty="0" smtClean="0"/>
              <a:t>Summary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22928FF-D8E6-4D7E-B052-AF1462C1E106}" type="slidenum">
              <a:rPr lang="en-US" altLang="en-US" smtClean="0"/>
              <a:pPr>
                <a:defRPr/>
              </a:pPr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598439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88" y="2984885"/>
            <a:ext cx="8102600" cy="498475"/>
          </a:xfrm>
        </p:spPr>
        <p:txBody>
          <a:bodyPr/>
          <a:lstStyle/>
          <a:p>
            <a:pPr algn="ctr"/>
            <a:r>
              <a:rPr lang="en-US" dirty="0" smtClean="0"/>
              <a:t>Pictures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2928FF-D8E6-4D7E-B052-AF1462C1E106}" type="slidenum">
              <a:rPr lang="en-US" altLang="en-US" smtClean="0"/>
              <a:pPr>
                <a:defRPr/>
              </a:pPr>
              <a:t>19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150308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Slide Picture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2928FF-D8E6-4D7E-B052-AF1462C1E106}" type="slidenum">
              <a:rPr lang="en-US" altLang="en-US" smtClean="0"/>
              <a:pPr>
                <a:defRPr/>
              </a:pPr>
              <a:t>20</a:t>
            </a:fld>
            <a:endParaRPr lang="en-US" altLang="en-US" dirty="0"/>
          </a:p>
        </p:txBody>
      </p:sp>
      <p:sp>
        <p:nvSpPr>
          <p:cNvPr id="49" name="AutoShape 2" descr="Image result for c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1124882" y="1918352"/>
            <a:ext cx="7245709" cy="2554821"/>
            <a:chOff x="1124882" y="1918352"/>
            <a:chExt cx="7245709" cy="2554821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3559521" y="3163881"/>
              <a:ext cx="420493" cy="0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2007812" y="3540300"/>
              <a:ext cx="503620" cy="0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007812" y="3540300"/>
              <a:ext cx="0" cy="932873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007812" y="4473173"/>
              <a:ext cx="5257800" cy="0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754004" y="3540300"/>
              <a:ext cx="502372" cy="0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7256376" y="3540300"/>
              <a:ext cx="0" cy="932873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6752756" y="2935030"/>
              <a:ext cx="503620" cy="0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2502348" y="2690120"/>
              <a:ext cx="1075645" cy="1098212"/>
            </a:xfrm>
            <a:prstGeom prst="rect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Trajectory Generator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1923355" y="2977203"/>
              <a:ext cx="588077" cy="0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/>
            <p:cNvGrpSpPr/>
            <p:nvPr/>
          </p:nvGrpSpPr>
          <p:grpSpPr>
            <a:xfrm>
              <a:off x="7478328" y="1918352"/>
              <a:ext cx="892263" cy="2233486"/>
              <a:chOff x="7376134" y="1850096"/>
              <a:chExt cx="892263" cy="2233486"/>
            </a:xfrm>
          </p:grpSpPr>
          <p:sp>
            <p:nvSpPr>
              <p:cNvPr id="38" name="Freeform 37"/>
              <p:cNvSpPr/>
              <p:nvPr/>
            </p:nvSpPr>
            <p:spPr>
              <a:xfrm>
                <a:off x="7400747" y="1986927"/>
                <a:ext cx="697529" cy="2096655"/>
              </a:xfrm>
              <a:custGeom>
                <a:avLst/>
                <a:gdLst>
                  <a:gd name="connsiteX0" fmla="*/ 0 w 459742"/>
                  <a:gd name="connsiteY0" fmla="*/ 1985819 h 1985819"/>
                  <a:gd name="connsiteX1" fmla="*/ 415637 w 459742"/>
                  <a:gd name="connsiteY1" fmla="*/ 1551709 h 1985819"/>
                  <a:gd name="connsiteX2" fmla="*/ 434109 w 459742"/>
                  <a:gd name="connsiteY2" fmla="*/ 1052946 h 1985819"/>
                  <a:gd name="connsiteX3" fmla="*/ 295564 w 459742"/>
                  <a:gd name="connsiteY3" fmla="*/ 840509 h 1985819"/>
                  <a:gd name="connsiteX4" fmla="*/ 138546 w 459742"/>
                  <a:gd name="connsiteY4" fmla="*/ 517237 h 1985819"/>
                  <a:gd name="connsiteX5" fmla="*/ 314037 w 459742"/>
                  <a:gd name="connsiteY5" fmla="*/ 0 h 1985819"/>
                  <a:gd name="connsiteX0" fmla="*/ 0 w 447863"/>
                  <a:gd name="connsiteY0" fmla="*/ 1985819 h 1985819"/>
                  <a:gd name="connsiteX1" fmla="*/ 415637 w 447863"/>
                  <a:gd name="connsiteY1" fmla="*/ 1551709 h 1985819"/>
                  <a:gd name="connsiteX2" fmla="*/ 406400 w 447863"/>
                  <a:gd name="connsiteY2" fmla="*/ 1126837 h 1985819"/>
                  <a:gd name="connsiteX3" fmla="*/ 295564 w 447863"/>
                  <a:gd name="connsiteY3" fmla="*/ 840509 h 1985819"/>
                  <a:gd name="connsiteX4" fmla="*/ 138546 w 447863"/>
                  <a:gd name="connsiteY4" fmla="*/ 517237 h 1985819"/>
                  <a:gd name="connsiteX5" fmla="*/ 314037 w 447863"/>
                  <a:gd name="connsiteY5" fmla="*/ 0 h 1985819"/>
                  <a:gd name="connsiteX0" fmla="*/ 0 w 470246"/>
                  <a:gd name="connsiteY0" fmla="*/ 1985819 h 1985819"/>
                  <a:gd name="connsiteX1" fmla="*/ 415637 w 470246"/>
                  <a:gd name="connsiteY1" fmla="*/ 1551709 h 1985819"/>
                  <a:gd name="connsiteX2" fmla="*/ 452582 w 470246"/>
                  <a:gd name="connsiteY2" fmla="*/ 1136073 h 1985819"/>
                  <a:gd name="connsiteX3" fmla="*/ 295564 w 470246"/>
                  <a:gd name="connsiteY3" fmla="*/ 840509 h 1985819"/>
                  <a:gd name="connsiteX4" fmla="*/ 138546 w 470246"/>
                  <a:gd name="connsiteY4" fmla="*/ 517237 h 1985819"/>
                  <a:gd name="connsiteX5" fmla="*/ 314037 w 470246"/>
                  <a:gd name="connsiteY5" fmla="*/ 0 h 1985819"/>
                  <a:gd name="connsiteX0" fmla="*/ 0 w 470246"/>
                  <a:gd name="connsiteY0" fmla="*/ 2096655 h 2096655"/>
                  <a:gd name="connsiteX1" fmla="*/ 415637 w 470246"/>
                  <a:gd name="connsiteY1" fmla="*/ 1662545 h 2096655"/>
                  <a:gd name="connsiteX2" fmla="*/ 452582 w 470246"/>
                  <a:gd name="connsiteY2" fmla="*/ 1246909 h 2096655"/>
                  <a:gd name="connsiteX3" fmla="*/ 295564 w 470246"/>
                  <a:gd name="connsiteY3" fmla="*/ 951345 h 2096655"/>
                  <a:gd name="connsiteX4" fmla="*/ 138546 w 470246"/>
                  <a:gd name="connsiteY4" fmla="*/ 628073 h 2096655"/>
                  <a:gd name="connsiteX5" fmla="*/ 258618 w 470246"/>
                  <a:gd name="connsiteY5" fmla="*/ 0 h 2096655"/>
                  <a:gd name="connsiteX0" fmla="*/ 227283 w 697529"/>
                  <a:gd name="connsiteY0" fmla="*/ 2096655 h 2096655"/>
                  <a:gd name="connsiteX1" fmla="*/ 642920 w 697529"/>
                  <a:gd name="connsiteY1" fmla="*/ 1662545 h 2096655"/>
                  <a:gd name="connsiteX2" fmla="*/ 679865 w 697529"/>
                  <a:gd name="connsiteY2" fmla="*/ 1246909 h 2096655"/>
                  <a:gd name="connsiteX3" fmla="*/ 522847 w 697529"/>
                  <a:gd name="connsiteY3" fmla="*/ 951345 h 2096655"/>
                  <a:gd name="connsiteX4" fmla="*/ 69 w 697529"/>
                  <a:gd name="connsiteY4" fmla="*/ 560696 h 2096655"/>
                  <a:gd name="connsiteX5" fmla="*/ 485901 w 697529"/>
                  <a:gd name="connsiteY5" fmla="*/ 0 h 2096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97529" h="2096655">
                    <a:moveTo>
                      <a:pt x="227283" y="2096655"/>
                    </a:moveTo>
                    <a:cubicBezTo>
                      <a:pt x="398926" y="1957339"/>
                      <a:pt x="567490" y="1804169"/>
                      <a:pt x="642920" y="1662545"/>
                    </a:cubicBezTo>
                    <a:cubicBezTo>
                      <a:pt x="718350" y="1520921"/>
                      <a:pt x="699877" y="1365442"/>
                      <a:pt x="679865" y="1246909"/>
                    </a:cubicBezTo>
                    <a:cubicBezTo>
                      <a:pt x="659853" y="1128376"/>
                      <a:pt x="636146" y="1065714"/>
                      <a:pt x="522847" y="951345"/>
                    </a:cubicBezTo>
                    <a:cubicBezTo>
                      <a:pt x="409548" y="836976"/>
                      <a:pt x="6227" y="719254"/>
                      <a:pt x="69" y="560696"/>
                    </a:cubicBezTo>
                    <a:cubicBezTo>
                      <a:pt x="-6089" y="402138"/>
                      <a:pt x="399695" y="188576"/>
                      <a:pt x="485901" y="0"/>
                    </a:cubicBezTo>
                  </a:path>
                </a:pathLst>
              </a:custGeom>
              <a:ln w="19050">
                <a:tailEnd type="arrow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7628031" y="3946422"/>
                <a:ext cx="133017" cy="137160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7852661" y="1850096"/>
                <a:ext cx="133017" cy="137160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7376134" y="3181097"/>
                <a:ext cx="610386" cy="250257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7658011" y="2394116"/>
                <a:ext cx="610386" cy="250257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1124882" y="1918352"/>
              <a:ext cx="860218" cy="2229615"/>
              <a:chOff x="375456" y="3804024"/>
              <a:chExt cx="892263" cy="2233486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627353" y="5900350"/>
                <a:ext cx="133017" cy="137160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851983" y="3804024"/>
                <a:ext cx="133017" cy="137160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75456" y="5135025"/>
                <a:ext cx="610386" cy="250257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657333" y="4348044"/>
                <a:ext cx="610386" cy="250257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" name="Straight Arrow Connector 43"/>
              <p:cNvCxnSpPr>
                <a:stCxn id="31" idx="0"/>
                <a:endCxn id="35" idx="4"/>
              </p:cNvCxnSpPr>
              <p:nvPr/>
            </p:nvCxnSpPr>
            <p:spPr>
              <a:xfrm flipV="1">
                <a:off x="693862" y="3941184"/>
                <a:ext cx="224630" cy="1959166"/>
              </a:xfrm>
              <a:prstGeom prst="straightConnector1">
                <a:avLst/>
              </a:prstGeom>
              <a:ln w="19050">
                <a:prstDash val="dash"/>
                <a:tailEnd type="arrow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3987466" y="2690120"/>
              <a:ext cx="2788595" cy="1098211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399100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Trajectory Generation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14350" y="1074738"/>
            <a:ext cx="4863766" cy="53086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There are two steps to the trajectory generation:</a:t>
            </a:r>
          </a:p>
          <a:p>
            <a:pPr lvl="1"/>
            <a:r>
              <a:rPr lang="en-US" dirty="0" smtClean="0"/>
              <a:t>Laplacian Planner Trajectory Generation</a:t>
            </a:r>
          </a:p>
          <a:p>
            <a:pPr lvl="2">
              <a:spcAft>
                <a:spcPts val="600"/>
              </a:spcAft>
            </a:pPr>
            <a:r>
              <a:rPr lang="en-US" dirty="0" smtClean="0"/>
              <a:t>Solves for a </a:t>
            </a:r>
            <a:r>
              <a:rPr lang="en-US" dirty="0" smtClean="0">
                <a:solidFill>
                  <a:srgbClr val="FF0000"/>
                </a:solidFill>
              </a:rPr>
              <a:t>potential flow </a:t>
            </a:r>
            <a:r>
              <a:rPr lang="en-US" dirty="0" smtClean="0"/>
              <a:t>from start point to end point avoiding obstacles</a:t>
            </a:r>
          </a:p>
          <a:p>
            <a:pPr lvl="2">
              <a:spcAft>
                <a:spcPts val="600"/>
              </a:spcAft>
            </a:pPr>
            <a:r>
              <a:rPr lang="en-US" dirty="0" smtClean="0">
                <a:solidFill>
                  <a:srgbClr val="FF0000"/>
                </a:solidFill>
              </a:rPr>
              <a:t>Does not take </a:t>
            </a:r>
            <a:r>
              <a:rPr lang="en-US" dirty="0" smtClean="0"/>
              <a:t>into account vehicle dynamics and constraints</a:t>
            </a:r>
          </a:p>
          <a:p>
            <a:pPr lvl="2">
              <a:spcAft>
                <a:spcPts val="1200"/>
              </a:spcAft>
            </a:pPr>
            <a:r>
              <a:rPr lang="en-US" dirty="0" smtClean="0"/>
              <a:t>Provides an </a:t>
            </a:r>
            <a:r>
              <a:rPr lang="en-US" dirty="0" smtClean="0">
                <a:solidFill>
                  <a:srgbClr val="FF0000"/>
                </a:solidFill>
              </a:rPr>
              <a:t>initial solution </a:t>
            </a:r>
            <a:r>
              <a:rPr lang="en-US" dirty="0" smtClean="0"/>
              <a:t>for the MPC Trajectory Generator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MPC Trajectory Generation</a:t>
            </a:r>
          </a:p>
          <a:p>
            <a:pPr lvl="2">
              <a:spcAft>
                <a:spcPts val="600"/>
              </a:spcAft>
            </a:pPr>
            <a:r>
              <a:rPr lang="en-US" dirty="0" smtClean="0"/>
              <a:t>Solves an </a:t>
            </a:r>
            <a:r>
              <a:rPr lang="en-US" dirty="0" smtClean="0">
                <a:solidFill>
                  <a:srgbClr val="FF0000"/>
                </a:solidFill>
              </a:rPr>
              <a:t>optimization problem </a:t>
            </a:r>
            <a:r>
              <a:rPr lang="en-US" dirty="0" smtClean="0"/>
              <a:t>to generate a short trajectory</a:t>
            </a:r>
          </a:p>
          <a:p>
            <a:pPr lvl="2">
              <a:spcAft>
                <a:spcPts val="600"/>
              </a:spcAft>
            </a:pPr>
            <a:r>
              <a:rPr lang="en-US" dirty="0" smtClean="0"/>
              <a:t>Moves</a:t>
            </a:r>
            <a:r>
              <a:rPr lang="en-US" dirty="0" smtClean="0">
                <a:solidFill>
                  <a:srgbClr val="FF0000"/>
                </a:solidFill>
              </a:rPr>
              <a:t> one step </a:t>
            </a:r>
            <a:r>
              <a:rPr lang="en-US" dirty="0" smtClean="0"/>
              <a:t>along the trajectory and resolves the optimization problem</a:t>
            </a:r>
          </a:p>
          <a:p>
            <a:pPr lvl="2">
              <a:spcAft>
                <a:spcPts val="600"/>
              </a:spcAft>
            </a:pPr>
            <a:r>
              <a:rPr lang="en-US" dirty="0" smtClean="0">
                <a:solidFill>
                  <a:srgbClr val="FF0000"/>
                </a:solidFill>
              </a:rPr>
              <a:t>Takes</a:t>
            </a:r>
            <a:r>
              <a:rPr lang="en-US" dirty="0" smtClean="0"/>
              <a:t> into account vehicle dynamics and constraints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4383F4-622D-4B46-8946-856C88727A32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656" y="3457476"/>
            <a:ext cx="2243034" cy="3140248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849523" y="476250"/>
            <a:ext cx="3980857" cy="3112091"/>
            <a:chOff x="4849523" y="476250"/>
            <a:chExt cx="3980857" cy="311209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49523" y="607115"/>
              <a:ext cx="3980857" cy="298122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6412832" y="476250"/>
              <a:ext cx="890336" cy="3801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1691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514350" y="1074738"/>
            <a:ext cx="4323669" cy="5308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Minimize cost</a:t>
            </a:r>
          </a:p>
          <a:p>
            <a:pPr lvl="1"/>
            <a:r>
              <a:rPr lang="en-US" dirty="0" smtClean="0"/>
              <a:t>Velocity error</a:t>
            </a:r>
          </a:p>
          <a:p>
            <a:pPr lvl="1"/>
            <a:r>
              <a:rPr lang="en-US" dirty="0" smtClean="0"/>
              <a:t>Lateral path error</a:t>
            </a:r>
          </a:p>
          <a:p>
            <a:pPr lvl="1"/>
            <a:r>
              <a:rPr lang="en-US" dirty="0" smtClean="0"/>
              <a:t>Control signals</a:t>
            </a:r>
          </a:p>
          <a:p>
            <a:pPr lvl="1"/>
            <a:endParaRPr lang="en-US" dirty="0"/>
          </a:p>
          <a:p>
            <a:r>
              <a:rPr lang="en-US" dirty="0" smtClean="0"/>
              <a:t>Satisfy vehicle dynamics and constraints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Satisfy other constraints</a:t>
            </a:r>
          </a:p>
          <a:p>
            <a:pPr lvl="1"/>
            <a:r>
              <a:rPr lang="en-US" dirty="0" smtClean="0"/>
              <a:t>Trajectory constraints</a:t>
            </a:r>
          </a:p>
          <a:p>
            <a:pPr lvl="1"/>
            <a:r>
              <a:rPr lang="en-US" dirty="0" smtClean="0"/>
              <a:t>Terminal constraints</a:t>
            </a:r>
          </a:p>
          <a:p>
            <a:pPr lvl="1"/>
            <a:r>
              <a:rPr lang="en-US" dirty="0" smtClean="0"/>
              <a:t>Lateral Acceleration constraint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4383F4-622D-4B46-8946-856C88727A32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4199215"/>
              </p:ext>
            </p:extLst>
          </p:nvPr>
        </p:nvGraphicFramePr>
        <p:xfrm>
          <a:off x="1187600" y="3302945"/>
          <a:ext cx="981075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Equation" r:id="rId3" imgW="749160" imgH="965160" progId="Equation.3">
                  <p:embed/>
                </p:oleObj>
              </mc:Choice>
              <mc:Fallback>
                <p:oleObj name="Equation" r:id="rId3" imgW="749160" imgH="9651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7600" y="3302945"/>
                        <a:ext cx="981075" cy="1266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6751211"/>
              </p:ext>
            </p:extLst>
          </p:nvPr>
        </p:nvGraphicFramePr>
        <p:xfrm>
          <a:off x="2780738" y="3302945"/>
          <a:ext cx="126365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Equation" r:id="rId5" imgW="965160" imgH="482400" progId="Equation.3">
                  <p:embed/>
                </p:oleObj>
              </mc:Choice>
              <mc:Fallback>
                <p:oleObj name="Equation" r:id="rId5" imgW="965160" imgH="48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80738" y="3302945"/>
                        <a:ext cx="1263650" cy="633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4488600" y="549861"/>
            <a:ext cx="4547157" cy="5617731"/>
            <a:chOff x="4488600" y="747379"/>
            <a:chExt cx="4547157" cy="561773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8600" y="747379"/>
              <a:ext cx="4012665" cy="5617731"/>
            </a:xfrm>
            <a:prstGeom prst="rect">
              <a:avLst/>
            </a:prstGeom>
          </p:spPr>
        </p:pic>
        <p:cxnSp>
          <p:nvCxnSpPr>
            <p:cNvPr id="8" name="Straight Arrow Connector 7"/>
            <p:cNvCxnSpPr/>
            <p:nvPr/>
          </p:nvCxnSpPr>
          <p:spPr>
            <a:xfrm flipH="1">
              <a:off x="6543742" y="2225842"/>
              <a:ext cx="695090" cy="0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7161526" y="2071953"/>
              <a:ext cx="18742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Laplacian trajectory</a:t>
              </a:r>
              <a:endParaRPr lang="en-US" sz="14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325796" y="5176101"/>
              <a:ext cx="1449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MPC trajectory</a:t>
              </a:r>
              <a:endParaRPr lang="en-US" sz="1400" b="1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6652027" y="5317956"/>
              <a:ext cx="733926" cy="0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937095" y="4870539"/>
              <a:ext cx="11550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Trajectory constraints</a:t>
              </a:r>
              <a:endParaRPr lang="en-US" sz="1400" b="1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6014356" y="4769318"/>
              <a:ext cx="264692" cy="311950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6014356" y="4895165"/>
              <a:ext cx="1224476" cy="186103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970365" y="2551259"/>
              <a:ext cx="11550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Terminal constraints</a:t>
              </a:r>
              <a:endParaRPr lang="en-US" sz="1400" b="1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V="1">
              <a:off x="5845912" y="2379730"/>
              <a:ext cx="649020" cy="423628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5821848" y="2441860"/>
              <a:ext cx="914400" cy="385562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994428" y="3782468"/>
              <a:ext cx="11550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Obstacle</a:t>
              </a:r>
              <a:endParaRPr lang="en-US" sz="1400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985255" y="4172038"/>
              <a:ext cx="11550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Safety Margin</a:t>
              </a:r>
              <a:endParaRPr lang="en-US" sz="1400" b="1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V="1">
              <a:off x="5845912" y="3619651"/>
              <a:ext cx="324510" cy="316707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5571943" y="3556244"/>
              <a:ext cx="1164305" cy="877404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MPC Trajectory Generation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180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Trajectory Generation in 2-dimensional space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Laplacian Planner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Model Predictive Control (MPC)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/>
          </a:p>
          <a:p>
            <a:r>
              <a:rPr lang="en-US" dirty="0" smtClean="0"/>
              <a:t>Tradeoff Parameters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Tradeoff Data and Charts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Summary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22928FF-D8E6-4D7E-B052-AF1462C1E106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88081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Tradeoff Parameters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Our goal is to trade off the CPU time (</a:t>
            </a:r>
            <a:r>
              <a:rPr lang="en-US" dirty="0" smtClean="0">
                <a:solidFill>
                  <a:srgbClr val="EB2819"/>
                </a:solidFill>
              </a:rPr>
              <a:t>CT</a:t>
            </a:r>
            <a:r>
              <a:rPr lang="en-US" dirty="0" smtClean="0"/>
              <a:t>) with </a:t>
            </a:r>
          </a:p>
          <a:p>
            <a:pPr lvl="1"/>
            <a:r>
              <a:rPr lang="en-US" dirty="0" smtClean="0"/>
              <a:t>Trajectory Parameters</a:t>
            </a:r>
          </a:p>
          <a:p>
            <a:pPr lvl="2"/>
            <a:r>
              <a:rPr lang="en-US" dirty="0" smtClean="0"/>
              <a:t>Number of MPC time steps = </a:t>
            </a:r>
            <a:r>
              <a:rPr lang="en-US" dirty="0" smtClean="0">
                <a:solidFill>
                  <a:srgbClr val="EB2819"/>
                </a:solidFill>
              </a:rPr>
              <a:t>N</a:t>
            </a:r>
          </a:p>
          <a:p>
            <a:pPr lvl="2"/>
            <a:r>
              <a:rPr lang="en-US" dirty="0" smtClean="0"/>
              <a:t>MPC time step = </a:t>
            </a:r>
            <a:r>
              <a:rPr lang="en-US" dirty="0" smtClean="0">
                <a:solidFill>
                  <a:srgbClr val="EB2819"/>
                </a:solidFill>
              </a:rPr>
              <a:t>T</a:t>
            </a:r>
          </a:p>
          <a:p>
            <a:pPr lvl="1"/>
            <a:r>
              <a:rPr lang="en-US" dirty="0" smtClean="0"/>
              <a:t>Model Complexity</a:t>
            </a:r>
          </a:p>
          <a:p>
            <a:pPr lvl="2"/>
            <a:r>
              <a:rPr lang="en-US" dirty="0" smtClean="0"/>
              <a:t>Number of states = </a:t>
            </a:r>
            <a:r>
              <a:rPr lang="en-US" dirty="0" smtClean="0">
                <a:solidFill>
                  <a:srgbClr val="EB2819"/>
                </a:solidFill>
              </a:rPr>
              <a:t>ns</a:t>
            </a:r>
          </a:p>
          <a:p>
            <a:pPr lvl="1"/>
            <a:r>
              <a:rPr lang="en-US" dirty="0" smtClean="0"/>
              <a:t>Obstacle density</a:t>
            </a:r>
          </a:p>
          <a:p>
            <a:pPr lvl="2"/>
            <a:r>
              <a:rPr lang="en-US" dirty="0"/>
              <a:t>Number of obstacles = </a:t>
            </a:r>
            <a:r>
              <a:rPr lang="en-US" dirty="0">
                <a:solidFill>
                  <a:srgbClr val="EB2819"/>
                </a:solidFill>
              </a:rPr>
              <a:t>no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Model Complexity</a:t>
            </a:r>
          </a:p>
          <a:p>
            <a:pPr lvl="1"/>
            <a:r>
              <a:rPr lang="en-US" dirty="0" smtClean="0"/>
              <a:t>2 states model</a:t>
            </a:r>
          </a:p>
          <a:p>
            <a:pPr lvl="1"/>
            <a:r>
              <a:rPr lang="en-US" dirty="0" smtClean="0"/>
              <a:t>4 state model</a:t>
            </a:r>
          </a:p>
          <a:p>
            <a:pPr lvl="1"/>
            <a:r>
              <a:rPr lang="en-US" dirty="0" smtClean="0"/>
              <a:t>6 state model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Obstacle Density is measured by the number of obstacles which are</a:t>
            </a:r>
          </a:p>
          <a:p>
            <a:pPr lvl="1"/>
            <a:r>
              <a:rPr lang="en-US" dirty="0" smtClean="0"/>
              <a:t>Static</a:t>
            </a:r>
          </a:p>
          <a:p>
            <a:pPr lvl="1"/>
            <a:r>
              <a:rPr lang="en-US" dirty="0" smtClean="0"/>
              <a:t>Placed to obstruct the line of sight from the start point to the end point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22928FF-D8E6-4D7E-B052-AF1462C1E106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095013"/>
              </p:ext>
            </p:extLst>
          </p:nvPr>
        </p:nvGraphicFramePr>
        <p:xfrm>
          <a:off x="5574425" y="2535998"/>
          <a:ext cx="2995068" cy="17526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748767"/>
                <a:gridCol w="748767"/>
                <a:gridCol w="748767"/>
                <a:gridCol w="7487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(sec)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25738" y="1885966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CT</a:t>
            </a:r>
          </a:p>
          <a:p>
            <a:pPr algn="ctr"/>
            <a:r>
              <a:rPr lang="en-US" dirty="0" smtClean="0"/>
              <a:t>vs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38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Complexity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2 state model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4 state model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6 state model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4383F4-622D-4B46-8946-856C88727A32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7656880"/>
              </p:ext>
            </p:extLst>
          </p:nvPr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" name="Equation" r:id="rId3" imgW="914400" imgH="215640" progId="Equation.3">
                  <p:embed/>
                </p:oleObj>
              </mc:Choice>
              <mc:Fallback>
                <p:oleObj name="Equation" r:id="rId3" imgW="914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1753027"/>
              </p:ext>
            </p:extLst>
          </p:nvPr>
        </p:nvGraphicFramePr>
        <p:xfrm>
          <a:off x="3286125" y="2178097"/>
          <a:ext cx="1209675" cy="1562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" name="Equation" r:id="rId5" imgW="749160" imgH="965160" progId="Equation.3">
                  <p:embed/>
                </p:oleObj>
              </mc:Choice>
              <mc:Fallback>
                <p:oleObj name="Equation" r:id="rId5" imgW="749160" imgH="9651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86125" y="2178097"/>
                        <a:ext cx="1209675" cy="15620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3634815"/>
              </p:ext>
            </p:extLst>
          </p:nvPr>
        </p:nvGraphicFramePr>
        <p:xfrm>
          <a:off x="3286125" y="1178729"/>
          <a:ext cx="71755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3" name="Equation" r:id="rId7" imgW="444240" imgH="482400" progId="Equation.3">
                  <p:embed/>
                </p:oleObj>
              </mc:Choice>
              <mc:Fallback>
                <p:oleObj name="Equation" r:id="rId7" imgW="444240" imgH="48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86125" y="1178729"/>
                        <a:ext cx="717550" cy="781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8093052"/>
              </p:ext>
            </p:extLst>
          </p:nvPr>
        </p:nvGraphicFramePr>
        <p:xfrm>
          <a:off x="3282950" y="4102054"/>
          <a:ext cx="1209675" cy="1562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4" name="Equation" r:id="rId9" imgW="749160" imgH="965160" progId="Equation.3">
                  <p:embed/>
                </p:oleObj>
              </mc:Choice>
              <mc:Fallback>
                <p:oleObj name="Equation" r:id="rId9" imgW="749160" imgH="9651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82950" y="4102054"/>
                        <a:ext cx="1209675" cy="15620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1299676"/>
              </p:ext>
            </p:extLst>
          </p:nvPr>
        </p:nvGraphicFramePr>
        <p:xfrm>
          <a:off x="5029200" y="1268414"/>
          <a:ext cx="1292225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" name="Equation" r:id="rId11" imgW="799920" imgH="203040" progId="Equation.3">
                  <p:embed/>
                </p:oleObj>
              </mc:Choice>
              <mc:Fallback>
                <p:oleObj name="Equation" r:id="rId11" imgW="79992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029200" y="1268414"/>
                        <a:ext cx="1292225" cy="328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3767778"/>
              </p:ext>
            </p:extLst>
          </p:nvPr>
        </p:nvGraphicFramePr>
        <p:xfrm>
          <a:off x="5029200" y="2262191"/>
          <a:ext cx="1804987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6" name="Equation" r:id="rId13" imgW="1117440" imgH="203040" progId="Equation.3">
                  <p:embed/>
                </p:oleObj>
              </mc:Choice>
              <mc:Fallback>
                <p:oleObj name="Equation" r:id="rId13" imgW="111744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029200" y="2262191"/>
                        <a:ext cx="1804987" cy="328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4714419"/>
              </p:ext>
            </p:extLst>
          </p:nvPr>
        </p:nvGraphicFramePr>
        <p:xfrm>
          <a:off x="5029200" y="4082253"/>
          <a:ext cx="2297112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7" name="Equation" r:id="rId15" imgW="1422360" imgH="228600" progId="Equation.3">
                  <p:embed/>
                </p:oleObj>
              </mc:Choice>
              <mc:Fallback>
                <p:oleObj name="Equation" r:id="rId15" imgW="142236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029200" y="4082253"/>
                        <a:ext cx="2297112" cy="369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1852081"/>
              </p:ext>
            </p:extLst>
          </p:nvPr>
        </p:nvGraphicFramePr>
        <p:xfrm>
          <a:off x="1920875" y="6069012"/>
          <a:ext cx="4757738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8" name="Equation" r:id="rId17" imgW="2946240" imgH="203040" progId="Equation.3">
                  <p:embed/>
                </p:oleObj>
              </mc:Choice>
              <mc:Fallback>
                <p:oleObj name="Equation" r:id="rId17" imgW="294624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920875" y="6069012"/>
                        <a:ext cx="4757738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2029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Trajectory Generation in 2-dimensional space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Laplacian Planner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Model Predictive Control (MPC)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/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Tradeoff Parameters</a:t>
            </a:r>
          </a:p>
          <a:p>
            <a:endParaRPr lang="en-US" dirty="0" smtClean="0"/>
          </a:p>
          <a:p>
            <a:r>
              <a:rPr lang="en-US" dirty="0" smtClean="0"/>
              <a:t>Tradeoff Data and Charts</a:t>
            </a:r>
          </a:p>
          <a:p>
            <a:pPr lvl="1"/>
            <a:r>
              <a:rPr lang="en-US" dirty="0"/>
              <a:t>CPU time vs Number of Obstacles (CT vs no</a:t>
            </a:r>
            <a:r>
              <a:rPr lang="en-US" dirty="0" smtClean="0"/>
              <a:t>)</a:t>
            </a:r>
          </a:p>
          <a:p>
            <a:pPr lvl="1"/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Summary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22928FF-D8E6-4D7E-B052-AF1462C1E106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74167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835" y="2356587"/>
            <a:ext cx="2971806" cy="41605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188" y="2335148"/>
            <a:ext cx="2971806" cy="416052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7" y="2347180"/>
            <a:ext cx="2971806" cy="4160528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MPC Trajectory in Presence of Obstacles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514350" y="1074738"/>
            <a:ext cx="8002588" cy="1262458"/>
          </a:xfrm>
        </p:spPr>
        <p:txBody>
          <a:bodyPr/>
          <a:lstStyle/>
          <a:p>
            <a:r>
              <a:rPr lang="en-US" dirty="0" smtClean="0"/>
              <a:t>MPC Trajectory Generator successfully generates path between the start and end point in presence of obstacles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4383F4-622D-4B46-8946-856C88727A32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57939" y="2446504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Obstacle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80165" y="245591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Obstacle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25294" y="2428779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Obstacles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451921" y="2036917"/>
            <a:ext cx="2350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= 4, T = 0.4, ns =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4329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Honeywell Interna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Honeywell Internal"/>
</p:tagLst>
</file>

<file path=ppt/theme/theme1.xml><?xml version="1.0" encoding="utf-8"?>
<a:theme xmlns:a="http://schemas.openxmlformats.org/drawingml/2006/main" name="NEW HON TEMPLATE Presentation1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rgbClr val="7F7F7F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0AE24637-CCFE-4DFE-8374-B5CBDEF1DD3F}"/>
    </a:ext>
  </a:extLst>
</a:theme>
</file>

<file path=ppt/theme/theme10.xml><?xml version="1.0" encoding="utf-8"?>
<a:theme xmlns:a="http://schemas.openxmlformats.org/drawingml/2006/main" name="11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11.xml><?xml version="1.0" encoding="utf-8"?>
<a:theme xmlns:a="http://schemas.openxmlformats.org/drawingml/2006/main" name="5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12.xml><?xml version="1.0" encoding="utf-8"?>
<a:theme xmlns:a="http://schemas.openxmlformats.org/drawingml/2006/main" name="6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13.xml><?xml version="1.0" encoding="utf-8"?>
<a:theme xmlns:a="http://schemas.openxmlformats.org/drawingml/2006/main" name="7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14.xml><?xml version="1.0" encoding="utf-8"?>
<a:theme xmlns:a="http://schemas.openxmlformats.org/drawingml/2006/main" name="10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15.xml><?xml version="1.0" encoding="utf-8"?>
<a:theme xmlns:a="http://schemas.openxmlformats.org/drawingml/2006/main" name="13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16.xml><?xml version="1.0" encoding="utf-8"?>
<a:theme xmlns:a="http://schemas.openxmlformats.org/drawingml/2006/main" name="14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17.xml><?xml version="1.0" encoding="utf-8"?>
<a:theme xmlns:a="http://schemas.openxmlformats.org/drawingml/2006/main" name="15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18.xml><?xml version="1.0" encoding="utf-8"?>
<a:theme xmlns:a="http://schemas.openxmlformats.org/drawingml/2006/main" name="16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19.xml><?xml version="1.0" encoding="utf-8"?>
<a:theme xmlns:a="http://schemas.openxmlformats.org/drawingml/2006/main" name="19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2.xml><?xml version="1.0" encoding="utf-8"?>
<a:theme xmlns:a="http://schemas.openxmlformats.org/drawingml/2006/main" name="Honeywell Single Image Cover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rgbClr val="7F7F7F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D5389DCF-B3B7-4988-BC2C-C1307C17B2C7}"/>
    </a:ext>
  </a:extLst>
</a:theme>
</file>

<file path=ppt/theme/theme20.xml><?xml version="1.0" encoding="utf-8"?>
<a:theme xmlns:a="http://schemas.openxmlformats.org/drawingml/2006/main" name="23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21.xml><?xml version="1.0" encoding="utf-8"?>
<a:theme xmlns:a="http://schemas.openxmlformats.org/drawingml/2006/main" name="24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22.xml><?xml version="1.0" encoding="utf-8"?>
<a:theme xmlns:a="http://schemas.openxmlformats.org/drawingml/2006/main" name="8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23.xml><?xml version="1.0" encoding="utf-8"?>
<a:theme xmlns:a="http://schemas.openxmlformats.org/drawingml/2006/main" name="9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24.xml><?xml version="1.0" encoding="utf-8"?>
<a:theme xmlns:a="http://schemas.openxmlformats.org/drawingml/2006/main" name="17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25.xml><?xml version="1.0" encoding="utf-8"?>
<a:theme xmlns:a="http://schemas.openxmlformats.org/drawingml/2006/main" name="18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26.xml><?xml version="1.0" encoding="utf-8"?>
<a:theme xmlns:a="http://schemas.openxmlformats.org/drawingml/2006/main" name="20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27.xml><?xml version="1.0" encoding="utf-8"?>
<a:theme xmlns:a="http://schemas.openxmlformats.org/drawingml/2006/main" name="21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28.xml><?xml version="1.0" encoding="utf-8"?>
<a:theme xmlns:a="http://schemas.openxmlformats.org/drawingml/2006/main" name="22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29.xml><?xml version="1.0" encoding="utf-8"?>
<a:theme xmlns:a="http://schemas.openxmlformats.org/drawingml/2006/main" name="25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3.xml><?xml version="1.0" encoding="utf-8"?>
<a:theme xmlns:a="http://schemas.openxmlformats.org/drawingml/2006/main" name="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30.xml><?xml version="1.0" encoding="utf-8"?>
<a:theme xmlns:a="http://schemas.openxmlformats.org/drawingml/2006/main" name="26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31.xml><?xml version="1.0" encoding="utf-8"?>
<a:theme xmlns:a="http://schemas.openxmlformats.org/drawingml/2006/main" name="27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32.xml><?xml version="1.0" encoding="utf-8"?>
<a:theme xmlns:a="http://schemas.openxmlformats.org/drawingml/2006/main" name="28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33.xml><?xml version="1.0" encoding="utf-8"?>
<a:theme xmlns:a="http://schemas.openxmlformats.org/drawingml/2006/main" name="29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34.xml><?xml version="1.0" encoding="utf-8"?>
<a:theme xmlns:a="http://schemas.openxmlformats.org/drawingml/2006/main" name="30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35.xml><?xml version="1.0" encoding="utf-8"?>
<a:theme xmlns:a="http://schemas.openxmlformats.org/drawingml/2006/main" name="31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36.xml><?xml version="1.0" encoding="utf-8"?>
<a:theme xmlns:a="http://schemas.openxmlformats.org/drawingml/2006/main" name="32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37.xml><?xml version="1.0" encoding="utf-8"?>
<a:theme xmlns:a="http://schemas.openxmlformats.org/drawingml/2006/main" name="33_Honeywell Theme">
  <a:themeElements>
    <a:clrScheme name="Colors - Honeywell's Brand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E1261C"/>
      </a:accent1>
      <a:accent2>
        <a:srgbClr val="FFC627"/>
      </a:accent2>
      <a:accent3>
        <a:srgbClr val="707070"/>
      </a:accent3>
      <a:accent4>
        <a:srgbClr val="F37021"/>
      </a:accent4>
      <a:accent5>
        <a:srgbClr val="1792E5"/>
      </a:accent5>
      <a:accent6>
        <a:srgbClr val="000000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dirty="0" smtClean="0">
            <a:solidFill>
              <a:schemeClr val="accent3"/>
            </a:solidFill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16X9 Wide V3.6" id="{73FDE494-8B1D-4D88-80B0-A69F347B606A}" vid="{058B3932-1797-4B68-A1B1-85E50FEDE3FB}"/>
    </a:ext>
  </a:extLst>
</a:theme>
</file>

<file path=ppt/theme/theme38.xml><?xml version="1.0" encoding="utf-8"?>
<a:theme xmlns:a="http://schemas.openxmlformats.org/drawingml/2006/main" name="34_Honeywell Theme">
  <a:themeElements>
    <a:clrScheme name="Colors - Honeywell's Brand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E1261C"/>
      </a:accent1>
      <a:accent2>
        <a:srgbClr val="FFC627"/>
      </a:accent2>
      <a:accent3>
        <a:srgbClr val="707070"/>
      </a:accent3>
      <a:accent4>
        <a:srgbClr val="F37021"/>
      </a:accent4>
      <a:accent5>
        <a:srgbClr val="1792E5"/>
      </a:accent5>
      <a:accent6>
        <a:srgbClr val="000000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dirty="0" smtClean="0">
            <a:solidFill>
              <a:schemeClr val="accent3"/>
            </a:solidFill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16X9 Wide V3.6" id="{73FDE494-8B1D-4D88-80B0-A69F347B606A}" vid="{058B3932-1797-4B68-A1B1-85E50FEDE3FB}"/>
    </a:ext>
  </a:extLst>
</a:theme>
</file>

<file path=ppt/theme/theme39.xml><?xml version="1.0" encoding="utf-8"?>
<a:theme xmlns:a="http://schemas.openxmlformats.org/drawingml/2006/main" name="35_Honeywell Theme">
  <a:themeElements>
    <a:clrScheme name="Colors - Honeywell's Brand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E1261C"/>
      </a:accent1>
      <a:accent2>
        <a:srgbClr val="FFC627"/>
      </a:accent2>
      <a:accent3>
        <a:srgbClr val="707070"/>
      </a:accent3>
      <a:accent4>
        <a:srgbClr val="F37021"/>
      </a:accent4>
      <a:accent5>
        <a:srgbClr val="1792E5"/>
      </a:accent5>
      <a:accent6>
        <a:srgbClr val="000000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dirty="0" smtClean="0">
            <a:solidFill>
              <a:schemeClr val="accent3"/>
            </a:solidFill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16X9 Wide V3.6" id="{73FDE494-8B1D-4D88-80B0-A69F347B606A}" vid="{058B3932-1797-4B68-A1B1-85E50FEDE3FB}"/>
    </a:ext>
  </a:extLst>
</a:theme>
</file>

<file path=ppt/theme/theme4.xml><?xml version="1.0" encoding="utf-8"?>
<a:theme xmlns:a="http://schemas.openxmlformats.org/drawingml/2006/main" name="1_Honeywell Theme">
  <a:themeElements>
    <a:clrScheme name="Colors - Honeywell's Brand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E1261C"/>
      </a:accent1>
      <a:accent2>
        <a:srgbClr val="FFC627"/>
      </a:accent2>
      <a:accent3>
        <a:srgbClr val="707070"/>
      </a:accent3>
      <a:accent4>
        <a:srgbClr val="F37021"/>
      </a:accent4>
      <a:accent5>
        <a:srgbClr val="1792E5"/>
      </a:accent5>
      <a:accent6>
        <a:srgbClr val="000000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dirty="0" smtClean="0">
            <a:solidFill>
              <a:schemeClr val="accent3"/>
            </a:solidFill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16X9 Wide V3.6" id="{73FDE494-8B1D-4D88-80B0-A69F347B606A}" vid="{058B3932-1797-4B68-A1B1-85E50FEDE3FB}"/>
    </a:ext>
  </a:extLst>
</a:theme>
</file>

<file path=ppt/theme/theme40.xml><?xml version="1.0" encoding="utf-8"?>
<a:theme xmlns:a="http://schemas.openxmlformats.org/drawingml/2006/main" name="36_Honeywell Theme">
  <a:themeElements>
    <a:clrScheme name="Colors - Honeywell's Brand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E1261C"/>
      </a:accent1>
      <a:accent2>
        <a:srgbClr val="FFC627"/>
      </a:accent2>
      <a:accent3>
        <a:srgbClr val="707070"/>
      </a:accent3>
      <a:accent4>
        <a:srgbClr val="F37021"/>
      </a:accent4>
      <a:accent5>
        <a:srgbClr val="1792E5"/>
      </a:accent5>
      <a:accent6>
        <a:srgbClr val="000000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dirty="0" smtClean="0">
            <a:solidFill>
              <a:schemeClr val="accent3"/>
            </a:solidFill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16X9 Wide V3.6" id="{73FDE494-8B1D-4D88-80B0-A69F347B606A}" vid="{058B3932-1797-4B68-A1B1-85E50FEDE3FB}"/>
    </a:ext>
  </a:extLst>
</a:theme>
</file>

<file path=ppt/theme/theme41.xml><?xml version="1.0" encoding="utf-8"?>
<a:theme xmlns:a="http://schemas.openxmlformats.org/drawingml/2006/main" name="1_Honeywell PPT Template V3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rgbClr val="7F7F7F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0AE24637-CCFE-4DFE-8374-B5CBDEF1DD3F}"/>
    </a:ext>
  </a:extLst>
</a:theme>
</file>

<file path=ppt/theme/theme42.xml><?xml version="1.0" encoding="utf-8"?>
<a:theme xmlns:a="http://schemas.openxmlformats.org/drawingml/2006/main" name="37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43.xml><?xml version="1.0" encoding="utf-8"?>
<a:theme xmlns:a="http://schemas.openxmlformats.org/drawingml/2006/main" name="38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44.xml><?xml version="1.0" encoding="utf-8"?>
<a:theme xmlns:a="http://schemas.openxmlformats.org/drawingml/2006/main" name="39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45.xml><?xml version="1.0" encoding="utf-8"?>
<a:theme xmlns:a="http://schemas.openxmlformats.org/drawingml/2006/main" name="40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46.xml><?xml version="1.0" encoding="utf-8"?>
<a:theme xmlns:a="http://schemas.openxmlformats.org/drawingml/2006/main" name="41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47.xml><?xml version="1.0" encoding="utf-8"?>
<a:theme xmlns:a="http://schemas.openxmlformats.org/drawingml/2006/main" name="42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48.xml><?xml version="1.0" encoding="utf-8"?>
<a:theme xmlns:a="http://schemas.openxmlformats.org/drawingml/2006/main" name="43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49.xml><?xml version="1.0" encoding="utf-8"?>
<a:theme xmlns:a="http://schemas.openxmlformats.org/drawingml/2006/main" name="44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5.xml><?xml version="1.0" encoding="utf-8"?>
<a:theme xmlns:a="http://schemas.openxmlformats.org/drawingml/2006/main" name="2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50.xml><?xml version="1.0" encoding="utf-8"?>
<a:theme xmlns:a="http://schemas.openxmlformats.org/drawingml/2006/main" name="45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51.xml><?xml version="1.0" encoding="utf-8"?>
<a:theme xmlns:a="http://schemas.openxmlformats.org/drawingml/2006/main" name="46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52.xml><?xml version="1.0" encoding="utf-8"?>
<a:theme xmlns:a="http://schemas.openxmlformats.org/drawingml/2006/main" name="47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53.xml><?xml version="1.0" encoding="utf-8"?>
<a:theme xmlns:a="http://schemas.openxmlformats.org/drawingml/2006/main" name="Honeywell Template 2015-08-10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rgbClr val="7F7F7F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015 ISS Presentation 2015-09-17" id="{B546D878-0302-4C15-9695-EAD4FD3D2D04}" vid="{AD371092-93D1-40DB-A973-89EAB210EB8E}"/>
    </a:ext>
  </a:extLst>
</a:theme>
</file>

<file path=ppt/theme/theme54.xml><?xml version="1.0" encoding="utf-8"?>
<a:theme xmlns:a="http://schemas.openxmlformats.org/drawingml/2006/main" name="48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55.xml><?xml version="1.0" encoding="utf-8"?>
<a:theme xmlns:a="http://schemas.openxmlformats.org/drawingml/2006/main" name="49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56.xml><?xml version="1.0" encoding="utf-8"?>
<a:theme xmlns:a="http://schemas.openxmlformats.org/drawingml/2006/main" name="50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5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12_Honeywell Theme">
  <a:themeElements>
    <a:clrScheme name="Colors - Honeywell's Brand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E1261C"/>
      </a:accent1>
      <a:accent2>
        <a:srgbClr val="FFC627"/>
      </a:accent2>
      <a:accent3>
        <a:srgbClr val="707070"/>
      </a:accent3>
      <a:accent4>
        <a:srgbClr val="F37021"/>
      </a:accent4>
      <a:accent5>
        <a:srgbClr val="1792E5"/>
      </a:accent5>
      <a:accent6>
        <a:srgbClr val="000000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dirty="0" smtClean="0">
            <a:solidFill>
              <a:schemeClr val="accent3"/>
            </a:solidFill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16X9 Wide V3.6" id="{73FDE494-8B1D-4D88-80B0-A69F347B606A}" vid="{058B3932-1797-4B68-A1B1-85E50FEDE3FB}"/>
    </a:ext>
  </a:extLst>
</a:theme>
</file>

<file path=ppt/theme/theme7.xml><?xml version="1.0" encoding="utf-8"?>
<a:theme xmlns:a="http://schemas.openxmlformats.org/drawingml/2006/main" name="Honeywell PPT Template V3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rgbClr val="7F7F7F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0AE24637-CCFE-4DFE-8374-B5CBDEF1DD3F}"/>
    </a:ext>
  </a:extLst>
</a:theme>
</file>

<file path=ppt/theme/theme8.xml><?xml version="1.0" encoding="utf-8"?>
<a:theme xmlns:a="http://schemas.openxmlformats.org/drawingml/2006/main" name="3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9.xml><?xml version="1.0" encoding="utf-8"?>
<a:theme xmlns:a="http://schemas.openxmlformats.org/drawingml/2006/main" name="4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sisl xmlns:xsi="http://www.w3.org/2001/XMLSchema-instance" xmlns:xsd="http://www.w3.org/2001/XMLSchema" xmlns="http://www.boldonjames.com/2008/01/sie/internal/label" sislVersion="0" policy="bf276872-af07-4968-a71d-1c83e80bd0bf" origin="userSelected">
  <element uid="id_protectivemarking_protect" value=""/>
</sisl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B125E098E7F49A0205A16AC239CE8" ma:contentTypeVersion="0" ma:contentTypeDescription="Create a new document." ma:contentTypeScope="" ma:versionID="73d8c0722a46478c40824ebff996163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009B617-33FC-4DB9-98AC-120A0A7E6EFA}">
  <ds:schemaRefs>
    <ds:schemaRef ds:uri="http://www.w3.org/2001/XMLSchema"/>
    <ds:schemaRef ds:uri="http://www.boldonjames.com/2008/01/sie/internal/label"/>
  </ds:schemaRefs>
</ds:datastoreItem>
</file>

<file path=customXml/itemProps2.xml><?xml version="1.0" encoding="utf-8"?>
<ds:datastoreItem xmlns:ds="http://schemas.openxmlformats.org/officeDocument/2006/customXml" ds:itemID="{6E3F06AC-E768-423D-9AF5-296B65B572FC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A711268-4532-4FB9-8196-23D231793A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 HON TEMPLATE Presentation1</Template>
  <TotalTime>42744</TotalTime>
  <Words>921</Words>
  <Application>Microsoft Office PowerPoint</Application>
  <PresentationFormat>On-screen Show (4:3)</PresentationFormat>
  <Paragraphs>206</Paragraphs>
  <Slides>21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56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86" baseType="lpstr">
      <vt:lpstr>Arial</vt:lpstr>
      <vt:lpstr>Calibri</vt:lpstr>
      <vt:lpstr>Courier New</vt:lpstr>
      <vt:lpstr>Helvetica 55 Roman</vt:lpstr>
      <vt:lpstr>Helvetica Neue</vt:lpstr>
      <vt:lpstr>HelveticaNeue BoldCond</vt:lpstr>
      <vt:lpstr>HelveticaNeue MediumCond</vt:lpstr>
      <vt:lpstr>Wingdings</vt:lpstr>
      <vt:lpstr>NEW HON TEMPLATE Presentation1</vt:lpstr>
      <vt:lpstr>Honeywell Single Image Cover</vt:lpstr>
      <vt:lpstr>Honeywell Theme</vt:lpstr>
      <vt:lpstr>1_Honeywell Theme</vt:lpstr>
      <vt:lpstr>2_Honeywell Theme</vt:lpstr>
      <vt:lpstr>12_Honeywell Theme</vt:lpstr>
      <vt:lpstr>Honeywell PPT Template V3</vt:lpstr>
      <vt:lpstr>3_Honeywell Theme</vt:lpstr>
      <vt:lpstr>4_Honeywell Theme</vt:lpstr>
      <vt:lpstr>11_Honeywell Theme</vt:lpstr>
      <vt:lpstr>5_Honeywell Theme</vt:lpstr>
      <vt:lpstr>6_Honeywell Theme</vt:lpstr>
      <vt:lpstr>7_Honeywell Theme</vt:lpstr>
      <vt:lpstr>10_Honeywell Theme</vt:lpstr>
      <vt:lpstr>13_Honeywell Theme</vt:lpstr>
      <vt:lpstr>14_Honeywell Theme</vt:lpstr>
      <vt:lpstr>15_Honeywell Theme</vt:lpstr>
      <vt:lpstr>16_Honeywell Theme</vt:lpstr>
      <vt:lpstr>19_Honeywell Theme</vt:lpstr>
      <vt:lpstr>23_Honeywell Theme</vt:lpstr>
      <vt:lpstr>24_Honeywell Theme</vt:lpstr>
      <vt:lpstr>8_Honeywell Theme</vt:lpstr>
      <vt:lpstr>9_Honeywell Theme</vt:lpstr>
      <vt:lpstr>17_Honeywell Theme</vt:lpstr>
      <vt:lpstr>18_Honeywell Theme</vt:lpstr>
      <vt:lpstr>20_Honeywell Theme</vt:lpstr>
      <vt:lpstr>21_Honeywell Theme</vt:lpstr>
      <vt:lpstr>22_Honeywell Theme</vt:lpstr>
      <vt:lpstr>25_Honeywell Theme</vt:lpstr>
      <vt:lpstr>26_Honeywell Theme</vt:lpstr>
      <vt:lpstr>27_Honeywell Theme</vt:lpstr>
      <vt:lpstr>28_Honeywell Theme</vt:lpstr>
      <vt:lpstr>29_Honeywell Theme</vt:lpstr>
      <vt:lpstr>30_Honeywell Theme</vt:lpstr>
      <vt:lpstr>31_Honeywell Theme</vt:lpstr>
      <vt:lpstr>32_Honeywell Theme</vt:lpstr>
      <vt:lpstr>33_Honeywell Theme</vt:lpstr>
      <vt:lpstr>34_Honeywell Theme</vt:lpstr>
      <vt:lpstr>35_Honeywell Theme</vt:lpstr>
      <vt:lpstr>36_Honeywell Theme</vt:lpstr>
      <vt:lpstr>1_Honeywell PPT Template V3</vt:lpstr>
      <vt:lpstr>37_Honeywell Theme</vt:lpstr>
      <vt:lpstr>38_Honeywell Theme</vt:lpstr>
      <vt:lpstr>39_Honeywell Theme</vt:lpstr>
      <vt:lpstr>40_Honeywell Theme</vt:lpstr>
      <vt:lpstr>41_Honeywell Theme</vt:lpstr>
      <vt:lpstr>42_Honeywell Theme</vt:lpstr>
      <vt:lpstr>43_Honeywell Theme</vt:lpstr>
      <vt:lpstr>44_Honeywell Theme</vt:lpstr>
      <vt:lpstr>45_Honeywell Theme</vt:lpstr>
      <vt:lpstr>46_Honeywell Theme</vt:lpstr>
      <vt:lpstr>47_Honeywell Theme</vt:lpstr>
      <vt:lpstr>Honeywell Template 2015-08-10</vt:lpstr>
      <vt:lpstr>48_Honeywell Theme</vt:lpstr>
      <vt:lpstr>49_Honeywell Theme</vt:lpstr>
      <vt:lpstr>50_Honeywell Theme</vt:lpstr>
      <vt:lpstr>Equation</vt:lpstr>
      <vt:lpstr>PowerPoint Presentation</vt:lpstr>
      <vt:lpstr>Overview</vt:lpstr>
      <vt:lpstr>Trajectory Generation</vt:lpstr>
      <vt:lpstr>MPC Trajectory Generation</vt:lpstr>
      <vt:lpstr>Overview</vt:lpstr>
      <vt:lpstr>Tradeoff Parameters</vt:lpstr>
      <vt:lpstr>Model Complexity</vt:lpstr>
      <vt:lpstr>Overview</vt:lpstr>
      <vt:lpstr>MPC Trajectory in Presence of Obstacles</vt:lpstr>
      <vt:lpstr>MPC Trajectory Satisfies Vehicle Constraints</vt:lpstr>
      <vt:lpstr>CPU Time vs Number of Obstacles (CT vs no)</vt:lpstr>
      <vt:lpstr>CPU Time vs Number of Obstacles (CT vs no)</vt:lpstr>
      <vt:lpstr>Overview</vt:lpstr>
      <vt:lpstr>CPU Time vs Number of States (CT vs ns)</vt:lpstr>
      <vt:lpstr>CPU Time vs Number of States (CT vs ns)</vt:lpstr>
      <vt:lpstr>CPU Time vs Number of States (CT vs ns)</vt:lpstr>
      <vt:lpstr>Constraints for Number of States = 4</vt:lpstr>
      <vt:lpstr>Constraints for Number of States = 6</vt:lpstr>
      <vt:lpstr>Summary</vt:lpstr>
      <vt:lpstr>Pictures</vt:lpstr>
      <vt:lpstr>Title Slide Picture</vt:lpstr>
    </vt:vector>
  </TitlesOfParts>
  <Company>Honeywell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0</dc:title>
  <dc:creator>E379069</dc:creator>
  <cp:lastModifiedBy>Ganguli, Suvo (MN10)</cp:lastModifiedBy>
  <cp:revision>953</cp:revision>
  <cp:lastPrinted>2015-07-29T21:30:37Z</cp:lastPrinted>
  <dcterms:created xsi:type="dcterms:W3CDTF">2015-08-18T00:12:44Z</dcterms:created>
  <dcterms:modified xsi:type="dcterms:W3CDTF">2018-02-15T16:11:52Z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0x01010001EB125E098E7F49A0205A16AC239CE8</vt:lpwstr>
  </property>
  <property fmtid="{D5CDD505-2E9C-101B-9397-08002B2CF9AE}" pid="3" name="docIndexRef">
    <vt:lpwstr>6a39f35a-6d8c-4f28-92b1-a9d1944578cd</vt:lpwstr>
  </property>
  <property fmtid="{D5CDD505-2E9C-101B-9397-08002B2CF9AE}" pid="4" name="bjSaver">
    <vt:lpwstr>q3HYw6ryWmhPy+ejfF4uHa2dcjWlJX3y</vt:lpwstr>
  </property>
  <property fmtid="{D5CDD505-2E9C-101B-9397-08002B2CF9AE}" pid="5" name="bjDocumentLabelXML">
    <vt:lpwstr>&lt;?xml version="1.0" encoding="us-ascii"?&gt;&lt;sisl xmlns:xsi="http://www.w3.org/2001/XMLSchema-instance" xmlns:xsd="http://www.w3.org/2001/XMLSchema" sislVersion="0" policy="bf276872-af07-4968-a71d-1c83e80bd0bf" origin="userSelected" xmlns="http://www.boldonj</vt:lpwstr>
  </property>
  <property fmtid="{D5CDD505-2E9C-101B-9397-08002B2CF9AE}" pid="6" name="bjDocumentLabelXML-0">
    <vt:lpwstr>ames.com/2008/01/sie/internal/label"&gt;&lt;element uid="id_protectivemarking_protect" value="" /&gt;&lt;/sisl&gt;</vt:lpwstr>
  </property>
  <property fmtid="{D5CDD505-2E9C-101B-9397-08002B2CF9AE}" pid="7" name="bjDocumentSecurityLabel">
    <vt:lpwstr>Honeywell Internal</vt:lpwstr>
  </property>
  <property fmtid="{D5CDD505-2E9C-101B-9397-08002B2CF9AE}" pid="8" name="BJClassification">
    <vt:lpwstr>Honeywell Internal</vt:lpwstr>
  </property>
</Properties>
</file>