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ags/tag1.xml" ContentType="application/vnd.openxmlformats-officedocument.presentationml.tags+xml"/>
  <Override PartName="/ppt/theme/theme58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899" r:id="rId7"/>
    <p:sldMasterId id="2147493905" r:id="rId8"/>
    <p:sldMasterId id="2147493914" r:id="rId9"/>
    <p:sldMasterId id="2147493916" r:id="rId10"/>
    <p:sldMasterId id="2147493919" r:id="rId11"/>
    <p:sldMasterId id="2147493928" r:id="rId12"/>
    <p:sldMasterId id="2147493930" r:id="rId13"/>
    <p:sldMasterId id="2147493931" r:id="rId14"/>
    <p:sldMasterId id="2147493934" r:id="rId15"/>
    <p:sldMasterId id="2147493936" r:id="rId16"/>
    <p:sldMasterId id="2147493938" r:id="rId17"/>
    <p:sldMasterId id="2147493940" r:id="rId18"/>
    <p:sldMasterId id="2147493942" r:id="rId19"/>
    <p:sldMasterId id="2147493944" r:id="rId20"/>
    <p:sldMasterId id="2147493946" r:id="rId21"/>
    <p:sldMasterId id="2147493948" r:id="rId22"/>
    <p:sldMasterId id="2147493950" r:id="rId23"/>
    <p:sldMasterId id="2147493952" r:id="rId24"/>
    <p:sldMasterId id="2147493954" r:id="rId25"/>
    <p:sldMasterId id="2147493956" r:id="rId26"/>
    <p:sldMasterId id="2147493958" r:id="rId27"/>
    <p:sldMasterId id="2147493960" r:id="rId28"/>
    <p:sldMasterId id="2147493962" r:id="rId29"/>
    <p:sldMasterId id="2147493964" r:id="rId30"/>
    <p:sldMasterId id="2147493966" r:id="rId31"/>
    <p:sldMasterId id="2147493968" r:id="rId32"/>
    <p:sldMasterId id="2147493970" r:id="rId33"/>
    <p:sldMasterId id="2147493972" r:id="rId34"/>
    <p:sldMasterId id="2147493974" r:id="rId35"/>
    <p:sldMasterId id="2147493976" r:id="rId36"/>
    <p:sldMasterId id="2147493978" r:id="rId37"/>
    <p:sldMasterId id="2147493980" r:id="rId38"/>
    <p:sldMasterId id="2147493982" r:id="rId39"/>
    <p:sldMasterId id="2147493984" r:id="rId40"/>
    <p:sldMasterId id="2147493986" r:id="rId41"/>
    <p:sldMasterId id="2147493988" r:id="rId42"/>
    <p:sldMasterId id="2147493990" r:id="rId43"/>
    <p:sldMasterId id="2147493992" r:id="rId44"/>
    <p:sldMasterId id="2147493994" r:id="rId45"/>
    <p:sldMasterId id="2147493996" r:id="rId46"/>
    <p:sldMasterId id="2147493998" r:id="rId47"/>
    <p:sldMasterId id="2147494000" r:id="rId48"/>
    <p:sldMasterId id="2147494002" r:id="rId49"/>
    <p:sldMasterId id="2147494004" r:id="rId50"/>
    <p:sldMasterId id="2147494006" r:id="rId51"/>
    <p:sldMasterId id="2147494008" r:id="rId52"/>
    <p:sldMasterId id="2147494010" r:id="rId53"/>
    <p:sldMasterId id="2147494012" r:id="rId54"/>
    <p:sldMasterId id="2147494014" r:id="rId55"/>
    <p:sldMasterId id="2147494015" r:id="rId56"/>
    <p:sldMasterId id="2147494018" r:id="rId57"/>
    <p:sldMasterId id="2147494029" r:id="rId58"/>
    <p:sldMasterId id="2147494054" r:id="rId59"/>
  </p:sldMasterIdLst>
  <p:notesMasterIdLst>
    <p:notesMasterId r:id="rId75"/>
  </p:notesMasterIdLst>
  <p:handoutMasterIdLst>
    <p:handoutMasterId r:id="rId76"/>
  </p:handoutMasterIdLst>
  <p:sldIdLst>
    <p:sldId id="256" r:id="rId60"/>
    <p:sldId id="258" r:id="rId61"/>
    <p:sldId id="267" r:id="rId62"/>
    <p:sldId id="266" r:id="rId63"/>
    <p:sldId id="268" r:id="rId64"/>
    <p:sldId id="262" r:id="rId65"/>
    <p:sldId id="269" r:id="rId66"/>
    <p:sldId id="263" r:id="rId67"/>
    <p:sldId id="271" r:id="rId68"/>
    <p:sldId id="265" r:id="rId69"/>
    <p:sldId id="270" r:id="rId70"/>
    <p:sldId id="264" r:id="rId71"/>
    <p:sldId id="260" r:id="rId72"/>
    <p:sldId id="259" r:id="rId73"/>
    <p:sldId id="261" r:id="rId74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2819"/>
    <a:srgbClr val="CC00CC"/>
    <a:srgbClr val="00FF00"/>
    <a:srgbClr val="005C2A"/>
    <a:srgbClr val="E71D1D"/>
    <a:srgbClr val="66FF99"/>
    <a:srgbClr val="FFCCFF"/>
    <a:srgbClr val="CCFEF1"/>
    <a:srgbClr val="99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1" autoAdjust="0"/>
    <p:restoredTop sz="95718" autoAdjust="0"/>
  </p:normalViewPr>
  <p:slideViewPr>
    <p:cSldViewPr snapToGrid="0" snapToObjects="1">
      <p:cViewPr varScale="1">
        <p:scale>
          <a:sx n="99" d="100"/>
          <a:sy n="99" d="100"/>
        </p:scale>
        <p:origin x="210" y="90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slideMaster" Target="slideMasters/slideMaster52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Master" Target="slideMasters/slideMaster50.xml"/><Relationship Id="rId58" Type="http://schemas.openxmlformats.org/officeDocument/2006/relationships/slideMaster" Target="slideMasters/slideMaster55.xml"/><Relationship Id="rId66" Type="http://schemas.openxmlformats.org/officeDocument/2006/relationships/slide" Target="slides/slide7.xml"/><Relationship Id="rId74" Type="http://schemas.openxmlformats.org/officeDocument/2006/relationships/slide" Target="slides/slide15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2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Master" Target="slideMasters/slideMaster49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slide" Target="slides/slide14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slideMaster" Target="slideMasters/slideMaster53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72" Type="http://schemas.openxmlformats.org/officeDocument/2006/relationships/slide" Target="slides/slide13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slideMaster" Target="slideMasters/slideMaster56.xml"/><Relationship Id="rId67" Type="http://schemas.openxmlformats.org/officeDocument/2006/relationships/slide" Target="slides/slide8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Master" Target="slideMasters/slideMaster51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slideMaster" Target="slideMasters/slideMaster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7C95BC-006C-4684-9554-62FB57A5CAA0}" type="datetimeFigureOut">
              <a:rPr lang="en-US"/>
              <a:pPr>
                <a:defRPr/>
              </a:pPr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 smtClean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215EDE-6555-4351-92A2-B34A903FC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987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4EAD1-4FCB-4DD1-8148-C83899EE18C7}" type="datetimeFigureOut">
              <a:rPr lang="en-US"/>
              <a:pPr>
                <a:defRPr/>
              </a:pPr>
              <a:t>2/13/2018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722ABC-1135-4555-9538-F5919C18D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4702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1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926" y="357810"/>
            <a:ext cx="7880961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5927" y="1005840"/>
            <a:ext cx="7880960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A111-9839-469E-91E1-2DF1F354FAC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9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5925" y="357810"/>
            <a:ext cx="7874939" cy="49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6095" y="1005840"/>
            <a:ext cx="3870228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612834" y="1005840"/>
            <a:ext cx="379803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3345-C59F-4C38-84EF-8B063FE052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35782" y="3709988"/>
            <a:ext cx="7898606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250156" y="68040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5680" y="364798"/>
            <a:ext cx="7898275" cy="5120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35680" y="1005842"/>
            <a:ext cx="3879254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01087" y="1005842"/>
            <a:ext cx="383286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35680" y="3796578"/>
            <a:ext cx="3879254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01087" y="3796578"/>
            <a:ext cx="383286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12C1-4868-458B-BCD0-0224AD3191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80" y="357190"/>
            <a:ext cx="7892502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D752-6997-4F1F-BFA2-F237AEC2481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7"/>
            <a:ext cx="9144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5AF4-2A57-4591-8713-D80DBC1428AB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2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3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89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8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81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3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8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6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401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6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13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33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801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54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3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01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5699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87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441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5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64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EA14-43D7-44B0-B67C-EF679DE2C34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9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FED6E97A-6617-4166-A3AF-97534DBB24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9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2D4B-E86A-4D8D-9026-E998E78821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6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622AD5-4674-4686-BD3B-2311A7221B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47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852A890-FFFF-45C3-9373-1B4BE08638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8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F8AD55-A3D2-4422-A89B-CAB3FFB83DC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35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5028-600D-412E-A01F-9B1D5C8DA11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45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49A0-1F57-40AD-92F5-37B7EF0165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894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2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 userDrawn="1"/>
        </p:nvSpPr>
        <p:spPr>
          <a:xfrm>
            <a:off x="89314" y="3766862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9880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3763343"/>
            <a:ext cx="8123010" cy="5118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 flipV="1">
            <a:off x="89314" y="4250705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82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7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040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2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6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53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0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1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6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6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theme" Target="../theme/theme4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21.jpeg"/><Relationship Id="rId10" Type="http://schemas.openxmlformats.org/officeDocument/2006/relationships/image" Target="../media/image23.jpeg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9" Type="http://schemas.openxmlformats.org/officeDocument/2006/relationships/image" Target="../media/image22.jpe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theme" Target="../theme/theme53.xml"/><Relationship Id="rId6" Type="http://schemas.openxmlformats.org/officeDocument/2006/relationships/image" Target="../media/image26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4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5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5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ssembled 500um ball part_left_q0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092514"/>
            <a:ext cx="2659062" cy="199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" t="2658" r="2748" b="2713"/>
          <a:stretch>
            <a:fillRect/>
          </a:stretch>
        </p:blipFill>
        <p:spPr bwMode="auto">
          <a:xfrm>
            <a:off x="3571444" y="2000900"/>
            <a:ext cx="2810306" cy="251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484938" y="2000899"/>
            <a:ext cx="2661831" cy="19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e_w_polarizer_06.jpg"/>
          <p:cNvPicPr/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160" y="61"/>
            <a:ext cx="2932486" cy="19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D:\AA.Gyro\MRIG\Fabrication\Fab_Images\Backside Etch Process\Wafer03_After2ndXeF2etch_20June2012\Backside_2nd_XeF2_08.jpg"/>
          <p:cNvPicPr>
            <a:picLocks noChangeAspect="1" noChangeArrowheads="1"/>
          </p:cNvPicPr>
          <p:nvPr userDrawn="1"/>
        </p:nvPicPr>
        <p:blipFill>
          <a:blip r:embed="rId9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443" y="0"/>
            <a:ext cx="2567517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C:\Users\E558678\Documents\PASCAL\High Res Images For DARPA\DCAL_SEM_2.jp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"/>
            <a:ext cx="3481388" cy="57031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7" t="3152" b="2200"/>
          <a:stretch>
            <a:fillRect/>
          </a:stretch>
        </p:blipFill>
        <p:spPr bwMode="auto">
          <a:xfrm>
            <a:off x="3571444" y="4590472"/>
            <a:ext cx="1528025" cy="11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C:\Users\e700933\Desktop\IMAG4912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9883" y="4590471"/>
            <a:ext cx="1171867" cy="11910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4" descr="Corner-01 copy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1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55277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7B04153-AAD4-4F79-B87B-43E86E8B2D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3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781C1A1-EECB-4EFF-A5F2-DFA1FD702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2494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83423C0-10AA-4074-ABA6-988BE46834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1875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A72DB33-F6F7-4761-9D98-B68C63AB24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1737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41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038792-1FA9-444F-848B-DFB4614F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741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6791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43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484B76-F2AC-4B73-8744-3ACF1757F5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844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92014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48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44AC62B-7CF8-4415-A810-4085D510DB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48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8659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50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22E614A-96D1-4901-BE2C-116E71F006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151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2119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58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EFD5351-0ABA-42FF-8668-CEF0B58157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458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20464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E462253\Documents\SiOB\Photos\DSCF054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86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EE1FD3A-A3B6-4640-BD52-EB9E512AB0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86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7061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70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271F1D13-5A05-4D60-AF32-BEA27B8F42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970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0999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1020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55904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97741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662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3077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7700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0452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7949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89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0" r:id="rId7"/>
    <p:sldLayoutId id="214749389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1197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8864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2166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3631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2086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1869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6148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498244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746044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8283575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592" y="357189"/>
            <a:ext cx="786050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1"/>
            <a:ext cx="506016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3FA004-BB32-4CD0-979C-5CFEFCB63AE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0" r:id="rId1"/>
    <p:sldLayoutId id="2147493901" r:id="rId2"/>
    <p:sldLayoutId id="2147493902" r:id="rId3"/>
    <p:sldLayoutId id="2147493903" r:id="rId4"/>
    <p:sldLayoutId id="214749390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3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70297" indent="-127397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31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5150953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orner-01 cop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4" descr="cockpit-2025-4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40"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 descr="TS_Turbo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5128" name="Picture 8" descr="Fast Car_shutterstock_184477472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7" descr="e-taxi_front_gear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1" descr="Chiner.jp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30"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3" descr="connected aircraft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21" b="4996"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" descr="Corner-01 copy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Picture 7" descr="Cover - Airplan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938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595B55-A641-46BF-A410-17C3B70D44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3820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17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1B12D05-17C6-4354-ADC6-688C06671C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17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1760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7E9009A0-B797-4B08-A12D-8657422E2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360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22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F554FBB-7CCC-4C9B-9C08-81D3163418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22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4278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1FD9ABD-444B-4189-AA43-AF0793E902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54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2654DFA-9736-4A81-B103-7ED500F048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127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1510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29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9AD69F7-7482-4813-8641-1E136293D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229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8842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31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995FD64-F288-41D4-AF65-FD260E1D23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332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5484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6" r:id="rId1"/>
    <p:sldLayoutId id="2147493907" r:id="rId2"/>
    <p:sldLayoutId id="2147493908" r:id="rId3"/>
    <p:sldLayoutId id="2147493909" r:id="rId4"/>
    <p:sldLayoutId id="2147493910" r:id="rId5"/>
    <p:sldLayoutId id="2147493911" r:id="rId6"/>
    <p:sldLayoutId id="2147493912" r:id="rId7"/>
    <p:sldLayoutId id="214749391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88EBFF1-8858-42CD-A611-9ECADB42E5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9886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36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6514525-1978-4522-8A52-E31F07C51E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36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456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38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C220DD6-BA97-47E2-B11D-AB25A386E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639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8312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Fast Car_shutterstock_18447747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2098" y="190450"/>
            <a:ext cx="5480573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 descr="connected aircraf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1" b="4996"/>
          <a:stretch>
            <a:fillRect/>
          </a:stretch>
        </p:blipFill>
        <p:spPr bwMode="auto">
          <a:xfrm>
            <a:off x="6177477" y="2262789"/>
            <a:ext cx="2525195" cy="30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100" y="6351588"/>
            <a:ext cx="142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24656" y="190450"/>
            <a:ext cx="2705629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http://1uas.com/image/data/Matrice-100%20/Guidance/3.png"/>
          <p:cNvPicPr>
            <a:picLocks noChangeAspect="1" noChangeArrowheads="1"/>
          </p:cNvPicPr>
          <p:nvPr userDrawn="1"/>
        </p:nvPicPr>
        <p:blipFill rotWithShape="1">
          <a:blip r:embed="rId7" cstate="email"/>
          <a:srcRect l="1591"/>
          <a:stretch/>
        </p:blipFill>
        <p:spPr bwMode="auto">
          <a:xfrm>
            <a:off x="3234264" y="2262789"/>
            <a:ext cx="2847649" cy="3062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80804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19" r:id="rId1"/>
    <p:sldLayoutId id="2147494020" r:id="rId2"/>
    <p:sldLayoutId id="2147494021" r:id="rId3"/>
    <p:sldLayoutId id="2147494022" r:id="rId4"/>
    <p:sldLayoutId id="2147494023" r:id="rId5"/>
    <p:sldLayoutId id="2147494024" r:id="rId6"/>
    <p:sldLayoutId id="2147494025" r:id="rId7"/>
    <p:sldLayoutId id="214749402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DEE4DA-7A19-4C74-9D14-4F9872152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5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30" r:id="rId1"/>
    <p:sldLayoutId id="2147494031" r:id="rId2"/>
    <p:sldLayoutId id="2147494032" r:id="rId3"/>
    <p:sldLayoutId id="2147494033" r:id="rId4"/>
    <p:sldLayoutId id="2147494034" r:id="rId5"/>
    <p:sldLayoutId id="2147494035" r:id="rId6"/>
    <p:sldLayoutId id="2147494036" r:id="rId7"/>
    <p:sldLayoutId id="214749403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55" r:id="rId1"/>
    <p:sldLayoutId id="2147494056" r:id="rId2"/>
    <p:sldLayoutId id="2147494057" r:id="rId3"/>
    <p:sldLayoutId id="2147494058" r:id="rId4"/>
    <p:sldLayoutId id="2147494059" r:id="rId5"/>
    <p:sldLayoutId id="2147494060" r:id="rId6"/>
    <p:sldLayoutId id="2147494061" r:id="rId7"/>
    <p:sldLayoutId id="2147494062" r:id="rId8"/>
    <p:sldLayoutId id="214749406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9060563-DF23-4F56-94ED-4E627658F49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3711627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cockpit-2025-4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TS_Turbo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1031" name="Picture 8" descr="Fast Car_shutterstock_184477472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7" descr="e-taxi_front_gear.jp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Chiner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3" descr="connected aircraft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" descr="Corner-01 copy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7" descr="Cover - Airplane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0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1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20" r:id="rId1"/>
    <p:sldLayoutId id="2147493921" r:id="rId2"/>
    <p:sldLayoutId id="2147493922" r:id="rId3"/>
    <p:sldLayoutId id="2147493923" r:id="rId4"/>
    <p:sldLayoutId id="2147493924" r:id="rId5"/>
    <p:sldLayoutId id="2147493925" r:id="rId6"/>
    <p:sldLayoutId id="2147493926" r:id="rId7"/>
    <p:sldLayoutId id="214749392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56592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3600" y="4095234"/>
            <a:ext cx="53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Trajectory Generation in High Density Environment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0303" y="5192841"/>
            <a:ext cx="16674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Suvo Ganguli</a:t>
            </a:r>
          </a:p>
          <a:p>
            <a:pPr>
              <a:spcAft>
                <a:spcPts val="1200"/>
              </a:spcAft>
            </a:pPr>
            <a:r>
              <a:rPr lang="en-US" sz="1400" dirty="0" smtClean="0"/>
              <a:t>Alberto Speranzon</a:t>
            </a:r>
          </a:p>
          <a:p>
            <a:r>
              <a:rPr lang="en-US" sz="1200" dirty="0" smtClean="0"/>
              <a:t>Feb 2018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617449"/>
            <a:ext cx="5686425" cy="2181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0303" y="4590534"/>
            <a:ext cx="19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Mid-Term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(CT) vs Number of Obstacles (no)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14578" y="1322918"/>
            <a:ext cx="4533130" cy="213335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Average CPU time increases (in general) with the number of obstacles</a:t>
            </a:r>
          </a:p>
          <a:p>
            <a:endParaRPr lang="en-US" sz="1800" dirty="0" smtClean="0"/>
          </a:p>
          <a:p>
            <a:r>
              <a:rPr lang="en-US" sz="1800" dirty="0" smtClean="0"/>
              <a:t>Average CPU time is increases with the number of MPC time steps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0" y="855663"/>
            <a:ext cx="4096520" cy="3072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0" y="3741125"/>
            <a:ext cx="4096520" cy="3072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0" y="3741125"/>
            <a:ext cx="4096520" cy="30723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7131836" y="4620126"/>
            <a:ext cx="0" cy="166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165040" y="1479884"/>
            <a:ext cx="0" cy="1961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03168" y="24604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125320" y="4620126"/>
            <a:ext cx="0" cy="166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24463" y="50926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9x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21840" y="5068240"/>
            <a:ext cx="55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88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(CT) vs Number of Obstacles (no)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788778"/>
          </a:xfrm>
        </p:spPr>
        <p:txBody>
          <a:bodyPr>
            <a:noAutofit/>
          </a:bodyPr>
          <a:lstStyle/>
          <a:p>
            <a:r>
              <a:rPr lang="en-US" sz="1600" dirty="0" smtClean="0"/>
              <a:t>CPU </a:t>
            </a:r>
            <a:r>
              <a:rPr lang="en-US" sz="1600" dirty="0"/>
              <a:t>Time varies with the number of iterations. So, averaging over several runs will be more representative of CT vs no.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In </a:t>
            </a:r>
            <a:r>
              <a:rPr lang="en-US" sz="1600" dirty="0"/>
              <a:t>case of N = 4, the trajectory generator </a:t>
            </a:r>
            <a:r>
              <a:rPr lang="en-US" sz="1600" dirty="0" smtClean="0"/>
              <a:t>hits </a:t>
            </a:r>
            <a:r>
              <a:rPr lang="en-US" sz="1600" dirty="0"/>
              <a:t>less constraints once it passes the 2</a:t>
            </a:r>
            <a:r>
              <a:rPr lang="en-US" sz="1600" baseline="30000" dirty="0"/>
              <a:t>nd</a:t>
            </a:r>
            <a:r>
              <a:rPr lang="en-US" sz="1600" dirty="0"/>
              <a:t> </a:t>
            </a:r>
            <a:r>
              <a:rPr lang="en-US" sz="1600" dirty="0" smtClean="0"/>
              <a:t>obstacle (due to the shorter horizon). </a:t>
            </a:r>
            <a:r>
              <a:rPr lang="en-US" sz="1600" dirty="0"/>
              <a:t>This leads to slightly less average CT compared to the case with 1 </a:t>
            </a:r>
            <a:r>
              <a:rPr lang="en-US" sz="1600" dirty="0" smtClean="0"/>
              <a:t>obstacle.</a:t>
            </a:r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147"/>
            <a:ext cx="4681738" cy="3511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62" y="3027148"/>
            <a:ext cx="4681738" cy="351130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756611" y="3164306"/>
            <a:ext cx="445168" cy="348916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45117" y="3176338"/>
            <a:ext cx="445168" cy="348916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01919" y="4620372"/>
            <a:ext cx="721166" cy="1214944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1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591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2984885"/>
            <a:ext cx="8102600" cy="498475"/>
          </a:xfrm>
        </p:spPr>
        <p:txBody>
          <a:bodyPr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503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10" y="873267"/>
            <a:ext cx="5669280" cy="447625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4324557" y="1361209"/>
            <a:ext cx="952351" cy="3719946"/>
          </a:xfrm>
          <a:custGeom>
            <a:avLst/>
            <a:gdLst>
              <a:gd name="connsiteX0" fmla="*/ 132385 w 951593"/>
              <a:gd name="connsiteY0" fmla="*/ 3636818 h 3636818"/>
              <a:gd name="connsiteX1" fmla="*/ 173949 w 951593"/>
              <a:gd name="connsiteY1" fmla="*/ 3044536 h 3636818"/>
              <a:gd name="connsiteX2" fmla="*/ 496067 w 951593"/>
              <a:gd name="connsiteY2" fmla="*/ 2421082 h 3636818"/>
              <a:gd name="connsiteX3" fmla="*/ 932485 w 951593"/>
              <a:gd name="connsiteY3" fmla="*/ 1911927 h 3636818"/>
              <a:gd name="connsiteX4" fmla="*/ 828576 w 951593"/>
              <a:gd name="connsiteY4" fmla="*/ 1465118 h 3636818"/>
              <a:gd name="connsiteX5" fmla="*/ 423330 w 951593"/>
              <a:gd name="connsiteY5" fmla="*/ 1153391 h 3636818"/>
              <a:gd name="connsiteX6" fmla="*/ 142776 w 951593"/>
              <a:gd name="connsiteY6" fmla="*/ 893618 h 3636818"/>
              <a:gd name="connsiteX7" fmla="*/ 7694 w 951593"/>
              <a:gd name="connsiteY7" fmla="*/ 405246 h 3636818"/>
              <a:gd name="connsiteX8" fmla="*/ 28476 w 951593"/>
              <a:gd name="connsiteY8" fmla="*/ 0 h 3636818"/>
              <a:gd name="connsiteX0" fmla="*/ 133143 w 952351"/>
              <a:gd name="connsiteY0" fmla="*/ 3636818 h 3636818"/>
              <a:gd name="connsiteX1" fmla="*/ 174707 w 952351"/>
              <a:gd name="connsiteY1" fmla="*/ 3044536 h 3636818"/>
              <a:gd name="connsiteX2" fmla="*/ 496825 w 952351"/>
              <a:gd name="connsiteY2" fmla="*/ 2421082 h 3636818"/>
              <a:gd name="connsiteX3" fmla="*/ 933243 w 952351"/>
              <a:gd name="connsiteY3" fmla="*/ 1911927 h 3636818"/>
              <a:gd name="connsiteX4" fmla="*/ 829334 w 952351"/>
              <a:gd name="connsiteY4" fmla="*/ 1465118 h 3636818"/>
              <a:gd name="connsiteX5" fmla="*/ 424088 w 952351"/>
              <a:gd name="connsiteY5" fmla="*/ 1153391 h 3636818"/>
              <a:gd name="connsiteX6" fmla="*/ 153925 w 952351"/>
              <a:gd name="connsiteY6" fmla="*/ 862446 h 3636818"/>
              <a:gd name="connsiteX7" fmla="*/ 8452 w 952351"/>
              <a:gd name="connsiteY7" fmla="*/ 405246 h 3636818"/>
              <a:gd name="connsiteX8" fmla="*/ 29234 w 952351"/>
              <a:gd name="connsiteY8" fmla="*/ 0 h 363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2351" h="3636818">
                <a:moveTo>
                  <a:pt x="133143" y="3636818"/>
                </a:moveTo>
                <a:cubicBezTo>
                  <a:pt x="123618" y="3441988"/>
                  <a:pt x="114093" y="3247159"/>
                  <a:pt x="174707" y="3044536"/>
                </a:cubicBezTo>
                <a:cubicBezTo>
                  <a:pt x="235321" y="2841913"/>
                  <a:pt x="370402" y="2609850"/>
                  <a:pt x="496825" y="2421082"/>
                </a:cubicBezTo>
                <a:cubicBezTo>
                  <a:pt x="623248" y="2232314"/>
                  <a:pt x="877825" y="2071254"/>
                  <a:pt x="933243" y="1911927"/>
                </a:cubicBezTo>
                <a:cubicBezTo>
                  <a:pt x="988661" y="1752600"/>
                  <a:pt x="914193" y="1591541"/>
                  <a:pt x="829334" y="1465118"/>
                </a:cubicBezTo>
                <a:cubicBezTo>
                  <a:pt x="744475" y="1338695"/>
                  <a:pt x="536656" y="1253836"/>
                  <a:pt x="424088" y="1153391"/>
                </a:cubicBezTo>
                <a:cubicBezTo>
                  <a:pt x="311520" y="1052946"/>
                  <a:pt x="223198" y="987137"/>
                  <a:pt x="153925" y="862446"/>
                </a:cubicBezTo>
                <a:cubicBezTo>
                  <a:pt x="84652" y="737755"/>
                  <a:pt x="29234" y="548987"/>
                  <a:pt x="8452" y="405246"/>
                </a:cubicBezTo>
                <a:cubicBezTo>
                  <a:pt x="-12330" y="261505"/>
                  <a:pt x="9318" y="128155"/>
                  <a:pt x="29234" y="0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4409" y="543736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6407" y="4347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8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49" name="AutoShape 2" descr="Image result for c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124882" y="1918352"/>
            <a:ext cx="7245709" cy="2554821"/>
            <a:chOff x="1124882" y="1918352"/>
            <a:chExt cx="7245709" cy="255482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559521" y="3163881"/>
              <a:ext cx="420493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07812" y="354030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07812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07812" y="4473173"/>
              <a:ext cx="5257800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54004" y="3540300"/>
              <a:ext cx="502372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56376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752756" y="293503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502348" y="2690120"/>
              <a:ext cx="1075645" cy="1098212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Trajectory Generator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923355" y="2977203"/>
              <a:ext cx="588077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478328" y="1918352"/>
              <a:ext cx="892263" cy="2233486"/>
              <a:chOff x="7376134" y="1850096"/>
              <a:chExt cx="892263" cy="2233486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7400747" y="1986927"/>
                <a:ext cx="697529" cy="2096655"/>
              </a:xfrm>
              <a:custGeom>
                <a:avLst/>
                <a:gdLst>
                  <a:gd name="connsiteX0" fmla="*/ 0 w 459742"/>
                  <a:gd name="connsiteY0" fmla="*/ 1985819 h 1985819"/>
                  <a:gd name="connsiteX1" fmla="*/ 415637 w 459742"/>
                  <a:gd name="connsiteY1" fmla="*/ 1551709 h 1985819"/>
                  <a:gd name="connsiteX2" fmla="*/ 434109 w 459742"/>
                  <a:gd name="connsiteY2" fmla="*/ 1052946 h 1985819"/>
                  <a:gd name="connsiteX3" fmla="*/ 295564 w 459742"/>
                  <a:gd name="connsiteY3" fmla="*/ 840509 h 1985819"/>
                  <a:gd name="connsiteX4" fmla="*/ 138546 w 459742"/>
                  <a:gd name="connsiteY4" fmla="*/ 517237 h 1985819"/>
                  <a:gd name="connsiteX5" fmla="*/ 314037 w 459742"/>
                  <a:gd name="connsiteY5" fmla="*/ 0 h 1985819"/>
                  <a:gd name="connsiteX0" fmla="*/ 0 w 447863"/>
                  <a:gd name="connsiteY0" fmla="*/ 1985819 h 1985819"/>
                  <a:gd name="connsiteX1" fmla="*/ 415637 w 447863"/>
                  <a:gd name="connsiteY1" fmla="*/ 1551709 h 1985819"/>
                  <a:gd name="connsiteX2" fmla="*/ 406400 w 447863"/>
                  <a:gd name="connsiteY2" fmla="*/ 1126837 h 1985819"/>
                  <a:gd name="connsiteX3" fmla="*/ 295564 w 447863"/>
                  <a:gd name="connsiteY3" fmla="*/ 840509 h 1985819"/>
                  <a:gd name="connsiteX4" fmla="*/ 138546 w 447863"/>
                  <a:gd name="connsiteY4" fmla="*/ 517237 h 1985819"/>
                  <a:gd name="connsiteX5" fmla="*/ 314037 w 447863"/>
                  <a:gd name="connsiteY5" fmla="*/ 0 h 1985819"/>
                  <a:gd name="connsiteX0" fmla="*/ 0 w 470246"/>
                  <a:gd name="connsiteY0" fmla="*/ 1985819 h 1985819"/>
                  <a:gd name="connsiteX1" fmla="*/ 415637 w 470246"/>
                  <a:gd name="connsiteY1" fmla="*/ 1551709 h 1985819"/>
                  <a:gd name="connsiteX2" fmla="*/ 452582 w 470246"/>
                  <a:gd name="connsiteY2" fmla="*/ 1136073 h 1985819"/>
                  <a:gd name="connsiteX3" fmla="*/ 295564 w 470246"/>
                  <a:gd name="connsiteY3" fmla="*/ 840509 h 1985819"/>
                  <a:gd name="connsiteX4" fmla="*/ 138546 w 470246"/>
                  <a:gd name="connsiteY4" fmla="*/ 517237 h 1985819"/>
                  <a:gd name="connsiteX5" fmla="*/ 314037 w 470246"/>
                  <a:gd name="connsiteY5" fmla="*/ 0 h 1985819"/>
                  <a:gd name="connsiteX0" fmla="*/ 0 w 470246"/>
                  <a:gd name="connsiteY0" fmla="*/ 2096655 h 2096655"/>
                  <a:gd name="connsiteX1" fmla="*/ 415637 w 470246"/>
                  <a:gd name="connsiteY1" fmla="*/ 1662545 h 2096655"/>
                  <a:gd name="connsiteX2" fmla="*/ 452582 w 470246"/>
                  <a:gd name="connsiteY2" fmla="*/ 1246909 h 2096655"/>
                  <a:gd name="connsiteX3" fmla="*/ 295564 w 470246"/>
                  <a:gd name="connsiteY3" fmla="*/ 951345 h 2096655"/>
                  <a:gd name="connsiteX4" fmla="*/ 138546 w 470246"/>
                  <a:gd name="connsiteY4" fmla="*/ 628073 h 2096655"/>
                  <a:gd name="connsiteX5" fmla="*/ 258618 w 470246"/>
                  <a:gd name="connsiteY5" fmla="*/ 0 h 2096655"/>
                  <a:gd name="connsiteX0" fmla="*/ 227283 w 697529"/>
                  <a:gd name="connsiteY0" fmla="*/ 2096655 h 2096655"/>
                  <a:gd name="connsiteX1" fmla="*/ 642920 w 697529"/>
                  <a:gd name="connsiteY1" fmla="*/ 1662545 h 2096655"/>
                  <a:gd name="connsiteX2" fmla="*/ 679865 w 697529"/>
                  <a:gd name="connsiteY2" fmla="*/ 1246909 h 2096655"/>
                  <a:gd name="connsiteX3" fmla="*/ 522847 w 697529"/>
                  <a:gd name="connsiteY3" fmla="*/ 951345 h 2096655"/>
                  <a:gd name="connsiteX4" fmla="*/ 69 w 697529"/>
                  <a:gd name="connsiteY4" fmla="*/ 560696 h 2096655"/>
                  <a:gd name="connsiteX5" fmla="*/ 485901 w 697529"/>
                  <a:gd name="connsiteY5" fmla="*/ 0 h 2096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529" h="2096655">
                    <a:moveTo>
                      <a:pt x="227283" y="2096655"/>
                    </a:moveTo>
                    <a:cubicBezTo>
                      <a:pt x="398926" y="1957339"/>
                      <a:pt x="567490" y="1804169"/>
                      <a:pt x="642920" y="1662545"/>
                    </a:cubicBezTo>
                    <a:cubicBezTo>
                      <a:pt x="718350" y="1520921"/>
                      <a:pt x="699877" y="1365442"/>
                      <a:pt x="679865" y="1246909"/>
                    </a:cubicBezTo>
                    <a:cubicBezTo>
                      <a:pt x="659853" y="1128376"/>
                      <a:pt x="636146" y="1065714"/>
                      <a:pt x="522847" y="951345"/>
                    </a:cubicBezTo>
                    <a:cubicBezTo>
                      <a:pt x="409548" y="836976"/>
                      <a:pt x="6227" y="719254"/>
                      <a:pt x="69" y="560696"/>
                    </a:cubicBezTo>
                    <a:cubicBezTo>
                      <a:pt x="-6089" y="402138"/>
                      <a:pt x="399695" y="188576"/>
                      <a:pt x="485901" y="0"/>
                    </a:cubicBezTo>
                  </a:path>
                </a:pathLst>
              </a:custGeom>
              <a:ln w="19050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628031" y="3946422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852661" y="1850096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76134" y="3181097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658011" y="2394116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124882" y="1918352"/>
              <a:ext cx="860218" cy="2229615"/>
              <a:chOff x="375456" y="3804024"/>
              <a:chExt cx="892263" cy="223348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27353" y="5900350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51983" y="3804024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75456" y="5135025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57333" y="4348044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31" idx="0"/>
                <a:endCxn id="35" idx="4"/>
              </p:cNvCxnSpPr>
              <p:nvPr/>
            </p:nvCxnSpPr>
            <p:spPr>
              <a:xfrm flipV="1">
                <a:off x="693862" y="3941184"/>
                <a:ext cx="224630" cy="1959166"/>
              </a:xfrm>
              <a:prstGeom prst="straightConnector1">
                <a:avLst/>
              </a:prstGeom>
              <a:ln w="19050">
                <a:prstDash val="dash"/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987466" y="2690120"/>
              <a:ext cx="2788595" cy="109821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9910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Trajectory Generation </a:t>
            </a:r>
            <a:r>
              <a:rPr lang="en-US" dirty="0" smtClean="0"/>
              <a:t>in 2-dimensional space</a:t>
            </a:r>
            <a:endParaRPr lang="en-US" dirty="0" smtClean="0"/>
          </a:p>
          <a:p>
            <a:pPr lvl="1"/>
            <a:r>
              <a:rPr lang="en-US" dirty="0" smtClean="0"/>
              <a:t>Laplacian </a:t>
            </a:r>
            <a:r>
              <a:rPr lang="en-US" dirty="0" smtClean="0"/>
              <a:t>Planner</a:t>
            </a:r>
            <a:endParaRPr lang="en-US" dirty="0" smtClean="0"/>
          </a:p>
          <a:p>
            <a:pPr lvl="1"/>
            <a:r>
              <a:rPr lang="en-US" dirty="0" smtClean="0"/>
              <a:t>Model Predictive </a:t>
            </a:r>
            <a:r>
              <a:rPr lang="en-US" dirty="0" smtClean="0"/>
              <a:t>Control (MPC)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Tradeoff Parameters</a:t>
            </a:r>
          </a:p>
          <a:p>
            <a:endParaRPr lang="en-US" dirty="0" smtClean="0"/>
          </a:p>
          <a:p>
            <a:r>
              <a:rPr lang="en-US" dirty="0" smtClean="0"/>
              <a:t>Tradeoff Data and </a:t>
            </a:r>
            <a:r>
              <a:rPr lang="en-US" dirty="0" smtClean="0"/>
              <a:t>Charts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84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Generation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863766" cy="5308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There are two steps to the trajectory generation:</a:t>
            </a:r>
          </a:p>
          <a:p>
            <a:pPr lvl="1"/>
            <a:r>
              <a:rPr lang="en-US" dirty="0" smtClean="0"/>
              <a:t>Laplacian Planner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Solves for a </a:t>
            </a:r>
            <a:r>
              <a:rPr lang="en-US" dirty="0" smtClean="0">
                <a:solidFill>
                  <a:srgbClr val="FF0000"/>
                </a:solidFill>
              </a:rPr>
              <a:t>potential flow </a:t>
            </a:r>
            <a:r>
              <a:rPr lang="en-US" dirty="0" smtClean="0"/>
              <a:t>from start point to end point avoiding obstacles</a:t>
            </a:r>
          </a:p>
          <a:p>
            <a:pPr lvl="2"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Does not take </a:t>
            </a:r>
            <a:r>
              <a:rPr lang="en-US" dirty="0" smtClean="0"/>
              <a:t>into account vehicle dynamics and constraints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Provides an </a:t>
            </a:r>
            <a:r>
              <a:rPr lang="en-US" dirty="0" smtClean="0">
                <a:solidFill>
                  <a:srgbClr val="FF0000"/>
                </a:solidFill>
              </a:rPr>
              <a:t>initial solution </a:t>
            </a:r>
            <a:r>
              <a:rPr lang="en-US" dirty="0" smtClean="0"/>
              <a:t>for the MPC Trajectory Generator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MPC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Solves an </a:t>
            </a:r>
            <a:r>
              <a:rPr lang="en-US" dirty="0" smtClean="0">
                <a:solidFill>
                  <a:srgbClr val="FF0000"/>
                </a:solidFill>
              </a:rPr>
              <a:t>optimization problem </a:t>
            </a:r>
            <a:r>
              <a:rPr lang="en-US" dirty="0" smtClean="0"/>
              <a:t>to generate a short trajectory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Moves</a:t>
            </a:r>
            <a:r>
              <a:rPr lang="en-US" dirty="0" smtClean="0">
                <a:solidFill>
                  <a:srgbClr val="FF0000"/>
                </a:solidFill>
              </a:rPr>
              <a:t> one step </a:t>
            </a:r>
            <a:r>
              <a:rPr lang="en-US" dirty="0" smtClean="0"/>
              <a:t>along the trajectory and resolves the optimization problem</a:t>
            </a:r>
          </a:p>
          <a:p>
            <a:pPr lvl="2"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Takes</a:t>
            </a:r>
            <a:r>
              <a:rPr lang="en-US" dirty="0" smtClean="0"/>
              <a:t> into account vehicle dynamics and constraints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6" y="3457476"/>
            <a:ext cx="2243034" cy="31402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9523" y="476250"/>
            <a:ext cx="3980857" cy="3112091"/>
            <a:chOff x="4849523" y="476250"/>
            <a:chExt cx="3980857" cy="31120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523" y="607115"/>
              <a:ext cx="3980857" cy="29812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12832" y="476250"/>
              <a:ext cx="890336" cy="380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6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323669" cy="5308600"/>
          </a:xfrm>
        </p:spPr>
        <p:txBody>
          <a:bodyPr/>
          <a:lstStyle/>
          <a:p>
            <a:r>
              <a:rPr lang="en-US" dirty="0" smtClean="0"/>
              <a:t>Minimize cost</a:t>
            </a:r>
          </a:p>
          <a:p>
            <a:pPr lvl="1"/>
            <a:r>
              <a:rPr lang="en-US" dirty="0" smtClean="0"/>
              <a:t>Velocity error</a:t>
            </a:r>
          </a:p>
          <a:p>
            <a:pPr lvl="1"/>
            <a:r>
              <a:rPr lang="en-US" dirty="0" smtClean="0"/>
              <a:t>Lateral path error</a:t>
            </a:r>
          </a:p>
          <a:p>
            <a:pPr lvl="1"/>
            <a:endParaRPr lang="en-US" dirty="0"/>
          </a:p>
          <a:p>
            <a:r>
              <a:rPr lang="en-US" dirty="0" smtClean="0"/>
              <a:t>Satisfy vehicle dynamics and constraints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Satisfy other constraints</a:t>
            </a:r>
          </a:p>
          <a:p>
            <a:pPr lvl="1"/>
            <a:r>
              <a:rPr lang="en-US" dirty="0" smtClean="0"/>
              <a:t>Trajectory constraints</a:t>
            </a:r>
          </a:p>
          <a:p>
            <a:pPr lvl="1"/>
            <a:r>
              <a:rPr lang="en-US" dirty="0" smtClean="0"/>
              <a:t>Terminal constraints</a:t>
            </a:r>
          </a:p>
          <a:p>
            <a:pPr lvl="1"/>
            <a:r>
              <a:rPr lang="en-US" dirty="0" smtClean="0"/>
              <a:t>Lateral Acceleration constraint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99215"/>
              </p:ext>
            </p:extLst>
          </p:nvPr>
        </p:nvGraphicFramePr>
        <p:xfrm>
          <a:off x="1187600" y="3302945"/>
          <a:ext cx="9810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749160" imgH="965160" progId="Equation.3">
                  <p:embed/>
                </p:oleObj>
              </mc:Choice>
              <mc:Fallback>
                <p:oleObj name="Equation" r:id="rId3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00" y="3302945"/>
                        <a:ext cx="98107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51211"/>
              </p:ext>
            </p:extLst>
          </p:nvPr>
        </p:nvGraphicFramePr>
        <p:xfrm>
          <a:off x="2780738" y="3302945"/>
          <a:ext cx="126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965160" imgH="482400" progId="Equation.3">
                  <p:embed/>
                </p:oleObj>
              </mc:Choice>
              <mc:Fallback>
                <p:oleObj name="Equation" r:id="rId5" imgW="965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0738" y="3302945"/>
                        <a:ext cx="12636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488600" y="549861"/>
            <a:ext cx="4547157" cy="5617731"/>
            <a:chOff x="4488600" y="747379"/>
            <a:chExt cx="4547157" cy="5617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00" y="747379"/>
              <a:ext cx="4012665" cy="561773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6543742" y="2225842"/>
              <a:ext cx="69509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1526" y="2071953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Laplacian trajectory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5796" y="5176101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MPC trajectory</a:t>
              </a:r>
              <a:endParaRPr lang="en-US" sz="1400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652027" y="5317956"/>
              <a:ext cx="733926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37095" y="487053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Trajectory constraints</a:t>
              </a:r>
              <a:endParaRPr lang="en-US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014356" y="4769318"/>
              <a:ext cx="264692" cy="31195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014356" y="4895165"/>
              <a:ext cx="1224476" cy="186103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70365" y="255125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Terminal constraints</a:t>
              </a:r>
              <a:endParaRPr lang="en-US" sz="1400" b="1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45912" y="2379730"/>
              <a:ext cx="649020" cy="4236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821848" y="2441860"/>
              <a:ext cx="914400" cy="38556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94428" y="3782468"/>
              <a:ext cx="115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Obstacle</a:t>
              </a:r>
              <a:endParaRPr lang="en-US" sz="1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5255" y="4172038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Safety Margin</a:t>
              </a:r>
              <a:endParaRPr lang="en-US" sz="1400" b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45912" y="3619651"/>
              <a:ext cx="324510" cy="316707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571943" y="3556244"/>
              <a:ext cx="1164305" cy="87740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Trajectory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Trajectory Generation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 2-dimensional space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Laplacian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Planner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Model Predictive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Control (MPC)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Tradeoff Parameters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Tradeoff Data and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Charts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0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 Parameters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goal is to trade off the CPU time (</a:t>
            </a:r>
            <a:r>
              <a:rPr lang="en-US" dirty="0" smtClean="0">
                <a:solidFill>
                  <a:srgbClr val="EB2819"/>
                </a:solidFill>
              </a:rPr>
              <a:t>CT</a:t>
            </a:r>
            <a:r>
              <a:rPr lang="en-US" dirty="0" smtClean="0"/>
              <a:t>) with </a:t>
            </a:r>
          </a:p>
          <a:p>
            <a:pPr lvl="1"/>
            <a:r>
              <a:rPr lang="en-US" dirty="0" smtClean="0"/>
              <a:t>Trajectory Parameters</a:t>
            </a:r>
          </a:p>
          <a:p>
            <a:pPr lvl="2"/>
            <a:r>
              <a:rPr lang="en-US" dirty="0" smtClean="0"/>
              <a:t>Number of MPC time steps = </a:t>
            </a:r>
            <a:r>
              <a:rPr lang="en-US" dirty="0" smtClean="0">
                <a:solidFill>
                  <a:srgbClr val="EB2819"/>
                </a:solidFill>
              </a:rPr>
              <a:t>N</a:t>
            </a:r>
          </a:p>
          <a:p>
            <a:pPr lvl="2"/>
            <a:r>
              <a:rPr lang="en-US" dirty="0" smtClean="0"/>
              <a:t>MPC time step = </a:t>
            </a:r>
            <a:r>
              <a:rPr lang="en-US" dirty="0" smtClean="0">
                <a:solidFill>
                  <a:srgbClr val="EB2819"/>
                </a:solidFill>
              </a:rPr>
              <a:t>T</a:t>
            </a:r>
          </a:p>
          <a:p>
            <a:pPr lvl="1"/>
            <a:r>
              <a:rPr lang="en-US" dirty="0" smtClean="0"/>
              <a:t>Model Complexity</a:t>
            </a:r>
          </a:p>
          <a:p>
            <a:pPr lvl="2"/>
            <a:r>
              <a:rPr lang="en-US" dirty="0" smtClean="0"/>
              <a:t>Number of states = </a:t>
            </a:r>
            <a:r>
              <a:rPr lang="en-US" dirty="0" smtClean="0">
                <a:solidFill>
                  <a:srgbClr val="EB2819"/>
                </a:solidFill>
              </a:rPr>
              <a:t>ns</a:t>
            </a:r>
          </a:p>
          <a:p>
            <a:pPr lvl="1"/>
            <a:r>
              <a:rPr lang="en-US" dirty="0" smtClean="0"/>
              <a:t>Obstacle density</a:t>
            </a:r>
          </a:p>
          <a:p>
            <a:pPr lvl="2"/>
            <a:r>
              <a:rPr lang="en-US" dirty="0"/>
              <a:t>Number of obstacles = </a:t>
            </a:r>
            <a:r>
              <a:rPr lang="en-US" dirty="0">
                <a:solidFill>
                  <a:srgbClr val="EB2819"/>
                </a:solidFill>
              </a:rPr>
              <a:t>no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Model Complexity</a:t>
            </a:r>
          </a:p>
          <a:p>
            <a:pPr lvl="1"/>
            <a:r>
              <a:rPr lang="en-US" dirty="0" smtClean="0"/>
              <a:t>2 states model</a:t>
            </a:r>
          </a:p>
          <a:p>
            <a:pPr lvl="1"/>
            <a:r>
              <a:rPr lang="en-US" dirty="0" smtClean="0"/>
              <a:t>4 state model</a:t>
            </a:r>
          </a:p>
          <a:p>
            <a:pPr lvl="1"/>
            <a:r>
              <a:rPr lang="en-US" dirty="0" smtClean="0"/>
              <a:t>6 state model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Obstacle Density is measured by the number of obstacles which are</a:t>
            </a:r>
            <a:endParaRPr lang="en-US" dirty="0" smtClean="0"/>
          </a:p>
          <a:p>
            <a:pPr lvl="1"/>
            <a:r>
              <a:rPr lang="en-US" dirty="0" smtClean="0"/>
              <a:t>Static</a:t>
            </a:r>
            <a:endParaRPr lang="en-US" dirty="0" smtClean="0"/>
          </a:p>
          <a:p>
            <a:pPr lvl="1"/>
            <a:r>
              <a:rPr lang="en-US" dirty="0" smtClean="0"/>
              <a:t>Placed </a:t>
            </a:r>
            <a:r>
              <a:rPr lang="en-US" dirty="0" smtClean="0"/>
              <a:t>to obstruct the line of sight from the start point to the end 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02449"/>
              </p:ext>
            </p:extLst>
          </p:nvPr>
        </p:nvGraphicFramePr>
        <p:xfrm>
          <a:off x="5979694" y="2532297"/>
          <a:ext cx="2184532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46133"/>
                <a:gridCol w="546133"/>
                <a:gridCol w="546133"/>
                <a:gridCol w="5461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25738" y="188596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CT</a:t>
            </a:r>
          </a:p>
          <a:p>
            <a:pPr algn="ctr"/>
            <a:r>
              <a:rPr lang="en-US" dirty="0" smtClean="0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Trajectory Generation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 2-dimensional space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Laplacian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Planner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Model Predictive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Control (MPC)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 smtClean="0"/>
          </a:p>
          <a:p>
            <a:r>
              <a:rPr lang="en-US" dirty="0" smtClean="0"/>
              <a:t>Tradeoff Data and </a:t>
            </a:r>
            <a:r>
              <a:rPr lang="en-US" dirty="0" smtClean="0"/>
              <a:t>Charts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416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35" y="2356587"/>
            <a:ext cx="2971806" cy="4160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88" y="2335148"/>
            <a:ext cx="2971806" cy="41605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" y="2347180"/>
            <a:ext cx="2971806" cy="41605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Trajectory in Presence of Obstacles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262458"/>
          </a:xfrm>
        </p:spPr>
        <p:txBody>
          <a:bodyPr/>
          <a:lstStyle/>
          <a:p>
            <a:r>
              <a:rPr lang="en-US" dirty="0" smtClean="0"/>
              <a:t>MPC Trajectory Generator successfully generates path between the start and end point in presence of obstacles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939" y="244650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Obstacle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0165" y="24559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Obstacle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5294" y="242877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Obstacles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51921" y="2036917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4, T = 0.4, ns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3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Trajectory Satisfies Vehicle Constraints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60" y="1727732"/>
            <a:ext cx="4389129" cy="3291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9" y="1727731"/>
            <a:ext cx="4389129" cy="32918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3360" y="1358398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4, T = 0.4, ns = 4, no =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65030" y="533965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Corresponds to the turns to avoid the two obstacles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36295" y="4668253"/>
            <a:ext cx="1227221" cy="7014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586789" y="3657600"/>
            <a:ext cx="276727" cy="171213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66874" y="4668253"/>
            <a:ext cx="216568" cy="7014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66874" y="4513665"/>
            <a:ext cx="1033150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28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NEW HON TEMPLATE Presentation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10.xml><?xml version="1.0" encoding="utf-8"?>
<a:theme xmlns:a="http://schemas.openxmlformats.org/drawingml/2006/main" name="1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1.xml><?xml version="1.0" encoding="utf-8"?>
<a:theme xmlns:a="http://schemas.openxmlformats.org/drawingml/2006/main" name="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2.xml><?xml version="1.0" encoding="utf-8"?>
<a:theme xmlns:a="http://schemas.openxmlformats.org/drawingml/2006/main" name="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3.xml><?xml version="1.0" encoding="utf-8"?>
<a:theme xmlns:a="http://schemas.openxmlformats.org/drawingml/2006/main" name="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4.xml><?xml version="1.0" encoding="utf-8"?>
<a:theme xmlns:a="http://schemas.openxmlformats.org/drawingml/2006/main" name="1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5.xml><?xml version="1.0" encoding="utf-8"?>
<a:theme xmlns:a="http://schemas.openxmlformats.org/drawingml/2006/main" name="1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6.xml><?xml version="1.0" encoding="utf-8"?>
<a:theme xmlns:a="http://schemas.openxmlformats.org/drawingml/2006/main" name="1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7.xml><?xml version="1.0" encoding="utf-8"?>
<a:theme xmlns:a="http://schemas.openxmlformats.org/drawingml/2006/main" name="1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8.xml><?xml version="1.0" encoding="utf-8"?>
<a:theme xmlns:a="http://schemas.openxmlformats.org/drawingml/2006/main" name="1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9.xml><?xml version="1.0" encoding="utf-8"?>
<a:theme xmlns:a="http://schemas.openxmlformats.org/drawingml/2006/main" name="1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D5389DCF-B3B7-4988-BC2C-C1307C17B2C7}"/>
    </a:ext>
  </a:extLst>
</a:theme>
</file>

<file path=ppt/theme/theme20.xml><?xml version="1.0" encoding="utf-8"?>
<a:theme xmlns:a="http://schemas.openxmlformats.org/drawingml/2006/main" name="2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1.xml><?xml version="1.0" encoding="utf-8"?>
<a:theme xmlns:a="http://schemas.openxmlformats.org/drawingml/2006/main" name="2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2.xml><?xml version="1.0" encoding="utf-8"?>
<a:theme xmlns:a="http://schemas.openxmlformats.org/drawingml/2006/main" name="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3.xml><?xml version="1.0" encoding="utf-8"?>
<a:theme xmlns:a="http://schemas.openxmlformats.org/drawingml/2006/main" name="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4.xml><?xml version="1.0" encoding="utf-8"?>
<a:theme xmlns:a="http://schemas.openxmlformats.org/drawingml/2006/main" name="1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5.xml><?xml version="1.0" encoding="utf-8"?>
<a:theme xmlns:a="http://schemas.openxmlformats.org/drawingml/2006/main" name="1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6.xml><?xml version="1.0" encoding="utf-8"?>
<a:theme xmlns:a="http://schemas.openxmlformats.org/drawingml/2006/main" name="2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7.xml><?xml version="1.0" encoding="utf-8"?>
<a:theme xmlns:a="http://schemas.openxmlformats.org/drawingml/2006/main" name="2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8.xml><?xml version="1.0" encoding="utf-8"?>
<a:theme xmlns:a="http://schemas.openxmlformats.org/drawingml/2006/main" name="2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9.xml><?xml version="1.0" encoding="utf-8"?>
<a:theme xmlns:a="http://schemas.openxmlformats.org/drawingml/2006/main" name="2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0.xml><?xml version="1.0" encoding="utf-8"?>
<a:theme xmlns:a="http://schemas.openxmlformats.org/drawingml/2006/main" name="2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1.xml><?xml version="1.0" encoding="utf-8"?>
<a:theme xmlns:a="http://schemas.openxmlformats.org/drawingml/2006/main" name="2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2.xml><?xml version="1.0" encoding="utf-8"?>
<a:theme xmlns:a="http://schemas.openxmlformats.org/drawingml/2006/main" name="2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3.xml><?xml version="1.0" encoding="utf-8"?>
<a:theme xmlns:a="http://schemas.openxmlformats.org/drawingml/2006/main" name="2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4.xml><?xml version="1.0" encoding="utf-8"?>
<a:theme xmlns:a="http://schemas.openxmlformats.org/drawingml/2006/main" name="3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5.xml><?xml version="1.0" encoding="utf-8"?>
<a:theme xmlns:a="http://schemas.openxmlformats.org/drawingml/2006/main" name="3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6.xml><?xml version="1.0" encoding="utf-8"?>
<a:theme xmlns:a="http://schemas.openxmlformats.org/drawingml/2006/main" name="3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7.xml><?xml version="1.0" encoding="utf-8"?>
<a:theme xmlns:a="http://schemas.openxmlformats.org/drawingml/2006/main" name="33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8.xml><?xml version="1.0" encoding="utf-8"?>
<a:theme xmlns:a="http://schemas.openxmlformats.org/drawingml/2006/main" name="34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9.xml><?xml version="1.0" encoding="utf-8"?>
<a:theme xmlns:a="http://schemas.openxmlformats.org/drawingml/2006/main" name="35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0.xml><?xml version="1.0" encoding="utf-8"?>
<a:theme xmlns:a="http://schemas.openxmlformats.org/drawingml/2006/main" name="36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1.xml><?xml version="1.0" encoding="utf-8"?>
<a:theme xmlns:a="http://schemas.openxmlformats.org/drawingml/2006/main" name="1_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42.xml><?xml version="1.0" encoding="utf-8"?>
<a:theme xmlns:a="http://schemas.openxmlformats.org/drawingml/2006/main" name="3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3.xml><?xml version="1.0" encoding="utf-8"?>
<a:theme xmlns:a="http://schemas.openxmlformats.org/drawingml/2006/main" name="3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4.xml><?xml version="1.0" encoding="utf-8"?>
<a:theme xmlns:a="http://schemas.openxmlformats.org/drawingml/2006/main" name="3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5.xml><?xml version="1.0" encoding="utf-8"?>
<a:theme xmlns:a="http://schemas.openxmlformats.org/drawingml/2006/main" name="4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6.xml><?xml version="1.0" encoding="utf-8"?>
<a:theme xmlns:a="http://schemas.openxmlformats.org/drawingml/2006/main" name="4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7.xml><?xml version="1.0" encoding="utf-8"?>
<a:theme xmlns:a="http://schemas.openxmlformats.org/drawingml/2006/main" name="4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8.xml><?xml version="1.0" encoding="utf-8"?>
<a:theme xmlns:a="http://schemas.openxmlformats.org/drawingml/2006/main" name="4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9.xml><?xml version="1.0" encoding="utf-8"?>
<a:theme xmlns:a="http://schemas.openxmlformats.org/drawingml/2006/main" name="4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0.xml><?xml version="1.0" encoding="utf-8"?>
<a:theme xmlns:a="http://schemas.openxmlformats.org/drawingml/2006/main" name="4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1.xml><?xml version="1.0" encoding="utf-8"?>
<a:theme xmlns:a="http://schemas.openxmlformats.org/drawingml/2006/main" name="4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2.xml><?xml version="1.0" encoding="utf-8"?>
<a:theme xmlns:a="http://schemas.openxmlformats.org/drawingml/2006/main" name="4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3.xml><?xml version="1.0" encoding="utf-8"?>
<a:theme xmlns:a="http://schemas.openxmlformats.org/drawingml/2006/main" name="Honeywell Template 2015-08-10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SS Presentation 2015-09-17" id="{B546D878-0302-4C15-9695-EAD4FD3D2D04}" vid="{AD371092-93D1-40DB-A973-89EAB210EB8E}"/>
    </a:ext>
  </a:extLst>
</a:theme>
</file>

<file path=ppt/theme/theme54.xml><?xml version="1.0" encoding="utf-8"?>
<a:theme xmlns:a="http://schemas.openxmlformats.org/drawingml/2006/main" name="4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5.xml><?xml version="1.0" encoding="utf-8"?>
<a:theme xmlns:a="http://schemas.openxmlformats.org/drawingml/2006/main" name="4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6.xml><?xml version="1.0" encoding="utf-8"?>
<a:theme xmlns:a="http://schemas.openxmlformats.org/drawingml/2006/main" name="5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7.xml><?xml version="1.0" encoding="utf-8"?>
<a:theme xmlns:a="http://schemas.openxmlformats.org/drawingml/2006/main" name="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8.xml><?xml version="1.0" encoding="utf-8"?>
<a:theme xmlns:a="http://schemas.openxmlformats.org/drawingml/2006/main" name="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9.xml><?xml version="1.0" encoding="utf-8"?>
<a:theme xmlns:a="http://schemas.openxmlformats.org/drawingml/2006/main" name="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Props1.xml><?xml version="1.0" encoding="utf-8"?>
<ds:datastoreItem xmlns:ds="http://schemas.openxmlformats.org/officeDocument/2006/customXml" ds:itemID="{6E3F06AC-E768-423D-9AF5-296B65B57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09B617-33FC-4DB9-98AC-120A0A7E6EFA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42614</TotalTime>
  <Words>491</Words>
  <Application>Microsoft Office PowerPoint</Application>
  <PresentationFormat>On-screen Show (4:3)</PresentationFormat>
  <Paragraphs>142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80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NEW HON TEMPLATE Presentation1</vt:lpstr>
      <vt:lpstr>Honeywell Single Image Cover</vt:lpstr>
      <vt:lpstr>Honeywell Theme</vt:lpstr>
      <vt:lpstr>1_Honeywell Theme</vt:lpstr>
      <vt:lpstr>2_Honeywell Theme</vt:lpstr>
      <vt:lpstr>12_Honeywell Theme</vt:lpstr>
      <vt:lpstr>Honeywell PPT Template V3</vt:lpstr>
      <vt:lpstr>3_Honeywell Theme</vt:lpstr>
      <vt:lpstr>4_Honeywell Theme</vt:lpstr>
      <vt:lpstr>11_Honeywell Theme</vt:lpstr>
      <vt:lpstr>5_Honeywell Theme</vt:lpstr>
      <vt:lpstr>6_Honeywell Theme</vt:lpstr>
      <vt:lpstr>7_Honeywell Theme</vt:lpstr>
      <vt:lpstr>10_Honeywell Theme</vt:lpstr>
      <vt:lpstr>13_Honeywell Theme</vt:lpstr>
      <vt:lpstr>14_Honeywell Theme</vt:lpstr>
      <vt:lpstr>15_Honeywell Theme</vt:lpstr>
      <vt:lpstr>16_Honeywell Theme</vt:lpstr>
      <vt:lpstr>19_Honeywell Theme</vt:lpstr>
      <vt:lpstr>23_Honeywell Theme</vt:lpstr>
      <vt:lpstr>24_Honeywell Theme</vt:lpstr>
      <vt:lpstr>8_Honeywell Theme</vt:lpstr>
      <vt:lpstr>9_Honeywell Theme</vt:lpstr>
      <vt:lpstr>17_Honeywell Theme</vt:lpstr>
      <vt:lpstr>18_Honeywell Theme</vt:lpstr>
      <vt:lpstr>20_Honeywell Theme</vt:lpstr>
      <vt:lpstr>21_Honeywell Theme</vt:lpstr>
      <vt:lpstr>22_Honeywell Theme</vt:lpstr>
      <vt:lpstr>25_Honeywell Theme</vt:lpstr>
      <vt:lpstr>26_Honeywell Theme</vt:lpstr>
      <vt:lpstr>27_Honeywell Theme</vt:lpstr>
      <vt:lpstr>28_Honeywell Theme</vt:lpstr>
      <vt:lpstr>29_Honeywell Theme</vt:lpstr>
      <vt:lpstr>30_Honeywell Theme</vt:lpstr>
      <vt:lpstr>31_Honeywell Theme</vt:lpstr>
      <vt:lpstr>32_Honeywell Theme</vt:lpstr>
      <vt:lpstr>33_Honeywell Theme</vt:lpstr>
      <vt:lpstr>34_Honeywell Theme</vt:lpstr>
      <vt:lpstr>35_Honeywell Theme</vt:lpstr>
      <vt:lpstr>36_Honeywell Theme</vt:lpstr>
      <vt:lpstr>1_Honeywell PPT Template V3</vt:lpstr>
      <vt:lpstr>37_Honeywell Theme</vt:lpstr>
      <vt:lpstr>38_Honeywell Theme</vt:lpstr>
      <vt:lpstr>39_Honeywell Theme</vt:lpstr>
      <vt:lpstr>40_Honeywell Theme</vt:lpstr>
      <vt:lpstr>41_Honeywell Theme</vt:lpstr>
      <vt:lpstr>42_Honeywell Theme</vt:lpstr>
      <vt:lpstr>43_Honeywell Theme</vt:lpstr>
      <vt:lpstr>44_Honeywell Theme</vt:lpstr>
      <vt:lpstr>45_Honeywell Theme</vt:lpstr>
      <vt:lpstr>46_Honeywell Theme</vt:lpstr>
      <vt:lpstr>47_Honeywell Theme</vt:lpstr>
      <vt:lpstr>Honeywell Template 2015-08-10</vt:lpstr>
      <vt:lpstr>48_Honeywell Theme</vt:lpstr>
      <vt:lpstr>49_Honeywell Theme</vt:lpstr>
      <vt:lpstr>50_Honeywell Theme</vt:lpstr>
      <vt:lpstr>Microsoft Equation 3.0</vt:lpstr>
      <vt:lpstr>PowerPoint Presentation</vt:lpstr>
      <vt:lpstr>Overview</vt:lpstr>
      <vt:lpstr>Trajectory Generation</vt:lpstr>
      <vt:lpstr>MPC Trajectory Generation</vt:lpstr>
      <vt:lpstr>Overview</vt:lpstr>
      <vt:lpstr>Tradeoff Parameters</vt:lpstr>
      <vt:lpstr>Overview</vt:lpstr>
      <vt:lpstr>MPC Trajectory in Presence of Obstacles</vt:lpstr>
      <vt:lpstr>MPC Trajectory Satisfies Vehicle Constraints</vt:lpstr>
      <vt:lpstr>CPU Time (CT) vs Number of Obstacles (no)</vt:lpstr>
      <vt:lpstr>CPU Time (CT) vs Number of Obstacles (no)</vt:lpstr>
      <vt:lpstr>PowerPoint Presentation</vt:lpstr>
      <vt:lpstr>Pictures</vt:lpstr>
      <vt:lpstr>PowerPoint Presentation</vt:lpstr>
      <vt:lpstr>PowerPoint Presentation</vt:lpstr>
    </vt:vector>
  </TitlesOfParts>
  <Company>Honeywell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E379069</dc:creator>
  <cp:lastModifiedBy>Ganguli, Suvo (MN10)</cp:lastModifiedBy>
  <cp:revision>941</cp:revision>
  <cp:lastPrinted>2015-07-29T21:30:37Z</cp:lastPrinted>
  <dcterms:created xsi:type="dcterms:W3CDTF">2015-08-18T00:12:44Z</dcterms:created>
  <dcterms:modified xsi:type="dcterms:W3CDTF">2018-02-13T20:35:27Z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docIndexRef">
    <vt:lpwstr>6a39f35a-6d8c-4f28-92b1-a9d1944578cd</vt:lpwstr>
  </property>
  <property fmtid="{D5CDD505-2E9C-101B-9397-08002B2CF9AE}" pid="4" name="bjSaver">
    <vt:lpwstr>q3HYw6ryWmhPy+ejfF4uHa2dcjWlJX3y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</Properties>
</file>