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85"/>
  </p:notesMasterIdLst>
  <p:handoutMasterIdLst>
    <p:handoutMasterId r:id="rId86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83" r:id="rId67"/>
    <p:sldId id="284" r:id="rId68"/>
    <p:sldId id="285" r:id="rId69"/>
    <p:sldId id="269" r:id="rId70"/>
    <p:sldId id="263" r:id="rId71"/>
    <p:sldId id="271" r:id="rId72"/>
    <p:sldId id="265" r:id="rId73"/>
    <p:sldId id="270" r:id="rId74"/>
    <p:sldId id="286" r:id="rId75"/>
    <p:sldId id="282" r:id="rId76"/>
    <p:sldId id="264" r:id="rId77"/>
    <p:sldId id="275" r:id="rId78"/>
    <p:sldId id="274" r:id="rId79"/>
    <p:sldId id="276" r:id="rId80"/>
    <p:sldId id="280" r:id="rId81"/>
    <p:sldId id="278" r:id="rId82"/>
    <p:sldId id="260" r:id="rId83"/>
    <p:sldId id="261" r:id="rId84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819"/>
    <a:srgbClr val="005C2A"/>
    <a:srgbClr val="CC00CC"/>
    <a:srgbClr val="00FF00"/>
    <a:srgbClr val="E71D1D"/>
    <a:srgbClr val="66FF99"/>
    <a:srgbClr val="FFCCFF"/>
    <a:srgbClr val="CCFEF1"/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83" d="100"/>
          <a:sy n="83" d="100"/>
        </p:scale>
        <p:origin x="108" y="432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slide" Target="slides/slide25.xml"/><Relationship Id="rId89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slide" Target="slides/slide20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slide" Target="slides/slide23.xml"/><Relationship Id="rId90" Type="http://schemas.openxmlformats.org/officeDocument/2006/relationships/tableStyles" Target="tableStyles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slide" Target="slides/slide21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slide" Target="slides/slide24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slide" Target="slides/slide22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7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 dirty="0"/>
              <a:t>Feb 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92845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830663"/>
              </p:ext>
            </p:extLst>
          </p:nvPr>
        </p:nvGraphicFramePr>
        <p:xfrm>
          <a:off x="5949937" y="3446568"/>
          <a:ext cx="1218704" cy="32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901440" imgH="241200" progId="Equation.3">
                  <p:embed/>
                </p:oleObj>
              </mc:Choice>
              <mc:Fallback>
                <p:oleObj name="Equation" r:id="rId5" imgW="901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9937" y="3446568"/>
                        <a:ext cx="1218704" cy="326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35" y="2356587"/>
            <a:ext cx="2971806" cy="4160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88" y="2335148"/>
            <a:ext cx="2971806" cy="4160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347180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in Presence of Obstacles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/>
              <a:t>MPC Trajectory Generator successfully generates path between the start and end point in presence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Obstacle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921" y="2036917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</a:t>
            </a:r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727731"/>
            <a:ext cx="4389129" cy="3291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3360" y="1358398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6295" y="4668253"/>
            <a:ext cx="1227221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86789" y="3657600"/>
            <a:ext cx="276727" cy="17121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8" y="1322918"/>
            <a:ext cx="4533130" cy="2133356"/>
          </a:xfrm>
        </p:spPr>
        <p:txBody>
          <a:bodyPr>
            <a:normAutofit/>
          </a:bodyPr>
          <a:lstStyle/>
          <a:p>
            <a:r>
              <a:rPr lang="en-US" sz="1800" dirty="0"/>
              <a:t>Average CPU time increases (in general) with the number of obstacles</a:t>
            </a:r>
          </a:p>
          <a:p>
            <a:endParaRPr lang="en-US" sz="1800" dirty="0"/>
          </a:p>
          <a:p>
            <a:r>
              <a:rPr lang="en-US" sz="1800" dirty="0"/>
              <a:t>Average CPU time is increases with the number of MPC time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855663"/>
            <a:ext cx="4096520" cy="307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0" y="3741125"/>
            <a:ext cx="4096520" cy="307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3741125"/>
            <a:ext cx="4096520" cy="30723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131836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5040" y="1479884"/>
            <a:ext cx="0" cy="196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3168" y="24604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25320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4463" y="5092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1840" y="5068240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11x</a:t>
            </a:r>
          </a:p>
        </p:txBody>
      </p:sp>
      <p:sp>
        <p:nvSpPr>
          <p:cNvPr id="2" name="Oval 1"/>
          <p:cNvSpPr/>
          <p:nvPr/>
        </p:nvSpPr>
        <p:spPr>
          <a:xfrm>
            <a:off x="6622473" y="1025236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09693" y="3909581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22472" y="3896268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788778"/>
          </a:xfrm>
        </p:spPr>
        <p:txBody>
          <a:bodyPr>
            <a:noAutofit/>
          </a:bodyPr>
          <a:lstStyle/>
          <a:p>
            <a:r>
              <a:rPr lang="en-US" sz="1600" dirty="0"/>
              <a:t>CPU Time varies with the number of iterations. So, averaging over several runs will be more representative of CT vs no.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 case of N = 4, the trajectory generator hits less constraints once it passes the 2</a:t>
            </a:r>
            <a:r>
              <a:rPr lang="en-US" sz="1600" baseline="30000" dirty="0"/>
              <a:t>nd</a:t>
            </a:r>
            <a:r>
              <a:rPr lang="en-US" sz="1600" dirty="0"/>
              <a:t> obstacle (due to the shorter horizon). This leads to slightly less average CT compared to the case with 1 obstacle.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147"/>
            <a:ext cx="4681738" cy="3511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62" y="3027148"/>
            <a:ext cx="4681738" cy="351130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756611" y="3164306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5117" y="3176338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919" y="4620372"/>
            <a:ext cx="721166" cy="1214944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8172" y="2833505"/>
            <a:ext cx="254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constraints for final leg of trajectory is inactive for N=4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37405" y="3273398"/>
            <a:ext cx="414787" cy="134697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1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58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/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25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1" y="2377431"/>
            <a:ext cx="3200406" cy="4480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65" y="2377431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4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4</a:t>
            </a:r>
            <a:r>
              <a:rPr lang="en-US" sz="1800" dirty="0"/>
              <a:t>, we get instability. This is due to relatively shorter horizon. Plus, the control is      instead of      which results in slower response.</a:t>
            </a:r>
          </a:p>
          <a:p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4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6</a:t>
            </a:r>
            <a:r>
              <a:rPr lang="en-US" sz="1800" dirty="0"/>
              <a:t>, the trajectory cannot negotiate the turn. This is due the relatively shorter horizon (N).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6741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4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20251"/>
              </p:ext>
            </p:extLst>
          </p:nvPr>
        </p:nvGraphicFramePr>
        <p:xfrm>
          <a:off x="6779458" y="1334374"/>
          <a:ext cx="274104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9458" y="1334374"/>
                        <a:ext cx="274104" cy="36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80458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6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29549"/>
              </p:ext>
            </p:extLst>
          </p:nvPr>
        </p:nvGraphicFramePr>
        <p:xfrm>
          <a:off x="8111540" y="1379791"/>
          <a:ext cx="273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1540" y="1379791"/>
                        <a:ext cx="27305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91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990576"/>
            <a:ext cx="3200406" cy="44805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6" y="1990576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6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4 and 6</a:t>
            </a:r>
            <a:r>
              <a:rPr lang="en-US" sz="1800" dirty="0"/>
              <a:t>, we can reach the end point when we make the following changes: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Reduce the lateral error margin for the terminal point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Add a terminal velocity constraint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6741" y="36038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0458" y="36038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6</a:t>
            </a:r>
          </a:p>
        </p:txBody>
      </p:sp>
      <p:sp>
        <p:nvSpPr>
          <p:cNvPr id="4" name="Oval 3"/>
          <p:cNvSpPr/>
          <p:nvPr/>
        </p:nvSpPr>
        <p:spPr>
          <a:xfrm>
            <a:off x="3543300" y="3973175"/>
            <a:ext cx="501162" cy="493314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43706" y="3984203"/>
            <a:ext cx="501162" cy="493314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230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CPU time is </a:t>
            </a:r>
            <a:r>
              <a:rPr lang="en-US" dirty="0">
                <a:solidFill>
                  <a:srgbClr val="EB2819"/>
                </a:solidFill>
              </a:rPr>
              <a:t>less</a:t>
            </a:r>
            <a:r>
              <a:rPr lang="en-US" dirty="0"/>
              <a:t> for ns = 6 as compared to ns = 4. This is counter-intuitive and needs to be studied further.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Possible Explanation:</a:t>
            </a:r>
          </a:p>
          <a:p>
            <a:pPr lvl="1"/>
            <a:r>
              <a:rPr lang="en-US" dirty="0"/>
              <a:t>Number of active constraints are less for ns = 6</a:t>
            </a:r>
          </a:p>
          <a:p>
            <a:pPr lvl="1"/>
            <a:r>
              <a:rPr lang="en-US" dirty="0"/>
              <a:t>But that did not turn out to be correct (see next slide).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56736"/>
            <a:ext cx="3218695" cy="2414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43" y="3637597"/>
            <a:ext cx="3218695" cy="2414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85" y="3637596"/>
            <a:ext cx="3218695" cy="2414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22037" y="3233843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-- ns = 4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-- ns = 6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320424" y="3465263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0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269766" y="3463774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1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7244464" y="3458852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9686" y="1642657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variables = </a:t>
            </a:r>
            <a:r>
              <a:rPr lang="en-US" sz="1400" dirty="0">
                <a:solidFill>
                  <a:srgbClr val="EB2819"/>
                </a:solidFill>
              </a:rPr>
              <a:t>N.(ns + nu)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9686" y="1869021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constraints = 2N + 3</a:t>
            </a:r>
          </a:p>
        </p:txBody>
      </p:sp>
      <p:sp>
        <p:nvSpPr>
          <p:cNvPr id="17" name="Oval 16"/>
          <p:cNvSpPr/>
          <p:nvPr/>
        </p:nvSpPr>
        <p:spPr>
          <a:xfrm>
            <a:off x="4396464" y="3930362"/>
            <a:ext cx="694281" cy="1441738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9" y="3187652"/>
            <a:ext cx="4389129" cy="32918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08" y="318765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1 Obstacle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376987" cy="194981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State and control constraints are not active in these cases</a:t>
            </a:r>
          </a:p>
          <a:p>
            <a:pPr>
              <a:spcAft>
                <a:spcPts val="1200"/>
              </a:spcAft>
            </a:pPr>
            <a:r>
              <a:rPr lang="en-US" dirty="0"/>
              <a:t>Path constraints are almost always active due to the narrow terminal constraint on lateral error for both ns = 4 and 6</a:t>
            </a:r>
          </a:p>
          <a:p>
            <a:pPr>
              <a:spcAft>
                <a:spcPts val="1200"/>
              </a:spcAft>
            </a:pPr>
            <a:r>
              <a:rPr lang="en-US" dirty="0"/>
              <a:t>Constraint on terminal velocity is active for </a:t>
            </a:r>
            <a:r>
              <a:rPr lang="en-US" dirty="0">
                <a:solidFill>
                  <a:srgbClr val="EB2819"/>
                </a:solidFill>
              </a:rPr>
              <a:t>slightly more time</a:t>
            </a:r>
            <a:r>
              <a:rPr lang="en-US" dirty="0"/>
              <a:t> for ns = 6 than ns = 4. This does not explain why CT for ns = 6 is less than ns =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5701" y="3207579"/>
            <a:ext cx="18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6, T = 0.4, ns =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6810" y="3207579"/>
            <a:ext cx="18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6, T = 0.4, ns = 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26810" y="4090756"/>
            <a:ext cx="2211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Terminal velocity constraint is active for longer time for ns = 6</a:t>
            </a:r>
          </a:p>
        </p:txBody>
      </p:sp>
    </p:spTree>
    <p:extLst>
      <p:ext uri="{BB962C8B-B14F-4D97-AF65-F5344CB8AC3E}">
        <p14:creationId xmlns:p14="http://schemas.microsoft.com/office/powerpoint/2010/main" val="370732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Number of Solver Iterations for ns = 4 </a:t>
            </a:r>
            <a:r>
              <a:rPr lang="en-US" dirty="0">
                <a:solidFill>
                  <a:srgbClr val="EB2819"/>
                </a:solidFill>
              </a:rPr>
              <a:t>is much more </a:t>
            </a:r>
            <a:r>
              <a:rPr lang="en-US" dirty="0"/>
              <a:t>than ns = 6. This explains why CT for ns = 6 takes less time than ns = 4</a:t>
            </a:r>
          </a:p>
          <a:p>
            <a:r>
              <a:rPr lang="en-US" dirty="0"/>
              <a:t>Possible explanation (needs to be checked):</a:t>
            </a:r>
          </a:p>
          <a:p>
            <a:pPr lvl="1"/>
            <a:r>
              <a:rPr lang="en-US" dirty="0"/>
              <a:t>Weight on </a:t>
            </a:r>
            <a:r>
              <a:rPr lang="en-US" dirty="0" err="1"/>
              <a:t>Vdot</a:t>
            </a:r>
            <a:r>
              <a:rPr lang="en-US" dirty="0"/>
              <a:t> control for ns = 4 is effectively less than </a:t>
            </a:r>
            <a:r>
              <a:rPr lang="en-US" dirty="0" err="1"/>
              <a:t>Vddot</a:t>
            </a:r>
            <a:r>
              <a:rPr lang="en-US" dirty="0"/>
              <a:t> for ns =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21" y="2831123"/>
            <a:ext cx="4736287" cy="35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Time (CT) increases with increase in number of obstacles (no) and number of time steps (N). This is expected.</a:t>
            </a:r>
          </a:p>
          <a:p>
            <a:endParaRPr lang="en-US" dirty="0"/>
          </a:p>
          <a:p>
            <a:r>
              <a:rPr lang="en-US" dirty="0"/>
              <a:t>CPU Time (CT) decreases with increase in number of states (ns). This is unexpected and needs to be studied further.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Trajectory Generator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2 states model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03619"/>
              </p:ext>
            </p:extLst>
          </p:nvPr>
        </p:nvGraphicFramePr>
        <p:xfrm>
          <a:off x="5574425" y="2535998"/>
          <a:ext cx="299506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9783"/>
              </p:ext>
            </p:extLst>
          </p:nvPr>
        </p:nvGraphicFramePr>
        <p:xfrm>
          <a:off x="3286125" y="1136042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136042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02544"/>
              </p:ext>
            </p:extLst>
          </p:nvPr>
        </p:nvGraphicFramePr>
        <p:xfrm>
          <a:off x="3282950" y="3059999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7" imgW="749160" imgH="965160" progId="Equation.3">
                  <p:embed/>
                </p:oleObj>
              </mc:Choice>
              <mc:Fallback>
                <p:oleObj name="Equation" r:id="rId7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3059999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84347"/>
              </p:ext>
            </p:extLst>
          </p:nvPr>
        </p:nvGraphicFramePr>
        <p:xfrm>
          <a:off x="5029200" y="1220136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9" imgW="1117440" imgH="203040" progId="Equation.3">
                  <p:embed/>
                </p:oleObj>
              </mc:Choice>
              <mc:Fallback>
                <p:oleObj name="Equation" r:id="rId9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20136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41046"/>
              </p:ext>
            </p:extLst>
          </p:nvPr>
        </p:nvGraphicFramePr>
        <p:xfrm>
          <a:off x="5029200" y="3040198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040198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91288"/>
              </p:ext>
            </p:extLst>
          </p:nvPr>
        </p:nvGraphicFramePr>
        <p:xfrm>
          <a:off x="2076449" y="5182388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13" imgW="2946240" imgH="203040" progId="Equation.3">
                  <p:embed/>
                </p:oleObj>
              </mc:Choice>
              <mc:Fallback>
                <p:oleObj name="Equation" r:id="rId13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6449" y="5182388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/>
              <a:t>CPU time vs Number of Time Steps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turn gets wider.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8" y="2310616"/>
            <a:ext cx="2743205" cy="3840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4" y="2310616"/>
            <a:ext cx="2743205" cy="384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351" y="2310616"/>
            <a:ext cx="2743205" cy="3840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41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43183</TotalTime>
  <Words>1300</Words>
  <Application>Microsoft Office PowerPoint</Application>
  <PresentationFormat>On-screen Show (4:3)</PresentationFormat>
  <Paragraphs>258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91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Microsoft Equation 3.0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Trajectory Variation with No. of Time Steps</vt:lpstr>
      <vt:lpstr>CPU Time vs No. of Time Steps (CT vs N)</vt:lpstr>
      <vt:lpstr>Overview</vt:lpstr>
      <vt:lpstr>MPC Trajectory in Presence of Obstacles</vt:lpstr>
      <vt:lpstr>MPC Trajectory Satisfies Vehicle Constraints</vt:lpstr>
      <vt:lpstr>CPU Time vs Number of Obstacles (CT vs no)</vt:lpstr>
      <vt:lpstr>CPU Time vs Number of Obstacles (CT vs no)</vt:lpstr>
      <vt:lpstr>Overview</vt:lpstr>
      <vt:lpstr>Overview</vt:lpstr>
      <vt:lpstr>CPU Time vs Number of States (CT vs ns)</vt:lpstr>
      <vt:lpstr>CPU Time vs Number of States (CT vs ns)</vt:lpstr>
      <vt:lpstr>CPU Time vs Number of States (CT vs ns)</vt:lpstr>
      <vt:lpstr>Constraints for 1 Obstacle</vt:lpstr>
      <vt:lpstr>Number of Solver Iterations</vt:lpstr>
      <vt:lpstr>Summary</vt:lpstr>
      <vt:lpstr>Pictures</vt:lpstr>
      <vt:lpstr>Title Slide Picture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970</cp:revision>
  <cp:lastPrinted>2015-07-29T21:30:37Z</cp:lastPrinted>
  <dcterms:created xsi:type="dcterms:W3CDTF">2015-08-18T00:12:44Z</dcterms:created>
  <dcterms:modified xsi:type="dcterms:W3CDTF">2018-03-13T18:02:13Z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