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482" r:id="rId5"/>
    <p:sldMasterId id="2147493480" r:id="rId6"/>
    <p:sldMasterId id="2147493455" r:id="rId7"/>
    <p:sldMasterId id="2147493521" r:id="rId8"/>
    <p:sldMasterId id="2147493574" r:id="rId9"/>
  </p:sldMasterIdLst>
  <p:notesMasterIdLst>
    <p:notesMasterId r:id="rId24"/>
  </p:notesMasterIdLst>
  <p:handoutMasterIdLst>
    <p:handoutMasterId r:id="rId25"/>
  </p:handoutMasterIdLst>
  <p:sldIdLst>
    <p:sldId id="386" r:id="rId10"/>
    <p:sldId id="381" r:id="rId11"/>
    <p:sldId id="387" r:id="rId12"/>
    <p:sldId id="388" r:id="rId13"/>
    <p:sldId id="392" r:id="rId14"/>
    <p:sldId id="390" r:id="rId15"/>
    <p:sldId id="391" r:id="rId16"/>
    <p:sldId id="389" r:id="rId17"/>
    <p:sldId id="393" r:id="rId18"/>
    <p:sldId id="394" r:id="rId19"/>
    <p:sldId id="395" r:id="rId20"/>
    <p:sldId id="396" r:id="rId21"/>
    <p:sldId id="383" r:id="rId22"/>
    <p:sldId id="384" r:id="rId23"/>
  </p:sldIdLst>
  <p:sldSz cx="12192000" cy="6858000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  <a:srgbClr val="007E39"/>
    <a:srgbClr val="E70FB9"/>
    <a:srgbClr val="7F7F7F"/>
    <a:srgbClr val="595959"/>
    <a:srgbClr val="E71D1D"/>
    <a:srgbClr val="EB2819"/>
    <a:srgbClr val="E4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344D84-9AFB-497E-A393-DC336BA19D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1435" autoAdjust="0"/>
  </p:normalViewPr>
  <p:slideViewPr>
    <p:cSldViewPr snapToGrid="0" snapToObjects="1">
      <p:cViewPr varScale="1">
        <p:scale>
          <a:sx n="81" d="100"/>
          <a:sy n="81" d="100"/>
        </p:scale>
        <p:origin x="120" y="660"/>
      </p:cViewPr>
      <p:guideLst>
        <p:guide orient="horz" pos="2160"/>
        <p:guide pos="3840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142" d="100"/>
          <a:sy n="142" d="100"/>
        </p:scale>
        <p:origin x="400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EE32258-FB80-45A8-9B74-1683BE9BBCA6}" type="datetimeFigureOut">
              <a:rPr lang="en-US"/>
              <a:pPr>
                <a:defRPr/>
              </a:pPr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z="70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C3D88DF-F55F-4059-A130-039F3A2BD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4475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4595965-5128-43C4-93B7-052CCC0E0867}" type="datetimeFigureOut">
              <a:rPr lang="en-US"/>
              <a:pPr>
                <a:defRPr/>
              </a:pPr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u="none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77FC6C9-3F2A-4303-AD26-6D1FDF078F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6914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42375"/>
            <a:ext cx="7023100" cy="465138"/>
          </a:xfrm>
        </p:spPr>
        <p:txBody>
          <a:bodyPr/>
          <a:lstStyle/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FC6C9-3F2A-4303-AD26-6D1FDF078F5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5B5CD65-2ED3-4950-A894-875A0D071B53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4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Honeywell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722ABC-1135-4555-9538-F5919C18DAE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11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520" cy="418824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0" y="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3"/>
          <p:cNvSpPr/>
          <p:nvPr/>
        </p:nvSpPr>
        <p:spPr>
          <a:xfrm>
            <a:off x="0" y="8842320"/>
            <a:ext cx="702216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3978360" y="884232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AF0825A5-F01E-487C-8B23-A7D6AC69092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9977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520" cy="418824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0" y="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3"/>
          <p:cNvSpPr/>
          <p:nvPr/>
        </p:nvSpPr>
        <p:spPr>
          <a:xfrm>
            <a:off x="0" y="8842320"/>
            <a:ext cx="702216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3978360" y="884232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86FF22EA-1E23-4CEC-85C5-07C69807D8B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7808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520" cy="418824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0" y="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3"/>
          <p:cNvSpPr/>
          <p:nvPr/>
        </p:nvSpPr>
        <p:spPr>
          <a:xfrm>
            <a:off x="0" y="8842320"/>
            <a:ext cx="702216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3978360" y="884232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D004E4F0-6964-4925-9415-8EA4B7DF35B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3392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520" cy="418824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0" y="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3"/>
          <p:cNvSpPr/>
          <p:nvPr/>
        </p:nvSpPr>
        <p:spPr>
          <a:xfrm>
            <a:off x="0" y="8842320"/>
            <a:ext cx="702216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4"/>
          <p:cNvSpPr/>
          <p:nvPr/>
        </p:nvSpPr>
        <p:spPr>
          <a:xfrm>
            <a:off x="3978360" y="884232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8BD472E5-6E71-4E29-9C84-0ECEC903C17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2452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42375"/>
            <a:ext cx="7023100" cy="465138"/>
          </a:xfrm>
        </p:spPr>
        <p:txBody>
          <a:bodyPr/>
          <a:lstStyle/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FC6C9-3F2A-4303-AD26-6D1FDF078F5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83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42375"/>
            <a:ext cx="7023100" cy="465138"/>
          </a:xfrm>
        </p:spPr>
        <p:txBody>
          <a:bodyPr/>
          <a:lstStyle/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FC6C9-3F2A-4303-AD26-6D1FDF078F5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2851150" y="5954521"/>
            <a:ext cx="0" cy="492125"/>
          </a:xfrm>
          <a:prstGeom prst="line">
            <a:avLst/>
          </a:prstGeom>
          <a:ln w="952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864782" y="6222292"/>
            <a:ext cx="6617885" cy="254118"/>
          </a:xfrm>
          <a:prstGeom prst="rect">
            <a:avLst/>
          </a:prstGeom>
        </p:spPr>
        <p:txBody>
          <a:bodyPr vert="horz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864781" y="5960247"/>
            <a:ext cx="6617887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1290" y="5932580"/>
            <a:ext cx="2483273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1289" y="6172416"/>
            <a:ext cx="2483275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300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52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800" baseline="0"/>
            </a:lvl1pPr>
          </a:lstStyle>
          <a:p>
            <a:pPr algn="ctr"/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080655"/>
            <a:ext cx="10972440" cy="4501145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aseline="0"/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132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09621" y="364015"/>
            <a:ext cx="10491779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40080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EDB926B2-095E-4571-A4EA-B3D2263F08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2"/>
          </p:nvPr>
        </p:nvSpPr>
        <p:spPr>
          <a:xfrm>
            <a:off x="714568" y="1005840"/>
            <a:ext cx="10507947" cy="5053316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179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 bwMode="auto">
          <a:xfrm>
            <a:off x="5995436" y="996950"/>
            <a:ext cx="0" cy="5056188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B2C39-C6CC-42D0-AE05-9F96B4FF36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6150446" y="1005840"/>
            <a:ext cx="5120640" cy="5053316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20"/>
          </p:nvPr>
        </p:nvSpPr>
        <p:spPr>
          <a:xfrm>
            <a:off x="714568" y="1005840"/>
            <a:ext cx="5120640" cy="5053316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2461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 flipH="1">
            <a:off x="714375" y="3542680"/>
            <a:ext cx="10531475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5991338" y="967740"/>
            <a:ext cx="0" cy="5156532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14108" y="364859"/>
            <a:ext cx="10472508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 sz="11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5A60E25D-90C3-4421-A5B5-3BFD0CA09E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8"/>
          </p:nvPr>
        </p:nvSpPr>
        <p:spPr>
          <a:xfrm>
            <a:off x="714568" y="967740"/>
            <a:ext cx="5175504" cy="2468880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28"/>
          </p:nvPr>
        </p:nvSpPr>
        <p:spPr>
          <a:xfrm>
            <a:off x="6092283" y="967740"/>
            <a:ext cx="5172010" cy="2468880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29"/>
          </p:nvPr>
        </p:nvSpPr>
        <p:spPr>
          <a:xfrm>
            <a:off x="714568" y="3655392"/>
            <a:ext cx="5172010" cy="2468880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30"/>
          </p:nvPr>
        </p:nvSpPr>
        <p:spPr>
          <a:xfrm>
            <a:off x="6092283" y="3655392"/>
            <a:ext cx="5172010" cy="2468880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6163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240" y="357189"/>
            <a:ext cx="10455164" cy="4984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528D6B90-B26E-4C9F-854B-7A7111C42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9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6105" y="357810"/>
            <a:ext cx="10669812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74738"/>
            <a:ext cx="10670117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ADAAD-AA50-412C-B5FC-5F75A834E3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038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13784" y="6364288"/>
            <a:ext cx="11978216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9"/>
            <a:ext cx="11584517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86104" y="344558"/>
            <a:ext cx="1083068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85800" y="1074739"/>
            <a:ext cx="10670117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383F4-622D-4B46-8946-856C88727A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4368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6089651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86104" y="357810"/>
            <a:ext cx="10839859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85800" y="1074738"/>
            <a:ext cx="5308547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17720" y="1074738"/>
            <a:ext cx="5308547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2B852-B60A-4F9C-8D80-0FBA28A8AA7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8450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0972800" y="6350001"/>
            <a:ext cx="9144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89651" y="1000126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9"/>
            <a:ext cx="11584517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85800" y="1074738"/>
            <a:ext cx="5308547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17720" y="1074738"/>
            <a:ext cx="5308547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9213F-FD0D-4C10-9D12-CA794528EB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8250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592667" y="3698875"/>
            <a:ext cx="10953751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6140451" y="962026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6259493" y="962652"/>
            <a:ext cx="5429251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92666" y="962652"/>
            <a:ext cx="5429251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76000" y="331305"/>
            <a:ext cx="11128904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275653" y="3804586"/>
            <a:ext cx="5429251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8827" y="3804586"/>
            <a:ext cx="5429251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13B0B-B675-4596-978E-9A4483FC2D4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946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2851150" y="5954521"/>
            <a:ext cx="0" cy="492125"/>
          </a:xfrm>
          <a:prstGeom prst="line">
            <a:avLst/>
          </a:prstGeom>
          <a:ln w="952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864782" y="6222292"/>
            <a:ext cx="6617885" cy="254118"/>
          </a:xfrm>
          <a:prstGeom prst="rect">
            <a:avLst/>
          </a:prstGeom>
        </p:spPr>
        <p:txBody>
          <a:bodyPr vert="horz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864781" y="5960247"/>
            <a:ext cx="6617887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10"/>
          </p:nvPr>
        </p:nvSpPr>
        <p:spPr>
          <a:xfrm>
            <a:off x="351290" y="5932580"/>
            <a:ext cx="2483273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1289" y="6172416"/>
            <a:ext cx="2483275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28264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9"/>
            <a:ext cx="11584517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6140451" y="962026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592667" y="3579813"/>
            <a:ext cx="11112500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92666" y="962652"/>
            <a:ext cx="5429251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92159" y="371062"/>
            <a:ext cx="11053655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275653" y="962652"/>
            <a:ext cx="5429251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592159" y="3654408"/>
            <a:ext cx="5429251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6270367" y="3654408"/>
            <a:ext cx="5429251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B9649-3801-41DE-B3BF-C3C86C653C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8653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28FF-D8E6-4D7E-B052-AF1462C1E1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4683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239251" y="6350000"/>
            <a:ext cx="2654300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9"/>
            <a:ext cx="11584517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AA025-4DF6-4036-8B20-5A05FE6D437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18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13784" y="6364288"/>
            <a:ext cx="11978216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9"/>
            <a:ext cx="11584517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207434" y="6149976"/>
            <a:ext cx="2517036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700" dirty="0">
                <a:solidFill>
                  <a:schemeClr val="accent2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86104" y="344558"/>
            <a:ext cx="10830680" cy="5118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85800" y="1074739"/>
            <a:ext cx="10670117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11645901" y="-28574"/>
            <a:ext cx="675217" cy="504825"/>
          </a:xfrm>
          <a:prstGeom prst="rect">
            <a:avLst/>
          </a:prstGeom>
        </p:spPr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23E54D2-9FC0-49C2-8802-9F357BD62D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0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14568" y="357810"/>
            <a:ext cx="10507948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714568" y="1005840"/>
            <a:ext cx="10507947" cy="5053316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380C9-3062-4F1D-A521-BEC000498A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0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19"/>
          </p:nvPr>
        </p:nvSpPr>
        <p:spPr>
          <a:xfrm>
            <a:off x="6150446" y="1005840"/>
            <a:ext cx="5120640" cy="5053316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5982184" y="1005840"/>
            <a:ext cx="0" cy="5053316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14567" y="357810"/>
            <a:ext cx="10499918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21559-6FAE-4C9F-95D5-751370D9C5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712788" y="1005840"/>
            <a:ext cx="5120640" cy="5053316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129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712788" y="3592636"/>
            <a:ext cx="10531475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5994174" y="1011464"/>
            <a:ext cx="0" cy="5158977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9" name="TextBox 11"/>
          <p:cNvSpPr txBox="1">
            <a:spLocks noChangeArrowheads="1"/>
          </p:cNvSpPr>
          <p:nvPr userDrawn="1"/>
        </p:nvSpPr>
        <p:spPr bwMode="auto">
          <a:xfrm>
            <a:off x="1666875" y="6804025"/>
            <a:ext cx="185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714240" y="364798"/>
            <a:ext cx="10531033" cy="512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 sz="11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7A6399F0-1CB9-4AF2-8492-04A4C56214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8"/>
          </p:nvPr>
        </p:nvSpPr>
        <p:spPr>
          <a:xfrm>
            <a:off x="714568" y="1016313"/>
            <a:ext cx="5172010" cy="2468880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26"/>
          </p:nvPr>
        </p:nvSpPr>
        <p:spPr>
          <a:xfrm>
            <a:off x="6096000" y="1017107"/>
            <a:ext cx="5172010" cy="2468880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27"/>
          </p:nvPr>
        </p:nvSpPr>
        <p:spPr>
          <a:xfrm>
            <a:off x="714568" y="3702504"/>
            <a:ext cx="5172010" cy="2468880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4"/>
          <p:cNvSpPr>
            <a:spLocks noGrp="1"/>
          </p:cNvSpPr>
          <p:nvPr>
            <p:ph sz="quarter" idx="28"/>
          </p:nvPr>
        </p:nvSpPr>
        <p:spPr>
          <a:xfrm>
            <a:off x="6096000" y="3701561"/>
            <a:ext cx="5172010" cy="2468880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380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240" y="357189"/>
            <a:ext cx="10523336" cy="4984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D1E3F-96BE-4EC6-B772-60D92C1E53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0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9726"/>
            <a:ext cx="12192000" cy="498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09538-BB9A-4E8C-A50F-1F4EB6EDDB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3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85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3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1708530823_523ed4fa90_o_crop.jpg"/>
          <p:cNvPicPr>
            <a:picLocks noChangeAspect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4229101" cy="5624123"/>
          </a:xfrm>
          <a:prstGeom prst="rect">
            <a:avLst/>
          </a:prstGeom>
        </p:spPr>
      </p:pic>
      <p:pic>
        <p:nvPicPr>
          <p:cNvPr id="13" name="Picture 2" descr="https://www.security.honeywell.com/hsc/images/Lyric-Gateway-Living-Room3_hi.jpg"/>
          <p:cNvPicPr>
            <a:picLocks noChangeAspect="1" noChangeArrowheads="1"/>
          </p:cNvPicPr>
          <p:nvPr/>
        </p:nvPicPr>
        <p:blipFill rotWithShape="1"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64663" y="0"/>
            <a:ext cx="5527337" cy="191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7849" y="0"/>
            <a:ext cx="2242286" cy="1918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25620" y="2018238"/>
            <a:ext cx="2283842" cy="359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30701" y="2016880"/>
            <a:ext cx="2239434" cy="3598160"/>
          </a:xfrm>
          <a:prstGeom prst="rect">
            <a:avLst/>
          </a:prstGeom>
        </p:spPr>
      </p:pic>
      <p:pic>
        <p:nvPicPr>
          <p:cNvPr id="18" name="Picture 2" descr="GoDirect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70600" y="3923177"/>
            <a:ext cx="3154141" cy="169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670601" y="2018239"/>
            <a:ext cx="3154141" cy="1799519"/>
          </a:xfrm>
          <a:prstGeom prst="rect">
            <a:avLst/>
          </a:prstGeom>
        </p:spPr>
      </p:pic>
      <p:pic>
        <p:nvPicPr>
          <p:cNvPr id="8" name="Picture 5" descr="Corner-01 copy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7129" y="3820128"/>
            <a:ext cx="12209129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3200" y="5959015"/>
            <a:ext cx="1788000" cy="51685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63" r:id="rId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42"/>
            <a:ext cx="12201144" cy="6070099"/>
          </a:xfrm>
          <a:prstGeom prst="rect">
            <a:avLst/>
          </a:prstGeom>
        </p:spPr>
      </p:pic>
      <p:pic>
        <p:nvPicPr>
          <p:cNvPr id="2051" name="Picture 5" descr="Corner-01 cop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792538"/>
            <a:ext cx="12188825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3200" y="5959015"/>
            <a:ext cx="1788000" cy="51685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64" r:id="rId1"/>
    <p:sldLayoutId id="2147493571" r:id="rId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1863" y="0"/>
            <a:ext cx="1810137" cy="1810137"/>
          </a:xfrm>
          <a:prstGeom prst="rect">
            <a:avLst/>
          </a:prstGeom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712788" y="357188"/>
            <a:ext cx="104806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0" y="0"/>
            <a:ext cx="674688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C05CE228-874B-4B88-8E7B-BE8A209770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4200081" y="6656832"/>
            <a:ext cx="3506088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3"/>
                </a:solidFill>
                <a:cs typeface="Arial" panose="020B0604020202020204" pitchFamily="34" charset="0"/>
              </a:rPr>
              <a:t>Honeywell Confidential - © 2017 by Honeywell International Inc. All rights reserved.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712788" y="6656832"/>
            <a:ext cx="1248739" cy="27699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2956" y="6329244"/>
            <a:ext cx="1280160" cy="3566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60" r:id="rId1"/>
    <p:sldLayoutId id="2147493565" r:id="rId2"/>
    <p:sldLayoutId id="2147493566" r:id="rId3"/>
    <p:sldLayoutId id="2147493561" r:id="rId4"/>
    <p:sldLayoutId id="2147493562" r:id="rId5"/>
    <p:sldLayoutId id="2147493572" r:id="rId6"/>
    <p:sldLayoutId id="2147493573" r:id="rId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1863" y="0"/>
            <a:ext cx="1810137" cy="1810137"/>
          </a:xfrm>
          <a:prstGeom prst="rect">
            <a:avLst/>
          </a:prstGeom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712788" y="357188"/>
            <a:ext cx="105092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4214369" y="6162039"/>
            <a:ext cx="3506088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3"/>
                </a:solidFill>
                <a:cs typeface="Arial" panose="020B0604020202020204" pitchFamily="34" charset="0"/>
              </a:rPr>
              <a:t>Honeywell Confidential - © 2017 by Honeywell International Inc. All rights reserved.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0" y="0"/>
            <a:ext cx="674688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C7F57E65-5E51-47D0-99CC-FC05E212C3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12788" y="6147014"/>
            <a:ext cx="1490916" cy="20002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ound Single Corner Rectangle 7"/>
          <p:cNvSpPr/>
          <p:nvPr/>
        </p:nvSpPr>
        <p:spPr>
          <a:xfrm>
            <a:off x="0" y="6377149"/>
            <a:ext cx="115839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567" r:id="rId1"/>
    <p:sldLayoutId id="2147493568" r:id="rId2"/>
    <p:sldLayoutId id="2147493569" r:id="rId3"/>
    <p:sldLayoutId id="2147493570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10591800" y="-228591"/>
            <a:ext cx="1371600" cy="1828723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713317" y="357189"/>
            <a:ext cx="1080346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1" y="-28574"/>
            <a:ext cx="675217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401F456-D2CB-4C59-A552-8595F2196B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88601" y="6519864"/>
            <a:ext cx="1375833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61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75" r:id="rId1"/>
    <p:sldLayoutId id="2147493576" r:id="rId2"/>
    <p:sldLayoutId id="2147493577" r:id="rId3"/>
    <p:sldLayoutId id="2147493578" r:id="rId4"/>
    <p:sldLayoutId id="2147493579" r:id="rId5"/>
    <p:sldLayoutId id="2147493580" r:id="rId6"/>
    <p:sldLayoutId id="2147493581" r:id="rId7"/>
    <p:sldLayoutId id="2147493582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2737680" y="3840790"/>
            <a:ext cx="5319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Trajectory Generation in High Density Environment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2737680" y="4950310"/>
            <a:ext cx="1658520" cy="8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Suvo Ganguli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Alberto Speranzon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Aug 01, 2018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Picture 15"/>
          <p:cNvPicPr/>
          <p:nvPr/>
        </p:nvPicPr>
        <p:blipFill>
          <a:blip r:embed="rId2"/>
          <a:stretch/>
        </p:blipFill>
        <p:spPr>
          <a:xfrm>
            <a:off x="3104460" y="1242360"/>
            <a:ext cx="5685480" cy="2180160"/>
          </a:xfrm>
          <a:prstGeom prst="rect">
            <a:avLst/>
          </a:prstGeom>
          <a:ln>
            <a:noFill/>
          </a:ln>
        </p:spPr>
      </p:pic>
      <p:sp>
        <p:nvSpPr>
          <p:cNvPr id="208" name="CustomShape 3"/>
          <p:cNvSpPr/>
          <p:nvPr/>
        </p:nvSpPr>
        <p:spPr>
          <a:xfrm>
            <a:off x="2737680" y="4342270"/>
            <a:ext cx="134316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 Review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21560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650960" y="6645240"/>
            <a:ext cx="888876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712800" y="357120"/>
            <a:ext cx="104796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MPC Randomized Test Cases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794122" y="1131945"/>
            <a:ext cx="4572713" cy="5668920"/>
            <a:chOff x="6794122" y="1131945"/>
            <a:chExt cx="4572713" cy="5668920"/>
          </a:xfrm>
        </p:grpSpPr>
        <p:pic>
          <p:nvPicPr>
            <p:cNvPr id="242" name="Picture 241"/>
            <p:cNvPicPr/>
            <p:nvPr/>
          </p:nvPicPr>
          <p:blipFill>
            <a:blip r:embed="rId3"/>
            <a:stretch/>
          </p:blipFill>
          <p:spPr>
            <a:xfrm>
              <a:off x="7233675" y="1772025"/>
              <a:ext cx="3254760" cy="5028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5" name="CustomShape 3"/>
            <p:cNvSpPr/>
            <p:nvPr/>
          </p:nvSpPr>
          <p:spPr>
            <a:xfrm>
              <a:off x="7036755" y="1131945"/>
              <a:ext cx="4330080" cy="857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MPC Trajectory Generator changes the heading of the path upon finding less “costly” path</a:t>
              </a:r>
            </a:p>
          </p:txBody>
        </p:sp>
        <p:sp>
          <p:nvSpPr>
            <p:cNvPr id="246" name="Line 4"/>
            <p:cNvSpPr/>
            <p:nvPr/>
          </p:nvSpPr>
          <p:spPr>
            <a:xfrm flipV="1">
              <a:off x="6814635" y="4074059"/>
              <a:ext cx="1623195" cy="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Line 5"/>
            <p:cNvSpPr/>
            <p:nvPr/>
          </p:nvSpPr>
          <p:spPr>
            <a:xfrm flipV="1">
              <a:off x="6814635" y="4838633"/>
              <a:ext cx="1876692" cy="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Line 6"/>
            <p:cNvSpPr/>
            <p:nvPr/>
          </p:nvSpPr>
          <p:spPr>
            <a:xfrm>
              <a:off x="6795195" y="1497705"/>
              <a:ext cx="19440" cy="33278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Line 7"/>
            <p:cNvSpPr/>
            <p:nvPr/>
          </p:nvSpPr>
          <p:spPr>
            <a:xfrm>
              <a:off x="6794122" y="1501740"/>
              <a:ext cx="2426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254" name="Picture 253"/>
          <p:cNvPicPr/>
          <p:nvPr/>
        </p:nvPicPr>
        <p:blipFill>
          <a:blip r:embed="rId4"/>
          <a:stretch/>
        </p:blipFill>
        <p:spPr>
          <a:xfrm>
            <a:off x="20116800" y="1828800"/>
            <a:ext cx="3584160" cy="5028840"/>
          </a:xfrm>
          <a:prstGeom prst="rect">
            <a:avLst/>
          </a:prstGeom>
          <a:ln>
            <a:noFill/>
          </a:ln>
        </p:spPr>
      </p:pic>
      <p:grpSp>
        <p:nvGrpSpPr>
          <p:cNvPr id="12" name="Group 11"/>
          <p:cNvGrpSpPr/>
          <p:nvPr/>
        </p:nvGrpSpPr>
        <p:grpSpPr>
          <a:xfrm>
            <a:off x="791475" y="1119949"/>
            <a:ext cx="4845960" cy="5668920"/>
            <a:chOff x="791475" y="1119949"/>
            <a:chExt cx="4845960" cy="5668920"/>
          </a:xfrm>
        </p:grpSpPr>
        <p:pic>
          <p:nvPicPr>
            <p:cNvPr id="25" name="Picture 24"/>
            <p:cNvPicPr/>
            <p:nvPr/>
          </p:nvPicPr>
          <p:blipFill>
            <a:blip r:embed="rId5"/>
            <a:stretch/>
          </p:blipFill>
          <p:spPr>
            <a:xfrm>
              <a:off x="1230315" y="1760029"/>
              <a:ext cx="3584160" cy="5028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" name="Line 3"/>
            <p:cNvSpPr/>
            <p:nvPr/>
          </p:nvSpPr>
          <p:spPr>
            <a:xfrm>
              <a:off x="810915" y="3223069"/>
              <a:ext cx="1737360" cy="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Line 4"/>
            <p:cNvSpPr/>
            <p:nvPr/>
          </p:nvSpPr>
          <p:spPr>
            <a:xfrm>
              <a:off x="814988" y="2928896"/>
              <a:ext cx="1733287" cy="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Line 5"/>
            <p:cNvSpPr/>
            <p:nvPr/>
          </p:nvSpPr>
          <p:spPr>
            <a:xfrm>
              <a:off x="791475" y="1505149"/>
              <a:ext cx="19440" cy="17179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CustomShape 7"/>
            <p:cNvSpPr/>
            <p:nvPr/>
          </p:nvSpPr>
          <p:spPr>
            <a:xfrm>
              <a:off x="1033395" y="1119949"/>
              <a:ext cx="4604040" cy="1113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MPC Trajectory Generator relative heading constraint reduces from 90 </a:t>
              </a:r>
              <a:r>
                <a:rPr lang="en-US" sz="1800" b="0" strike="noStrike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deg</a:t>
              </a:r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 when no obstacles are in view</a:t>
              </a:r>
            </a:p>
          </p:txBody>
        </p:sp>
        <p:cxnSp>
          <p:nvCxnSpPr>
            <p:cNvPr id="5" name="Straight Connector 4"/>
            <p:cNvCxnSpPr>
              <a:stCxn id="28" idx="0"/>
            </p:cNvCxnSpPr>
            <p:nvPr/>
          </p:nvCxnSpPr>
          <p:spPr>
            <a:xfrm>
              <a:off x="791475" y="1505149"/>
              <a:ext cx="2419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47257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712800" y="357120"/>
            <a:ext cx="104796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MPC Randomized Test Cases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650960" y="6645240"/>
            <a:ext cx="888876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75435" y="303329"/>
            <a:ext cx="4330080" cy="6486843"/>
            <a:chOff x="6575435" y="355840"/>
            <a:chExt cx="4330080" cy="6486843"/>
          </a:xfrm>
        </p:grpSpPr>
        <p:pic>
          <p:nvPicPr>
            <p:cNvPr id="258" name="Picture 257"/>
            <p:cNvPicPr/>
            <p:nvPr/>
          </p:nvPicPr>
          <p:blipFill>
            <a:blip r:embed="rId3"/>
            <a:stretch/>
          </p:blipFill>
          <p:spPr>
            <a:xfrm>
              <a:off x="6739235" y="1813843"/>
              <a:ext cx="3584160" cy="5028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4" name="CustomShape 8"/>
            <p:cNvSpPr/>
            <p:nvPr/>
          </p:nvSpPr>
          <p:spPr>
            <a:xfrm>
              <a:off x="6575435" y="355840"/>
              <a:ext cx="4330080" cy="183923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MPC Trajectory Generator is trapped and unable to progress farther. </a:t>
              </a:r>
            </a:p>
            <a:p>
              <a:endPara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It turns right to follow the less “costly” path until it views another obstacle for which no feasible path can be generated.</a:t>
              </a:r>
            </a:p>
          </p:txBody>
        </p:sp>
        <p:sp>
          <p:nvSpPr>
            <p:cNvPr id="265" name="Line 9"/>
            <p:cNvSpPr/>
            <p:nvPr/>
          </p:nvSpPr>
          <p:spPr>
            <a:xfrm>
              <a:off x="10781315" y="1330406"/>
              <a:ext cx="360" cy="254731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Line 10"/>
            <p:cNvSpPr/>
            <p:nvPr/>
          </p:nvSpPr>
          <p:spPr>
            <a:xfrm>
              <a:off x="10539720" y="1330406"/>
              <a:ext cx="241595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Line 11"/>
            <p:cNvSpPr/>
            <p:nvPr/>
          </p:nvSpPr>
          <p:spPr>
            <a:xfrm flipH="1">
              <a:off x="9054353" y="3877723"/>
              <a:ext cx="1726962" cy="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3" name="Group 22"/>
          <p:cNvGrpSpPr/>
          <p:nvPr/>
        </p:nvGrpSpPr>
        <p:grpSpPr>
          <a:xfrm>
            <a:off x="1058403" y="1085972"/>
            <a:ext cx="4433400" cy="5704200"/>
            <a:chOff x="6368040" y="1153440"/>
            <a:chExt cx="4433400" cy="5704200"/>
          </a:xfrm>
        </p:grpSpPr>
        <p:pic>
          <p:nvPicPr>
            <p:cNvPr id="24" name="Picture 23"/>
            <p:cNvPicPr/>
            <p:nvPr/>
          </p:nvPicPr>
          <p:blipFill>
            <a:blip r:embed="rId4"/>
            <a:stretch/>
          </p:blipFill>
          <p:spPr>
            <a:xfrm>
              <a:off x="6748200" y="1828800"/>
              <a:ext cx="3584160" cy="5028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" name="CustomShape 8"/>
            <p:cNvSpPr/>
            <p:nvPr/>
          </p:nvSpPr>
          <p:spPr>
            <a:xfrm>
              <a:off x="6368040" y="1153440"/>
              <a:ext cx="4330080" cy="60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MPC Trajectory Generator changes the heading of the path upon a “dead end”</a:t>
              </a:r>
            </a:p>
          </p:txBody>
        </p:sp>
        <p:sp>
          <p:nvSpPr>
            <p:cNvPr id="26" name="Line 9"/>
            <p:cNvSpPr/>
            <p:nvPr/>
          </p:nvSpPr>
          <p:spPr>
            <a:xfrm>
              <a:off x="10789920" y="1463040"/>
              <a:ext cx="11520" cy="40618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Line 10"/>
            <p:cNvSpPr/>
            <p:nvPr/>
          </p:nvSpPr>
          <p:spPr>
            <a:xfrm>
              <a:off x="10500202" y="1461798"/>
              <a:ext cx="28971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Line 11"/>
            <p:cNvSpPr/>
            <p:nvPr/>
          </p:nvSpPr>
          <p:spPr>
            <a:xfrm flipH="1">
              <a:off x="8606880" y="5524920"/>
              <a:ext cx="2194560" cy="36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" name="Freeform: Shape 4"/>
          <p:cNvSpPr/>
          <p:nvPr/>
        </p:nvSpPr>
        <p:spPr>
          <a:xfrm>
            <a:off x="8382000" y="3935506"/>
            <a:ext cx="322729" cy="788894"/>
          </a:xfrm>
          <a:custGeom>
            <a:avLst/>
            <a:gdLst>
              <a:gd name="connsiteX0" fmla="*/ 295835 w 325741"/>
              <a:gd name="connsiteY0" fmla="*/ 564776 h 564776"/>
              <a:gd name="connsiteX1" fmla="*/ 322729 w 325741"/>
              <a:gd name="connsiteY1" fmla="*/ 242047 h 564776"/>
              <a:gd name="connsiteX2" fmla="*/ 233082 w 325741"/>
              <a:gd name="connsiteY2" fmla="*/ 98612 h 564776"/>
              <a:gd name="connsiteX3" fmla="*/ 0 w 325741"/>
              <a:gd name="connsiteY3" fmla="*/ 0 h 564776"/>
              <a:gd name="connsiteX0" fmla="*/ 233082 w 322729"/>
              <a:gd name="connsiteY0" fmla="*/ 788894 h 788894"/>
              <a:gd name="connsiteX1" fmla="*/ 322729 w 322729"/>
              <a:gd name="connsiteY1" fmla="*/ 242047 h 788894"/>
              <a:gd name="connsiteX2" fmla="*/ 233082 w 322729"/>
              <a:gd name="connsiteY2" fmla="*/ 98612 h 788894"/>
              <a:gd name="connsiteX3" fmla="*/ 0 w 322729"/>
              <a:gd name="connsiteY3" fmla="*/ 0 h 788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729" h="788894">
                <a:moveTo>
                  <a:pt x="233082" y="788894"/>
                </a:moveTo>
                <a:cubicBezTo>
                  <a:pt x="251758" y="666376"/>
                  <a:pt x="322729" y="357094"/>
                  <a:pt x="322729" y="242047"/>
                </a:cubicBezTo>
                <a:cubicBezTo>
                  <a:pt x="322729" y="127000"/>
                  <a:pt x="286870" y="138953"/>
                  <a:pt x="233082" y="98612"/>
                </a:cubicBezTo>
                <a:cubicBezTo>
                  <a:pt x="179294" y="58271"/>
                  <a:pt x="89647" y="29135"/>
                  <a:pt x="0" y="0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655859" y="4016188"/>
            <a:ext cx="833717" cy="58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83562" y="4554718"/>
            <a:ext cx="164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Would have lead to longer trajectory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8121520" y="2599765"/>
            <a:ext cx="394951" cy="1317811"/>
          </a:xfrm>
          <a:custGeom>
            <a:avLst/>
            <a:gdLst>
              <a:gd name="connsiteX0" fmla="*/ 251515 w 394951"/>
              <a:gd name="connsiteY0" fmla="*/ 1317811 h 1317811"/>
              <a:gd name="connsiteX1" fmla="*/ 117045 w 394951"/>
              <a:gd name="connsiteY1" fmla="*/ 1246094 h 1317811"/>
              <a:gd name="connsiteX2" fmla="*/ 27398 w 394951"/>
              <a:gd name="connsiteY2" fmla="*/ 1129553 h 1317811"/>
              <a:gd name="connsiteX3" fmla="*/ 504 w 394951"/>
              <a:gd name="connsiteY3" fmla="*/ 959223 h 1317811"/>
              <a:gd name="connsiteX4" fmla="*/ 45327 w 394951"/>
              <a:gd name="connsiteY4" fmla="*/ 690282 h 1317811"/>
              <a:gd name="connsiteX5" fmla="*/ 117045 w 394951"/>
              <a:gd name="connsiteY5" fmla="*/ 484094 h 1317811"/>
              <a:gd name="connsiteX6" fmla="*/ 394951 w 394951"/>
              <a:gd name="connsiteY6" fmla="*/ 0 h 1317811"/>
              <a:gd name="connsiteX0" fmla="*/ 251515 w 394951"/>
              <a:gd name="connsiteY0" fmla="*/ 1317811 h 1317811"/>
              <a:gd name="connsiteX1" fmla="*/ 117045 w 394951"/>
              <a:gd name="connsiteY1" fmla="*/ 1246094 h 1317811"/>
              <a:gd name="connsiteX2" fmla="*/ 27398 w 394951"/>
              <a:gd name="connsiteY2" fmla="*/ 1129553 h 1317811"/>
              <a:gd name="connsiteX3" fmla="*/ 504 w 394951"/>
              <a:gd name="connsiteY3" fmla="*/ 959223 h 1317811"/>
              <a:gd name="connsiteX4" fmla="*/ 45327 w 394951"/>
              <a:gd name="connsiteY4" fmla="*/ 690282 h 1317811"/>
              <a:gd name="connsiteX5" fmla="*/ 117045 w 394951"/>
              <a:gd name="connsiteY5" fmla="*/ 484094 h 1317811"/>
              <a:gd name="connsiteX6" fmla="*/ 394951 w 394951"/>
              <a:gd name="connsiteY6" fmla="*/ 0 h 1317811"/>
              <a:gd name="connsiteX0" fmla="*/ 251515 w 394951"/>
              <a:gd name="connsiteY0" fmla="*/ 1317811 h 1317811"/>
              <a:gd name="connsiteX1" fmla="*/ 117045 w 394951"/>
              <a:gd name="connsiteY1" fmla="*/ 1246094 h 1317811"/>
              <a:gd name="connsiteX2" fmla="*/ 27398 w 394951"/>
              <a:gd name="connsiteY2" fmla="*/ 1129553 h 1317811"/>
              <a:gd name="connsiteX3" fmla="*/ 504 w 394951"/>
              <a:gd name="connsiteY3" fmla="*/ 959223 h 1317811"/>
              <a:gd name="connsiteX4" fmla="*/ 45327 w 394951"/>
              <a:gd name="connsiteY4" fmla="*/ 690282 h 1317811"/>
              <a:gd name="connsiteX5" fmla="*/ 134974 w 394951"/>
              <a:gd name="connsiteY5" fmla="*/ 475130 h 1317811"/>
              <a:gd name="connsiteX6" fmla="*/ 394951 w 394951"/>
              <a:gd name="connsiteY6" fmla="*/ 0 h 1317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951" h="1317811">
                <a:moveTo>
                  <a:pt x="251515" y="1317811"/>
                </a:moveTo>
                <a:cubicBezTo>
                  <a:pt x="202956" y="1297640"/>
                  <a:pt x="154398" y="1277470"/>
                  <a:pt x="117045" y="1246094"/>
                </a:cubicBezTo>
                <a:cubicBezTo>
                  <a:pt x="79692" y="1214718"/>
                  <a:pt x="46822" y="1177365"/>
                  <a:pt x="27398" y="1129553"/>
                </a:cubicBezTo>
                <a:cubicBezTo>
                  <a:pt x="7974" y="1081741"/>
                  <a:pt x="-2484" y="1032435"/>
                  <a:pt x="504" y="959223"/>
                </a:cubicBezTo>
                <a:cubicBezTo>
                  <a:pt x="3492" y="886011"/>
                  <a:pt x="22915" y="770964"/>
                  <a:pt x="45327" y="690282"/>
                </a:cubicBezTo>
                <a:cubicBezTo>
                  <a:pt x="67739" y="609600"/>
                  <a:pt x="76703" y="590177"/>
                  <a:pt x="134974" y="475130"/>
                </a:cubicBezTo>
                <a:cubicBezTo>
                  <a:pt x="193245" y="360083"/>
                  <a:pt x="285133" y="184523"/>
                  <a:pt x="394951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9117106" y="3030071"/>
            <a:ext cx="233082" cy="31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50188" y="2717193"/>
            <a:ext cx="1395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causes infeasibility</a:t>
            </a:r>
          </a:p>
        </p:txBody>
      </p:sp>
      <p:cxnSp>
        <p:nvCxnSpPr>
          <p:cNvPr id="3" name="Straight Arrow Connector 2"/>
          <p:cNvCxnSpPr>
            <a:stCxn id="6" idx="2"/>
          </p:cNvCxnSpPr>
          <p:nvPr/>
        </p:nvCxnSpPr>
        <p:spPr>
          <a:xfrm>
            <a:off x="7783309" y="3123253"/>
            <a:ext cx="706267" cy="593724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02247" y="2846254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9242"/>
                </a:solidFill>
              </a:rPr>
              <a:t>Obstacle 3</a:t>
            </a:r>
          </a:p>
        </p:txBody>
      </p:sp>
    </p:spTree>
    <p:extLst>
      <p:ext uri="{BB962C8B-B14F-4D97-AF65-F5344CB8AC3E}">
        <p14:creationId xmlns:p14="http://schemas.microsoft.com/office/powerpoint/2010/main" val="9200518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67"/>
          <p:cNvPicPr/>
          <p:nvPr/>
        </p:nvPicPr>
        <p:blipFill>
          <a:blip r:embed="rId3"/>
          <a:stretch/>
        </p:blipFill>
        <p:spPr>
          <a:xfrm>
            <a:off x="1536120" y="1828800"/>
            <a:ext cx="3584160" cy="5028840"/>
          </a:xfrm>
          <a:prstGeom prst="rect">
            <a:avLst/>
          </a:prstGeom>
          <a:ln>
            <a:noFill/>
          </a:ln>
        </p:spPr>
      </p:pic>
      <p:pic>
        <p:nvPicPr>
          <p:cNvPr id="269" name="Picture 268"/>
          <p:cNvPicPr/>
          <p:nvPr/>
        </p:nvPicPr>
        <p:blipFill>
          <a:blip r:embed="rId4"/>
          <a:stretch/>
        </p:blipFill>
        <p:spPr>
          <a:xfrm>
            <a:off x="6748200" y="1828800"/>
            <a:ext cx="3584160" cy="5028840"/>
          </a:xfrm>
          <a:prstGeom prst="rect">
            <a:avLst/>
          </a:prstGeom>
          <a:ln>
            <a:noFill/>
          </a:ln>
        </p:spPr>
      </p:pic>
      <p:sp>
        <p:nvSpPr>
          <p:cNvPr id="270" name="CustomShape 1"/>
          <p:cNvSpPr/>
          <p:nvPr/>
        </p:nvSpPr>
        <p:spPr>
          <a:xfrm>
            <a:off x="712800" y="357120"/>
            <a:ext cx="104796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MPC Specific Test Cases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1650960" y="6645240"/>
            <a:ext cx="888876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Line 3"/>
          <p:cNvSpPr/>
          <p:nvPr/>
        </p:nvSpPr>
        <p:spPr>
          <a:xfrm flipV="1">
            <a:off x="1097280" y="4389120"/>
            <a:ext cx="2286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Line 4"/>
          <p:cNvSpPr/>
          <p:nvPr/>
        </p:nvSpPr>
        <p:spPr>
          <a:xfrm>
            <a:off x="1097280" y="1573920"/>
            <a:ext cx="360" cy="2815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Line 5"/>
          <p:cNvSpPr/>
          <p:nvPr/>
        </p:nvSpPr>
        <p:spPr>
          <a:xfrm>
            <a:off x="1097280" y="1573920"/>
            <a:ext cx="2415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6"/>
          <p:cNvSpPr/>
          <p:nvPr/>
        </p:nvSpPr>
        <p:spPr>
          <a:xfrm>
            <a:off x="1339200" y="1188720"/>
            <a:ext cx="460404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MPC Trajectory Generator is trapped and slows down to zero speed due to tighter turn constraint</a:t>
            </a:r>
          </a:p>
        </p:txBody>
      </p:sp>
      <p:sp>
        <p:nvSpPr>
          <p:cNvPr id="276" name="CustomShape 7"/>
          <p:cNvSpPr/>
          <p:nvPr/>
        </p:nvSpPr>
        <p:spPr>
          <a:xfrm>
            <a:off x="6836400" y="1180440"/>
            <a:ext cx="402228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MPC Trajectory Generator successfully reaches the goal point with relaxed turn constraints</a:t>
            </a:r>
          </a:p>
        </p:txBody>
      </p:sp>
      <p:sp>
        <p:nvSpPr>
          <p:cNvPr id="277" name="Line 8"/>
          <p:cNvSpPr/>
          <p:nvPr/>
        </p:nvSpPr>
        <p:spPr>
          <a:xfrm>
            <a:off x="10790280" y="1490040"/>
            <a:ext cx="360" cy="2402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Line 9"/>
          <p:cNvSpPr/>
          <p:nvPr/>
        </p:nvSpPr>
        <p:spPr>
          <a:xfrm>
            <a:off x="10548720" y="1490040"/>
            <a:ext cx="2415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Line 10"/>
          <p:cNvSpPr/>
          <p:nvPr/>
        </p:nvSpPr>
        <p:spPr>
          <a:xfrm flipH="1">
            <a:off x="9052560" y="3892680"/>
            <a:ext cx="173772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3" name="Straight Connector 2"/>
          <p:cNvCxnSpPr/>
          <p:nvPr/>
        </p:nvCxnSpPr>
        <p:spPr>
          <a:xfrm flipH="1" flipV="1">
            <a:off x="3194215" y="4389120"/>
            <a:ext cx="337881" cy="50561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562270" y="4343220"/>
            <a:ext cx="52008" cy="53225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8606118" y="4541400"/>
            <a:ext cx="416268" cy="41119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9052560" y="4389120"/>
            <a:ext cx="234875" cy="54421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922494" y="4616824"/>
            <a:ext cx="367553" cy="27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26832" y="4871981"/>
            <a:ext cx="106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Tighter turn constraint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66501" y="4894733"/>
            <a:ext cx="1178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Relaxed turn constraint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8324722" y="4670391"/>
            <a:ext cx="367553" cy="27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5950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Results versus Objectives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3E54D2-9FC0-49C2-8802-9F357BD62D9C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67988" y="1109886"/>
            <a:ext cx="10669588" cy="50593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Describe the project results and compare the results to the original objectives</a:t>
            </a:r>
          </a:p>
          <a:p>
            <a:r>
              <a:rPr lang="en-US" dirty="0"/>
              <a:t>Use graphics and photographs as much as possible</a:t>
            </a:r>
          </a:p>
          <a:p>
            <a:r>
              <a:rPr lang="en-US" dirty="0"/>
              <a:t>Describe the intellectual property created and how it has been protected (WIDS, patent application, trade secret, etc.)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74288" y="6199632"/>
            <a:ext cx="11063288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Approx. 10 minutes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656832"/>
            <a:ext cx="12192000" cy="200055"/>
          </a:xfrm>
        </p:spPr>
        <p:txBody>
          <a:bodyPr/>
          <a:lstStyle/>
          <a:p>
            <a:pPr algn="l"/>
            <a:r>
              <a:rPr lang="en-US" sz="700">
                <a:solidFill>
                  <a:srgbClr val="7F7F7F"/>
                </a:solidFill>
              </a:rPr>
              <a:t>Honeywell Internal</a:t>
            </a:r>
            <a:endParaRPr lang="en-US" sz="7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457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 for This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3E54D2-9FC0-49C2-8802-9F357BD62D9C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14240" y="1090613"/>
            <a:ext cx="10349048" cy="50593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WIDS</a:t>
            </a:r>
          </a:p>
          <a:p>
            <a:pPr lvl="1"/>
            <a:r>
              <a:rPr lang="en-US" dirty="0"/>
              <a:t>Dynamically Feasible Trajectory Generator</a:t>
            </a:r>
          </a:p>
          <a:p>
            <a:pPr lvl="2"/>
            <a:r>
              <a:rPr lang="en-US" dirty="0"/>
              <a:t>Dynamic feasibility is not considered in many traditional algorithms</a:t>
            </a:r>
          </a:p>
          <a:p>
            <a:pPr lvl="2"/>
            <a:r>
              <a:rPr lang="en-US" dirty="0"/>
              <a:t>Novel combination of MPC and Laplacian trajectory generation to achieve dynamically feasible trajectory</a:t>
            </a:r>
          </a:p>
          <a:p>
            <a:endParaRPr lang="en-US" dirty="0"/>
          </a:p>
          <a:p>
            <a:r>
              <a:rPr lang="en-US" dirty="0"/>
              <a:t>Expand the technology to include</a:t>
            </a:r>
          </a:p>
          <a:p>
            <a:pPr lvl="1"/>
            <a:r>
              <a:rPr lang="en-US" sz="2000" dirty="0"/>
              <a:t>3D trajectory generation with application to UAVs</a:t>
            </a:r>
          </a:p>
          <a:p>
            <a:pPr lvl="1"/>
            <a:r>
              <a:rPr lang="en-US" sz="2000" dirty="0"/>
              <a:t>Dynamic obstacles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Efficient path re-rerouting upon hitting dead-ends (using Probabilistic Road Maps)</a:t>
            </a:r>
          </a:p>
          <a:p>
            <a:pPr marL="457200" lvl="1" indent="0">
              <a:buNone/>
            </a:pPr>
            <a:r>
              <a:rPr lang="en-US" sz="2000" dirty="0"/>
              <a:t>Obtained IR&amp;D funding to continue development</a:t>
            </a:r>
          </a:p>
          <a:p>
            <a:pPr lvl="1"/>
            <a:endParaRPr lang="en-US" sz="2000" dirty="0"/>
          </a:p>
          <a:p>
            <a:r>
              <a:rPr lang="en-US" dirty="0"/>
              <a:t>Optimize the software for real-time application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656832"/>
            <a:ext cx="12192000" cy="200055"/>
          </a:xfrm>
        </p:spPr>
        <p:txBody>
          <a:bodyPr/>
          <a:lstStyle/>
          <a:p>
            <a:pPr algn="l"/>
            <a:r>
              <a:rPr lang="en-US" sz="700">
                <a:solidFill>
                  <a:srgbClr val="7F7F7F"/>
                </a:solidFill>
              </a:rPr>
              <a:t>Honeywell Internal</a:t>
            </a:r>
            <a:endParaRPr lang="en-US" sz="700" dirty="0">
              <a:solidFill>
                <a:srgbClr val="7F7F7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6379" y="5889889"/>
            <a:ext cx="18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8493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Generation in High Density Environment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3E54D2-9FC0-49C2-8802-9F357BD62D9C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61206" y="1060905"/>
            <a:ext cx="10187843" cy="5059362"/>
          </a:xfrm>
          <a:prstGeom prst="rect">
            <a:avLst/>
          </a:prstGeom>
        </p:spPr>
        <p:txBody>
          <a:bodyPr/>
          <a:lstStyle/>
          <a:p>
            <a:r>
              <a:rPr lang="en-US" u="sng" dirty="0"/>
              <a:t>Project Description</a:t>
            </a:r>
          </a:p>
          <a:p>
            <a:pPr marL="508320" lvl="1" indent="-165600">
              <a:buClr>
                <a:srgbClr val="000000"/>
              </a:buClr>
              <a:buFont typeface="Arial"/>
              <a:buChar char="-"/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Trajectory generation in cluttered environment is a key problem to solve for autonomous operations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8320" lvl="1" indent="-165600">
              <a:spcAft>
                <a:spcPts val="1800"/>
              </a:spcAft>
              <a:buClr>
                <a:srgbClr val="000000"/>
              </a:buClr>
              <a:buFont typeface="Arial"/>
              <a:buChar char="-"/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goal of this project is to understand the trade-offs between the different parameters used to design trajectory generation in presence of obstacles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-225360">
              <a:buClr>
                <a:srgbClr val="000000"/>
              </a:buClr>
              <a:buFont typeface="Arial"/>
              <a:buChar char="-"/>
            </a:pPr>
            <a:r>
              <a:rPr lang="en-US" u="sng" dirty="0"/>
              <a:t>Planned Deliverables</a:t>
            </a:r>
            <a:endParaRPr lang="en-US" sz="18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8520" lvl="2" indent="0">
              <a:buNone/>
            </a:pPr>
            <a:r>
              <a:rPr lang="en-US" sz="162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Develop 2D trajectory generation algorithm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57" lvl="3" indent="-165600">
              <a:spcAft>
                <a:spcPts val="0"/>
              </a:spcAft>
              <a:buFont typeface="Wingdings" charset="2"/>
              <a:buChar char=""/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 design trade-off studies</a:t>
            </a:r>
          </a:p>
          <a:p>
            <a:pPr marL="398520" lvl="2" indent="0">
              <a:buNone/>
            </a:pPr>
            <a:r>
              <a:rPr lang="en-US" sz="162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Develop </a:t>
            </a:r>
            <a:r>
              <a:rPr lang="en-US" sz="1629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alternate </a:t>
            </a:r>
            <a:r>
              <a:rPr lang="en-US" sz="162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2D trajectory generation algorithm which is computationally efficient </a:t>
            </a:r>
          </a:p>
          <a:p>
            <a:pPr marL="1080057" lvl="3" indent="-165600">
              <a:spcAft>
                <a:spcPts val="1800"/>
              </a:spcAft>
              <a:buFont typeface="Wingdings" charset="2"/>
              <a:buChar char=""/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 comparative and robustness studies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u="sng" dirty="0"/>
              <a:t>Team Members</a:t>
            </a:r>
          </a:p>
          <a:p>
            <a:pPr lvl="1"/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Suvo Ganguli</a:t>
            </a:r>
          </a:p>
          <a:p>
            <a:pPr lvl="1"/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Alberto Speranzon</a:t>
            </a:r>
            <a:endParaRPr lang="en-US" sz="1600" dirty="0"/>
          </a:p>
          <a:p>
            <a:pPr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656832"/>
            <a:ext cx="12192000" cy="200055"/>
          </a:xfrm>
        </p:spPr>
        <p:txBody>
          <a:bodyPr/>
          <a:lstStyle/>
          <a:p>
            <a:pPr algn="l"/>
            <a:r>
              <a:rPr lang="en-US" sz="700" dirty="0">
                <a:solidFill>
                  <a:srgbClr val="7F7F7F"/>
                </a:solidFill>
              </a:rPr>
              <a:t>Honeywell Internal</a:t>
            </a:r>
          </a:p>
        </p:txBody>
      </p:sp>
      <p:pic>
        <p:nvPicPr>
          <p:cNvPr id="8" name="Picture 15"/>
          <p:cNvPicPr/>
          <p:nvPr/>
        </p:nvPicPr>
        <p:blipFill>
          <a:blip r:embed="rId4"/>
          <a:stretch/>
        </p:blipFill>
        <p:spPr>
          <a:xfrm>
            <a:off x="6293923" y="4012600"/>
            <a:ext cx="4833256" cy="185381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34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Basic Concepts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quarter" idx="12"/>
          </p:nvPr>
        </p:nvSpPr>
        <p:spPr>
          <a:xfrm>
            <a:off x="714568" y="1005840"/>
            <a:ext cx="7157903" cy="5053316"/>
          </a:xfrm>
        </p:spPr>
        <p:txBody>
          <a:bodyPr/>
          <a:lstStyle/>
          <a:p>
            <a:r>
              <a:rPr lang="en-US" sz="1800" b="1" dirty="0"/>
              <a:t>Local Planner </a:t>
            </a:r>
            <a:r>
              <a:rPr lang="en-US" sz="1800" dirty="0"/>
              <a:t>– generates trajectory for a part of the path. Example:</a:t>
            </a:r>
          </a:p>
          <a:p>
            <a:pPr lvl="1">
              <a:spcAft>
                <a:spcPts val="180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sz="1600" dirty="0"/>
              <a:t>MPC (Model Predictive Control)</a:t>
            </a:r>
            <a:endParaRPr lang="en-US" dirty="0"/>
          </a:p>
          <a:p>
            <a:r>
              <a:rPr lang="en-US" sz="1800" b="1" dirty="0"/>
              <a:t>Global Planner </a:t>
            </a:r>
            <a:r>
              <a:rPr lang="en-US" sz="1800" dirty="0"/>
              <a:t>– generates trajectory from start to goal point. Example:</a:t>
            </a:r>
          </a:p>
          <a:p>
            <a:pPr lvl="1">
              <a:spcAft>
                <a:spcPts val="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600" dirty="0"/>
              <a:t> Laplacian</a:t>
            </a:r>
          </a:p>
          <a:p>
            <a:pPr lvl="1">
              <a:spcAft>
                <a:spcPts val="180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600" dirty="0"/>
              <a:t> MPC</a:t>
            </a:r>
          </a:p>
          <a:p>
            <a:r>
              <a:rPr lang="en-US" sz="1800" b="1" dirty="0"/>
              <a:t>MPC Planner</a:t>
            </a:r>
            <a:r>
              <a:rPr lang="en-US" sz="1800" dirty="0"/>
              <a:t> generates a trajectory by</a:t>
            </a:r>
          </a:p>
          <a:p>
            <a:pPr lvl="1">
              <a:buClr>
                <a:schemeClr val="accent5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600" dirty="0"/>
              <a:t>Solving an optimization problem for multiple time steps in future</a:t>
            </a:r>
          </a:p>
          <a:p>
            <a:pPr lvl="1">
              <a:buClr>
                <a:schemeClr val="accent5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600" dirty="0"/>
              <a:t>Taking a single time step, and repeating optimization</a:t>
            </a:r>
          </a:p>
          <a:p>
            <a:pPr lvl="1">
              <a:spcAft>
                <a:spcPts val="180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600" i="1" dirty="0"/>
              <a:t>Does take into account vehicle kinematics and constraints</a:t>
            </a:r>
          </a:p>
          <a:p>
            <a:r>
              <a:rPr lang="en-US" sz="1800" b="1" dirty="0"/>
              <a:t>Laplacian Planner </a:t>
            </a:r>
            <a:r>
              <a:rPr lang="en-US" sz="1800" dirty="0"/>
              <a:t>generates a trajectory by</a:t>
            </a:r>
          </a:p>
          <a:p>
            <a:pPr lvl="1">
              <a:spcAft>
                <a:spcPts val="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600" dirty="0"/>
              <a:t> Assigning +1 potential to start point, zero potential to obstacles and -1 potential to goal point</a:t>
            </a:r>
          </a:p>
          <a:p>
            <a:pPr lvl="1">
              <a:spcAft>
                <a:spcPts val="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600" dirty="0"/>
              <a:t> Finding optimal path using gradient descent</a:t>
            </a:r>
          </a:p>
          <a:p>
            <a:pPr lvl="1">
              <a:spcAft>
                <a:spcPts val="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600" i="1" dirty="0"/>
              <a:t> Does not take into account vehicle kinematics and constraints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7837398" y="192382"/>
            <a:ext cx="3666560" cy="1997192"/>
            <a:chOff x="7837398" y="192382"/>
            <a:chExt cx="3666560" cy="1997192"/>
          </a:xfrm>
        </p:grpSpPr>
        <p:sp>
          <p:nvSpPr>
            <p:cNvPr id="6" name="Oval 5"/>
            <p:cNvSpPr/>
            <p:nvPr/>
          </p:nvSpPr>
          <p:spPr>
            <a:xfrm>
              <a:off x="8702892" y="645532"/>
              <a:ext cx="115409" cy="116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467894" y="2069012"/>
              <a:ext cx="115409" cy="1163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585263" y="1420815"/>
              <a:ext cx="235258" cy="2172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8247355" y="1074202"/>
              <a:ext cx="248575" cy="985422"/>
            </a:xfrm>
            <a:custGeom>
              <a:avLst/>
              <a:gdLst>
                <a:gd name="connsiteX0" fmla="*/ 120180 w 120180"/>
                <a:gd name="connsiteY0" fmla="*/ 914400 h 914400"/>
                <a:gd name="connsiteX1" fmla="*/ 13648 w 120180"/>
                <a:gd name="connsiteY1" fmla="*/ 514905 h 914400"/>
                <a:gd name="connsiteX2" fmla="*/ 4770 w 120180"/>
                <a:gd name="connsiteY2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80" h="914400">
                  <a:moveTo>
                    <a:pt x="120180" y="914400"/>
                  </a:moveTo>
                  <a:cubicBezTo>
                    <a:pt x="76531" y="790852"/>
                    <a:pt x="32883" y="667305"/>
                    <a:pt x="13648" y="514905"/>
                  </a:cubicBezTo>
                  <a:cubicBezTo>
                    <a:pt x="-5587" y="362505"/>
                    <a:pt x="-409" y="181252"/>
                    <a:pt x="477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0502554" y="640549"/>
              <a:ext cx="115409" cy="116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0224041" y="2073196"/>
              <a:ext cx="115409" cy="1163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388910" y="1424999"/>
              <a:ext cx="235258" cy="2172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10032294" y="714408"/>
              <a:ext cx="478867" cy="1380726"/>
            </a:xfrm>
            <a:custGeom>
              <a:avLst/>
              <a:gdLst>
                <a:gd name="connsiteX0" fmla="*/ 220112 w 450931"/>
                <a:gd name="connsiteY0" fmla="*/ 1500327 h 1500327"/>
                <a:gd name="connsiteX1" fmla="*/ 7048 w 450931"/>
                <a:gd name="connsiteY1" fmla="*/ 656948 h 1500327"/>
                <a:gd name="connsiteX2" fmla="*/ 450931 w 450931"/>
                <a:gd name="connsiteY2" fmla="*/ 0 h 1500327"/>
                <a:gd name="connsiteX0" fmla="*/ 221415 w 478867"/>
                <a:gd name="connsiteY0" fmla="*/ 1500327 h 1500327"/>
                <a:gd name="connsiteX1" fmla="*/ 8351 w 478867"/>
                <a:gd name="connsiteY1" fmla="*/ 656948 h 1500327"/>
                <a:gd name="connsiteX2" fmla="*/ 478867 w 478867"/>
                <a:gd name="connsiteY2" fmla="*/ 0 h 15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8867" h="1500327">
                  <a:moveTo>
                    <a:pt x="221415" y="1500327"/>
                  </a:moveTo>
                  <a:cubicBezTo>
                    <a:pt x="95648" y="1203664"/>
                    <a:pt x="-34558" y="907002"/>
                    <a:pt x="8351" y="656948"/>
                  </a:cubicBezTo>
                  <a:cubicBezTo>
                    <a:pt x="51260" y="406894"/>
                    <a:pt x="276160" y="203447"/>
                    <a:pt x="478867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690641" y="192382"/>
              <a:ext cx="1813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Global Planner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37398" y="204749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Local Planner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163015" y="2539097"/>
            <a:ext cx="3629468" cy="1584584"/>
            <a:chOff x="8163015" y="2539097"/>
            <a:chExt cx="3629468" cy="1584584"/>
          </a:xfrm>
        </p:grpSpPr>
        <p:sp>
          <p:nvSpPr>
            <p:cNvPr id="70" name="Freeform: Shape 69"/>
            <p:cNvSpPr/>
            <p:nvPr/>
          </p:nvSpPr>
          <p:spPr>
            <a:xfrm>
              <a:off x="10062519" y="3059326"/>
              <a:ext cx="248575" cy="985422"/>
            </a:xfrm>
            <a:custGeom>
              <a:avLst/>
              <a:gdLst>
                <a:gd name="connsiteX0" fmla="*/ 120180 w 120180"/>
                <a:gd name="connsiteY0" fmla="*/ 914400 h 914400"/>
                <a:gd name="connsiteX1" fmla="*/ 13648 w 120180"/>
                <a:gd name="connsiteY1" fmla="*/ 514905 h 914400"/>
                <a:gd name="connsiteX2" fmla="*/ 4770 w 120180"/>
                <a:gd name="connsiteY2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80" h="914400">
                  <a:moveTo>
                    <a:pt x="120180" y="914400"/>
                  </a:moveTo>
                  <a:cubicBezTo>
                    <a:pt x="76531" y="790852"/>
                    <a:pt x="32883" y="667305"/>
                    <a:pt x="13648" y="514905"/>
                  </a:cubicBezTo>
                  <a:cubicBezTo>
                    <a:pt x="-5587" y="362505"/>
                    <a:pt x="-409" y="181252"/>
                    <a:pt x="4770" y="0"/>
                  </a:cubicBezTo>
                </a:path>
              </a:pathLst>
            </a:custGeom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 rot="299439">
              <a:off x="10036110" y="2615464"/>
              <a:ext cx="423360" cy="1235407"/>
              <a:chOff x="9931533" y="2874322"/>
              <a:chExt cx="423360" cy="1235407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10045193" y="2874322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5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65" name="Freeform: Shape 64"/>
              <p:cNvSpPr/>
              <p:nvPr/>
            </p:nvSpPr>
            <p:spPr>
              <a:xfrm rot="805913">
                <a:off x="10049122" y="3110884"/>
                <a:ext cx="248575" cy="985422"/>
              </a:xfrm>
              <a:custGeom>
                <a:avLst/>
                <a:gdLst>
                  <a:gd name="connsiteX0" fmla="*/ 120180 w 120180"/>
                  <a:gd name="connsiteY0" fmla="*/ 914400 h 914400"/>
                  <a:gd name="connsiteX1" fmla="*/ 13648 w 120180"/>
                  <a:gd name="connsiteY1" fmla="*/ 514905 h 914400"/>
                  <a:gd name="connsiteX2" fmla="*/ 4770 w 120180"/>
                  <a:gd name="connsiteY2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180" h="914400">
                    <a:moveTo>
                      <a:pt x="120180" y="914400"/>
                    </a:moveTo>
                    <a:cubicBezTo>
                      <a:pt x="76531" y="790852"/>
                      <a:pt x="32883" y="667305"/>
                      <a:pt x="13648" y="514905"/>
                    </a:cubicBezTo>
                    <a:cubicBezTo>
                      <a:pt x="-5587" y="362505"/>
                      <a:pt x="-409" y="181252"/>
                      <a:pt x="4770" y="0"/>
                    </a:cubicBezTo>
                  </a:path>
                </a:pathLst>
              </a:custGeom>
              <a:ln>
                <a:prstDash val="dash"/>
                <a:headEnd type="none" w="med" len="med"/>
                <a:tailEnd type="arrow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805913">
                <a:off x="9931533" y="3518635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5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805913">
                <a:off x="9956250" y="32442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5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rot="805913">
                <a:off x="9977632" y="3771175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5">
                        <a:lumMod val="75000"/>
                      </a:schemeClr>
                    </a:solidFill>
                  </a:rPr>
                  <a:t>o</a:t>
                </a:r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8766699" y="2549889"/>
              <a:ext cx="115409" cy="116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510726" y="4007303"/>
              <a:ext cx="115409" cy="1163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651845" y="3359106"/>
              <a:ext cx="235258" cy="2172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313937" y="3012493"/>
              <a:ext cx="248575" cy="985422"/>
            </a:xfrm>
            <a:custGeom>
              <a:avLst/>
              <a:gdLst>
                <a:gd name="connsiteX0" fmla="*/ 120180 w 120180"/>
                <a:gd name="connsiteY0" fmla="*/ 914400 h 914400"/>
                <a:gd name="connsiteX1" fmla="*/ 13648 w 120180"/>
                <a:gd name="connsiteY1" fmla="*/ 514905 h 914400"/>
                <a:gd name="connsiteX2" fmla="*/ 4770 w 120180"/>
                <a:gd name="connsiteY2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80" h="914400">
                  <a:moveTo>
                    <a:pt x="120180" y="914400"/>
                  </a:moveTo>
                  <a:cubicBezTo>
                    <a:pt x="76531" y="790852"/>
                    <a:pt x="32883" y="667305"/>
                    <a:pt x="13648" y="514905"/>
                  </a:cubicBezTo>
                  <a:cubicBezTo>
                    <a:pt x="-5587" y="362505"/>
                    <a:pt x="-409" y="181252"/>
                    <a:pt x="4770" y="0"/>
                  </a:cubicBezTo>
                </a:path>
              </a:pathLst>
            </a:custGeom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321815" y="3673077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</a:rPr>
                <a:t>o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181330" y="2802355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</a:rPr>
                <a:t>o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18315" y="3438153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</a:rPr>
                <a:t>o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63015" y="3153826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</a:rPr>
                <a:t>o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10193359" y="3817382"/>
              <a:ext cx="115409" cy="1163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455890" y="3393196"/>
              <a:ext cx="235258" cy="2172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0490481" y="2539097"/>
              <a:ext cx="115409" cy="116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10293422" y="3986559"/>
              <a:ext cx="115409" cy="1163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094856" y="276848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MPC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8882108" y="4582216"/>
            <a:ext cx="2634248" cy="1966189"/>
            <a:chOff x="8725021" y="4438769"/>
            <a:chExt cx="2634248" cy="1966189"/>
          </a:xfrm>
        </p:grpSpPr>
        <p:sp>
          <p:nvSpPr>
            <p:cNvPr id="82" name="Oval 81"/>
            <p:cNvSpPr/>
            <p:nvPr/>
          </p:nvSpPr>
          <p:spPr>
            <a:xfrm>
              <a:off x="9345228" y="4646500"/>
              <a:ext cx="115409" cy="116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9089255" y="6103914"/>
              <a:ext cx="115409" cy="1163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230374" y="5455717"/>
              <a:ext cx="235258" cy="2172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85569" y="6035626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+1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406496" y="538655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432828" y="4438769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-1</a:t>
              </a:r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8877236" y="4723188"/>
              <a:ext cx="478867" cy="1380726"/>
            </a:xfrm>
            <a:custGeom>
              <a:avLst/>
              <a:gdLst>
                <a:gd name="connsiteX0" fmla="*/ 220112 w 450931"/>
                <a:gd name="connsiteY0" fmla="*/ 1500327 h 1500327"/>
                <a:gd name="connsiteX1" fmla="*/ 7048 w 450931"/>
                <a:gd name="connsiteY1" fmla="*/ 656948 h 1500327"/>
                <a:gd name="connsiteX2" fmla="*/ 450931 w 450931"/>
                <a:gd name="connsiteY2" fmla="*/ 0 h 1500327"/>
                <a:gd name="connsiteX0" fmla="*/ 221415 w 478867"/>
                <a:gd name="connsiteY0" fmla="*/ 1500327 h 1500327"/>
                <a:gd name="connsiteX1" fmla="*/ 8351 w 478867"/>
                <a:gd name="connsiteY1" fmla="*/ 656948 h 1500327"/>
                <a:gd name="connsiteX2" fmla="*/ 478867 w 478867"/>
                <a:gd name="connsiteY2" fmla="*/ 0 h 15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8867" h="1500327">
                  <a:moveTo>
                    <a:pt x="221415" y="1500327"/>
                  </a:moveTo>
                  <a:cubicBezTo>
                    <a:pt x="95648" y="1203664"/>
                    <a:pt x="-34558" y="907002"/>
                    <a:pt x="8351" y="656948"/>
                  </a:cubicBezTo>
                  <a:cubicBezTo>
                    <a:pt x="51260" y="406894"/>
                    <a:pt x="276160" y="203447"/>
                    <a:pt x="478867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H="1" flipV="1">
              <a:off x="8769474" y="5825049"/>
              <a:ext cx="117629" cy="210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 flipV="1">
              <a:off x="8725021" y="5297397"/>
              <a:ext cx="17390" cy="326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8728452" y="4889355"/>
              <a:ext cx="123915" cy="206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9072309" y="5193437"/>
              <a:ext cx="70117" cy="262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8993080" y="4646500"/>
              <a:ext cx="209251" cy="116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1" flipV="1">
              <a:off x="9072309" y="5672964"/>
              <a:ext cx="44360" cy="246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9490501" y="5942428"/>
              <a:ext cx="218740" cy="130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9835343" y="5474361"/>
              <a:ext cx="106972" cy="332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 flipV="1">
              <a:off x="9878319" y="5095783"/>
              <a:ext cx="68595" cy="27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 flipV="1">
              <a:off x="9584549" y="4821517"/>
              <a:ext cx="180479" cy="206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9202331" y="4874785"/>
              <a:ext cx="142897" cy="206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10110209" y="5170688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Laplacian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111905" y="4143742"/>
            <a:ext cx="999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 Step k</a:t>
            </a:r>
            <a:endParaRPr lang="en-US" sz="12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10022221" y="4167974"/>
            <a:ext cx="1174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 Step k+1</a:t>
            </a:r>
            <a:endParaRPr lang="en-US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51412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 (Mid Term)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buSzPct val="100000"/>
            </a:pPr>
            <a:r>
              <a:rPr lang="en-US" sz="1800" dirty="0"/>
              <a:t>Global planner – Laplacian</a:t>
            </a:r>
          </a:p>
          <a:p>
            <a:pPr marL="285750" indent="-285750">
              <a:buSzPct val="100000"/>
            </a:pPr>
            <a:r>
              <a:rPr lang="en-US" sz="1800" dirty="0"/>
              <a:t>Local planner – MPC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121559-6FAE-4C9F-95D5-751370D9C50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7134" y="4218078"/>
            <a:ext cx="72965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Algorithm:</a:t>
            </a:r>
            <a:r>
              <a:rPr lang="en-US" sz="1600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Compute Laplacian path from start to goal point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At every MPC time step, set final point in the horizon is “near” the Laplacian path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Use the first point in the horizon to generate the next point of the final path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743655" y="5688201"/>
            <a:ext cx="6129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Result:</a:t>
            </a:r>
            <a:r>
              <a:rPr lang="en-US" sz="1600" dirty="0"/>
              <a:t> Final path from start to goal point satisfies vehicle dynamics and constraints (since MPC path does)</a:t>
            </a:r>
          </a:p>
        </p:txBody>
      </p:sp>
      <p:sp>
        <p:nvSpPr>
          <p:cNvPr id="80" name="Freeform: Shape 79"/>
          <p:cNvSpPr/>
          <p:nvPr/>
        </p:nvSpPr>
        <p:spPr>
          <a:xfrm>
            <a:off x="2929910" y="3848670"/>
            <a:ext cx="131267" cy="232922"/>
          </a:xfrm>
          <a:custGeom>
            <a:avLst/>
            <a:gdLst>
              <a:gd name="connsiteX0" fmla="*/ 131267 w 131267"/>
              <a:gd name="connsiteY0" fmla="*/ 0 h 232922"/>
              <a:gd name="connsiteX1" fmla="*/ 4267 w 131267"/>
              <a:gd name="connsiteY1" fmla="*/ 215900 h 232922"/>
              <a:gd name="connsiteX2" fmla="*/ 42367 w 131267"/>
              <a:gd name="connsiteY2" fmla="*/ 203200 h 23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267" h="232922">
                <a:moveTo>
                  <a:pt x="131267" y="0"/>
                </a:moveTo>
                <a:cubicBezTo>
                  <a:pt x="75175" y="91016"/>
                  <a:pt x="19084" y="182033"/>
                  <a:pt x="4267" y="215900"/>
                </a:cubicBezTo>
                <a:cubicBezTo>
                  <a:pt x="-10550" y="249767"/>
                  <a:pt x="15908" y="226483"/>
                  <a:pt x="42367" y="203200"/>
                </a:cubicBezTo>
              </a:path>
            </a:pathLst>
          </a:custGeom>
          <a:noFill/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/>
          <p:cNvSpPr/>
          <p:nvPr/>
        </p:nvSpPr>
        <p:spPr>
          <a:xfrm>
            <a:off x="2795009" y="2307310"/>
            <a:ext cx="669451" cy="1571774"/>
          </a:xfrm>
          <a:custGeom>
            <a:avLst/>
            <a:gdLst>
              <a:gd name="connsiteX0" fmla="*/ 534390 w 669451"/>
              <a:gd name="connsiteY0" fmla="*/ 1092530 h 1092530"/>
              <a:gd name="connsiteX1" fmla="*/ 641268 w 669451"/>
              <a:gd name="connsiteY1" fmla="*/ 950026 h 1092530"/>
              <a:gd name="connsiteX2" fmla="*/ 653143 w 669451"/>
              <a:gd name="connsiteY2" fmla="*/ 771896 h 1092530"/>
              <a:gd name="connsiteX3" fmla="*/ 439387 w 669451"/>
              <a:gd name="connsiteY3" fmla="*/ 605642 h 1092530"/>
              <a:gd name="connsiteX4" fmla="*/ 213756 w 669451"/>
              <a:gd name="connsiteY4" fmla="*/ 427512 h 1092530"/>
              <a:gd name="connsiteX5" fmla="*/ 0 w 669451"/>
              <a:gd name="connsiteY5" fmla="*/ 0 h 109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9451" h="1092530">
                <a:moveTo>
                  <a:pt x="534390" y="1092530"/>
                </a:moveTo>
                <a:cubicBezTo>
                  <a:pt x="577933" y="1047997"/>
                  <a:pt x="621476" y="1003465"/>
                  <a:pt x="641268" y="950026"/>
                </a:cubicBezTo>
                <a:cubicBezTo>
                  <a:pt x="661060" y="896587"/>
                  <a:pt x="686790" y="829293"/>
                  <a:pt x="653143" y="771896"/>
                </a:cubicBezTo>
                <a:cubicBezTo>
                  <a:pt x="619496" y="714499"/>
                  <a:pt x="439387" y="605642"/>
                  <a:pt x="439387" y="605642"/>
                </a:cubicBezTo>
                <a:cubicBezTo>
                  <a:pt x="366156" y="548245"/>
                  <a:pt x="286987" y="528452"/>
                  <a:pt x="213756" y="427512"/>
                </a:cubicBezTo>
                <a:cubicBezTo>
                  <a:pt x="140525" y="326572"/>
                  <a:pt x="70262" y="163286"/>
                  <a:pt x="0" y="0"/>
                </a:cubicBezTo>
              </a:path>
            </a:pathLst>
          </a:cu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/>
          <p:cNvSpPr/>
          <p:nvPr/>
        </p:nvSpPr>
        <p:spPr>
          <a:xfrm>
            <a:off x="2947409" y="2287376"/>
            <a:ext cx="669451" cy="1571774"/>
          </a:xfrm>
          <a:custGeom>
            <a:avLst/>
            <a:gdLst>
              <a:gd name="connsiteX0" fmla="*/ 534390 w 669451"/>
              <a:gd name="connsiteY0" fmla="*/ 1092530 h 1092530"/>
              <a:gd name="connsiteX1" fmla="*/ 641268 w 669451"/>
              <a:gd name="connsiteY1" fmla="*/ 950026 h 1092530"/>
              <a:gd name="connsiteX2" fmla="*/ 653143 w 669451"/>
              <a:gd name="connsiteY2" fmla="*/ 771896 h 1092530"/>
              <a:gd name="connsiteX3" fmla="*/ 439387 w 669451"/>
              <a:gd name="connsiteY3" fmla="*/ 605642 h 1092530"/>
              <a:gd name="connsiteX4" fmla="*/ 213756 w 669451"/>
              <a:gd name="connsiteY4" fmla="*/ 427512 h 1092530"/>
              <a:gd name="connsiteX5" fmla="*/ 0 w 669451"/>
              <a:gd name="connsiteY5" fmla="*/ 0 h 109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9451" h="1092530">
                <a:moveTo>
                  <a:pt x="534390" y="1092530"/>
                </a:moveTo>
                <a:cubicBezTo>
                  <a:pt x="577933" y="1047997"/>
                  <a:pt x="621476" y="1003465"/>
                  <a:pt x="641268" y="950026"/>
                </a:cubicBezTo>
                <a:cubicBezTo>
                  <a:pt x="661060" y="896587"/>
                  <a:pt x="686790" y="829293"/>
                  <a:pt x="653143" y="771896"/>
                </a:cubicBezTo>
                <a:cubicBezTo>
                  <a:pt x="619496" y="714499"/>
                  <a:pt x="439387" y="605642"/>
                  <a:pt x="439387" y="605642"/>
                </a:cubicBezTo>
                <a:cubicBezTo>
                  <a:pt x="366156" y="548245"/>
                  <a:pt x="286987" y="528452"/>
                  <a:pt x="213756" y="427512"/>
                </a:cubicBezTo>
                <a:cubicBezTo>
                  <a:pt x="140525" y="326572"/>
                  <a:pt x="70262" y="163286"/>
                  <a:pt x="0" y="0"/>
                </a:cubicBezTo>
              </a:path>
            </a:pathLst>
          </a:cu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/>
          <p:cNvSpPr/>
          <p:nvPr/>
        </p:nvSpPr>
        <p:spPr>
          <a:xfrm>
            <a:off x="2660423" y="2387036"/>
            <a:ext cx="669451" cy="1571774"/>
          </a:xfrm>
          <a:custGeom>
            <a:avLst/>
            <a:gdLst>
              <a:gd name="connsiteX0" fmla="*/ 534390 w 669451"/>
              <a:gd name="connsiteY0" fmla="*/ 1092530 h 1092530"/>
              <a:gd name="connsiteX1" fmla="*/ 641268 w 669451"/>
              <a:gd name="connsiteY1" fmla="*/ 950026 h 1092530"/>
              <a:gd name="connsiteX2" fmla="*/ 653143 w 669451"/>
              <a:gd name="connsiteY2" fmla="*/ 771896 h 1092530"/>
              <a:gd name="connsiteX3" fmla="*/ 439387 w 669451"/>
              <a:gd name="connsiteY3" fmla="*/ 605642 h 1092530"/>
              <a:gd name="connsiteX4" fmla="*/ 213756 w 669451"/>
              <a:gd name="connsiteY4" fmla="*/ 427512 h 1092530"/>
              <a:gd name="connsiteX5" fmla="*/ 0 w 669451"/>
              <a:gd name="connsiteY5" fmla="*/ 0 h 109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9451" h="1092530">
                <a:moveTo>
                  <a:pt x="534390" y="1092530"/>
                </a:moveTo>
                <a:cubicBezTo>
                  <a:pt x="577933" y="1047997"/>
                  <a:pt x="621476" y="1003465"/>
                  <a:pt x="641268" y="950026"/>
                </a:cubicBezTo>
                <a:cubicBezTo>
                  <a:pt x="661060" y="896587"/>
                  <a:pt x="686790" y="829293"/>
                  <a:pt x="653143" y="771896"/>
                </a:cubicBezTo>
                <a:cubicBezTo>
                  <a:pt x="619496" y="714499"/>
                  <a:pt x="439387" y="605642"/>
                  <a:pt x="439387" y="605642"/>
                </a:cubicBezTo>
                <a:cubicBezTo>
                  <a:pt x="366156" y="548245"/>
                  <a:pt x="286987" y="528452"/>
                  <a:pt x="213756" y="427512"/>
                </a:cubicBezTo>
                <a:cubicBezTo>
                  <a:pt x="140525" y="326572"/>
                  <a:pt x="70262" y="163286"/>
                  <a:pt x="0" y="0"/>
                </a:cubicBezTo>
              </a:path>
            </a:pathLst>
          </a:cu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/>
          <p:cNvSpPr/>
          <p:nvPr/>
        </p:nvSpPr>
        <p:spPr>
          <a:xfrm>
            <a:off x="2266558" y="2435442"/>
            <a:ext cx="669451" cy="1571774"/>
          </a:xfrm>
          <a:custGeom>
            <a:avLst/>
            <a:gdLst>
              <a:gd name="connsiteX0" fmla="*/ 534390 w 669451"/>
              <a:gd name="connsiteY0" fmla="*/ 1092530 h 1092530"/>
              <a:gd name="connsiteX1" fmla="*/ 641268 w 669451"/>
              <a:gd name="connsiteY1" fmla="*/ 950026 h 1092530"/>
              <a:gd name="connsiteX2" fmla="*/ 653143 w 669451"/>
              <a:gd name="connsiteY2" fmla="*/ 771896 h 1092530"/>
              <a:gd name="connsiteX3" fmla="*/ 439387 w 669451"/>
              <a:gd name="connsiteY3" fmla="*/ 605642 h 1092530"/>
              <a:gd name="connsiteX4" fmla="*/ 213756 w 669451"/>
              <a:gd name="connsiteY4" fmla="*/ 427512 h 1092530"/>
              <a:gd name="connsiteX5" fmla="*/ 0 w 669451"/>
              <a:gd name="connsiteY5" fmla="*/ 0 h 109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9451" h="1092530">
                <a:moveTo>
                  <a:pt x="534390" y="1092530"/>
                </a:moveTo>
                <a:cubicBezTo>
                  <a:pt x="577933" y="1047997"/>
                  <a:pt x="621476" y="1003465"/>
                  <a:pt x="641268" y="950026"/>
                </a:cubicBezTo>
                <a:cubicBezTo>
                  <a:pt x="661060" y="896587"/>
                  <a:pt x="686790" y="829293"/>
                  <a:pt x="653143" y="771896"/>
                </a:cubicBezTo>
                <a:cubicBezTo>
                  <a:pt x="619496" y="714499"/>
                  <a:pt x="439387" y="605642"/>
                  <a:pt x="439387" y="605642"/>
                </a:cubicBezTo>
                <a:cubicBezTo>
                  <a:pt x="366156" y="548245"/>
                  <a:pt x="286987" y="528452"/>
                  <a:pt x="213756" y="427512"/>
                </a:cubicBezTo>
                <a:cubicBezTo>
                  <a:pt x="140525" y="326572"/>
                  <a:pt x="70262" y="163286"/>
                  <a:pt x="0" y="0"/>
                </a:cubicBezTo>
              </a:path>
            </a:pathLst>
          </a:custGeom>
          <a:noFill/>
          <a:ln w="12700">
            <a:solidFill>
              <a:srgbClr val="E70FB9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/>
          <p:cNvSpPr/>
          <p:nvPr/>
        </p:nvSpPr>
        <p:spPr>
          <a:xfrm>
            <a:off x="3368983" y="2381343"/>
            <a:ext cx="669451" cy="1571774"/>
          </a:xfrm>
          <a:custGeom>
            <a:avLst/>
            <a:gdLst>
              <a:gd name="connsiteX0" fmla="*/ 534390 w 669451"/>
              <a:gd name="connsiteY0" fmla="*/ 1092530 h 1092530"/>
              <a:gd name="connsiteX1" fmla="*/ 641268 w 669451"/>
              <a:gd name="connsiteY1" fmla="*/ 950026 h 1092530"/>
              <a:gd name="connsiteX2" fmla="*/ 653143 w 669451"/>
              <a:gd name="connsiteY2" fmla="*/ 771896 h 1092530"/>
              <a:gd name="connsiteX3" fmla="*/ 439387 w 669451"/>
              <a:gd name="connsiteY3" fmla="*/ 605642 h 1092530"/>
              <a:gd name="connsiteX4" fmla="*/ 213756 w 669451"/>
              <a:gd name="connsiteY4" fmla="*/ 427512 h 1092530"/>
              <a:gd name="connsiteX5" fmla="*/ 0 w 669451"/>
              <a:gd name="connsiteY5" fmla="*/ 0 h 109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9451" h="1092530">
                <a:moveTo>
                  <a:pt x="534390" y="1092530"/>
                </a:moveTo>
                <a:cubicBezTo>
                  <a:pt x="577933" y="1047997"/>
                  <a:pt x="621476" y="1003465"/>
                  <a:pt x="641268" y="950026"/>
                </a:cubicBezTo>
                <a:cubicBezTo>
                  <a:pt x="661060" y="896587"/>
                  <a:pt x="686790" y="829293"/>
                  <a:pt x="653143" y="771896"/>
                </a:cubicBezTo>
                <a:cubicBezTo>
                  <a:pt x="619496" y="714499"/>
                  <a:pt x="439387" y="605642"/>
                  <a:pt x="439387" y="605642"/>
                </a:cubicBezTo>
                <a:cubicBezTo>
                  <a:pt x="366156" y="548245"/>
                  <a:pt x="286987" y="528452"/>
                  <a:pt x="213756" y="427512"/>
                </a:cubicBezTo>
                <a:cubicBezTo>
                  <a:pt x="140525" y="326572"/>
                  <a:pt x="70262" y="163286"/>
                  <a:pt x="0" y="0"/>
                </a:cubicBezTo>
              </a:path>
            </a:pathLst>
          </a:custGeom>
          <a:noFill/>
          <a:ln w="12700">
            <a:solidFill>
              <a:srgbClr val="E70FB9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025907" y="3826191"/>
            <a:ext cx="80504" cy="8229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113468" y="3595391"/>
            <a:ext cx="80504" cy="82295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102240" y="3318366"/>
            <a:ext cx="80504" cy="82295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076510" y="3043255"/>
            <a:ext cx="80504" cy="82295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9" name="Freeform: Shape 38"/>
          <p:cNvSpPr/>
          <p:nvPr/>
        </p:nvSpPr>
        <p:spPr>
          <a:xfrm>
            <a:off x="3056266" y="3104691"/>
            <a:ext cx="112541" cy="724395"/>
          </a:xfrm>
          <a:custGeom>
            <a:avLst/>
            <a:gdLst>
              <a:gd name="connsiteX0" fmla="*/ 0 w 112541"/>
              <a:gd name="connsiteY0" fmla="*/ 724395 h 724395"/>
              <a:gd name="connsiteX1" fmla="*/ 106878 w 112541"/>
              <a:gd name="connsiteY1" fmla="*/ 534390 h 724395"/>
              <a:gd name="connsiteX2" fmla="*/ 95002 w 112541"/>
              <a:gd name="connsiteY2" fmla="*/ 308759 h 724395"/>
              <a:gd name="connsiteX3" fmla="*/ 71252 w 112541"/>
              <a:gd name="connsiteY3" fmla="*/ 0 h 72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541" h="724395">
                <a:moveTo>
                  <a:pt x="0" y="724395"/>
                </a:moveTo>
                <a:cubicBezTo>
                  <a:pt x="45522" y="664029"/>
                  <a:pt x="91044" y="603663"/>
                  <a:pt x="106878" y="534390"/>
                </a:cubicBezTo>
                <a:cubicBezTo>
                  <a:pt x="122712" y="465117"/>
                  <a:pt x="100940" y="397824"/>
                  <a:pt x="95002" y="308759"/>
                </a:cubicBezTo>
                <a:cubicBezTo>
                  <a:pt x="89064" y="219694"/>
                  <a:pt x="80158" y="109847"/>
                  <a:pt x="71252" y="0"/>
                </a:cubicBezTo>
              </a:path>
            </a:pathLst>
          </a:custGeom>
          <a:noFill/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3" idx="1"/>
          </p:cNvCxnSpPr>
          <p:nvPr/>
        </p:nvCxnSpPr>
        <p:spPr>
          <a:xfrm flipH="1">
            <a:off x="2825912" y="1889295"/>
            <a:ext cx="790948" cy="486675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16860" y="1750795"/>
            <a:ext cx="1263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Laplacian path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16860" y="2224274"/>
            <a:ext cx="2214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Boundary for terminal point</a:t>
            </a:r>
          </a:p>
        </p:txBody>
      </p:sp>
      <p:cxnSp>
        <p:nvCxnSpPr>
          <p:cNvPr id="47" name="Straight Arrow Connector 46"/>
          <p:cNvCxnSpPr>
            <a:stCxn id="45" idx="1"/>
          </p:cNvCxnSpPr>
          <p:nvPr/>
        </p:nvCxnSpPr>
        <p:spPr>
          <a:xfrm flipH="1">
            <a:off x="2795010" y="2362774"/>
            <a:ext cx="821850" cy="334979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1"/>
          </p:cNvCxnSpPr>
          <p:nvPr/>
        </p:nvCxnSpPr>
        <p:spPr>
          <a:xfrm flipH="1">
            <a:off x="3113468" y="2362774"/>
            <a:ext cx="503392" cy="400434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43655" y="3234596"/>
            <a:ext cx="1924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MPC path at time step 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513406" y="3458503"/>
            <a:ext cx="620049" cy="3993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3091891" y="3720210"/>
            <a:ext cx="1322012" cy="13262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441941" y="3531655"/>
            <a:ext cx="149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Final path point</a:t>
            </a:r>
          </a:p>
        </p:txBody>
      </p:sp>
      <p:sp>
        <p:nvSpPr>
          <p:cNvPr id="63" name="Oval 62"/>
          <p:cNvSpPr/>
          <p:nvPr/>
        </p:nvSpPr>
        <p:spPr>
          <a:xfrm>
            <a:off x="2917050" y="4026091"/>
            <a:ext cx="80504" cy="82295"/>
          </a:xfrm>
          <a:prstGeom prst="ellipse">
            <a:avLst/>
          </a:prstGeom>
          <a:solidFill>
            <a:srgbClr val="00B050"/>
          </a:solidFill>
          <a:ln>
            <a:solidFill>
              <a:srgbClr val="007E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7413164" y="748591"/>
            <a:ext cx="4285797" cy="4831781"/>
            <a:chOff x="7224563" y="1438909"/>
            <a:chExt cx="3978152" cy="4160528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0909" y="1438909"/>
              <a:ext cx="2971806" cy="4160528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7224563" y="3916405"/>
              <a:ext cx="1384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Obstacle with safety margin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8364021" y="3607141"/>
              <a:ext cx="899161" cy="501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8107267" y="2383758"/>
              <a:ext cx="16095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281066" y="2109611"/>
              <a:ext cx="1044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Laplacian path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281067" y="2754965"/>
              <a:ext cx="10449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MPC path</a:t>
              </a: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8162487" y="2899365"/>
              <a:ext cx="2022447" cy="549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/>
          <p:cNvCxnSpPr>
            <a:stCxn id="40" idx="1"/>
          </p:cNvCxnSpPr>
          <p:nvPr/>
        </p:nvCxnSpPr>
        <p:spPr>
          <a:xfrm flipH="1">
            <a:off x="2957303" y="4026091"/>
            <a:ext cx="1470986" cy="63855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28289" y="3887591"/>
            <a:ext cx="149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Current location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64370" y="2805556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Boundary for all points</a:t>
            </a:r>
          </a:p>
        </p:txBody>
      </p:sp>
      <p:cxnSp>
        <p:nvCxnSpPr>
          <p:cNvPr id="9" name="Straight Arrow Connector 8"/>
          <p:cNvCxnSpPr>
            <a:stCxn id="44" idx="1"/>
          </p:cNvCxnSpPr>
          <p:nvPr/>
        </p:nvCxnSpPr>
        <p:spPr>
          <a:xfrm flipH="1" flipV="1">
            <a:off x="2470964" y="2910698"/>
            <a:ext cx="1593406" cy="33358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4" idx="1"/>
            <a:endCxn id="25" idx="3"/>
          </p:cNvCxnSpPr>
          <p:nvPr/>
        </p:nvCxnSpPr>
        <p:spPr>
          <a:xfrm flipH="1">
            <a:off x="3808370" y="2944056"/>
            <a:ext cx="256000" cy="308597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05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Problem  Setup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/>
          </p:nvPr>
        </p:nvSpPr>
        <p:spPr>
          <a:xfrm>
            <a:off x="609480" y="1080655"/>
            <a:ext cx="5910073" cy="5035137"/>
          </a:xfrm>
        </p:spPr>
        <p:txBody>
          <a:bodyPr/>
          <a:lstStyle/>
          <a:p>
            <a:r>
              <a:rPr lang="en-US" sz="2000" dirty="0"/>
              <a:t>Minimize cost function with following components:</a:t>
            </a:r>
          </a:p>
          <a:p>
            <a:pPr lvl="1">
              <a:spcAft>
                <a:spcPts val="0"/>
              </a:spcAft>
            </a:pPr>
            <a:r>
              <a:rPr lang="en-US" dirty="0"/>
              <a:t>Sum of </a:t>
            </a:r>
          </a:p>
          <a:p>
            <a:pPr lvl="2"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</a:rPr>
              <a:t>Distances of MPC trajectory points from Laplacian trajectory (state cost)</a:t>
            </a:r>
          </a:p>
          <a:p>
            <a:pPr lvl="2">
              <a:spcAft>
                <a:spcPts val="0"/>
              </a:spcAft>
            </a:pPr>
            <a:r>
              <a:rPr lang="en-US" dirty="0"/>
              <a:t>Velocity errors (state cost)</a:t>
            </a:r>
          </a:p>
          <a:p>
            <a:pPr lvl="2">
              <a:spcAft>
                <a:spcPts val="0"/>
              </a:spcAft>
            </a:pPr>
            <a:r>
              <a:rPr lang="en-US" dirty="0"/>
              <a:t>Accelerations (control cost)</a:t>
            </a:r>
          </a:p>
          <a:p>
            <a:pPr lvl="2">
              <a:spcAft>
                <a:spcPts val="0"/>
              </a:spcAft>
            </a:pPr>
            <a:r>
              <a:rPr lang="en-US" dirty="0"/>
              <a:t>Heading Rates (control cost)</a:t>
            </a:r>
          </a:p>
          <a:p>
            <a:pPr lvl="2">
              <a:spcAft>
                <a:spcPts val="600"/>
              </a:spcAft>
            </a:pPr>
            <a:endParaRPr lang="en-US" dirty="0"/>
          </a:p>
          <a:p>
            <a:r>
              <a:rPr lang="en-US" sz="2000" dirty="0"/>
              <a:t>Subject to constraints:</a:t>
            </a:r>
          </a:p>
          <a:p>
            <a:pPr lvl="1"/>
            <a:r>
              <a:rPr lang="en-US" dirty="0"/>
              <a:t>Vehicle kinematics (nonlinear)</a:t>
            </a:r>
          </a:p>
          <a:p>
            <a:pPr lvl="1"/>
            <a:r>
              <a:rPr lang="en-US" dirty="0"/>
              <a:t>Control limits for all trajectory points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Distance of MPC trajectory points from Laplacian trajectory (narrower for terminal point)</a:t>
            </a:r>
          </a:p>
          <a:p>
            <a:pPr lvl="1"/>
            <a:r>
              <a:rPr lang="en-US" dirty="0"/>
              <a:t>Lateral acceleration</a:t>
            </a:r>
          </a:p>
          <a:p>
            <a:pPr lvl="1"/>
            <a:r>
              <a:rPr lang="en-US" dirty="0"/>
              <a:t>Limit of velocity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17313" y="0"/>
            <a:ext cx="674687" cy="504825"/>
          </a:xfrm>
        </p:spPr>
        <p:txBody>
          <a:bodyPr/>
          <a:lstStyle/>
          <a:p>
            <a:pPr>
              <a:defRPr/>
            </a:pPr>
            <a:fld id="{F0121559-6FAE-4C9F-95D5-751370D9C50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791" y="1192279"/>
            <a:ext cx="4389129" cy="32918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26992" y="4823130"/>
            <a:ext cx="292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Corresponds to two turns to avoid two obstacles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8621486" y="4144488"/>
            <a:ext cx="380010" cy="593767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001496" y="3146961"/>
            <a:ext cx="581891" cy="1591294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51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Parameters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goal is to trade off the following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Computation Time </a:t>
            </a:r>
          </a:p>
          <a:p>
            <a:pPr lvl="2"/>
            <a:r>
              <a:rPr lang="en-US" dirty="0"/>
              <a:t>averaged over the entire simulation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Trajectory Smoothness</a:t>
            </a:r>
          </a:p>
          <a:p>
            <a:pPr lvl="2"/>
            <a:r>
              <a:rPr lang="en-US" dirty="0"/>
              <a:t>cornering distance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Control Effort</a:t>
            </a:r>
          </a:p>
          <a:p>
            <a:pPr lvl="2"/>
            <a:r>
              <a:rPr lang="en-US" dirty="0"/>
              <a:t>integrated acceleration and heading rate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accent6"/>
                </a:solidFill>
              </a:rPr>
              <a:t>Comfort Level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1/integrated acceleration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	with </a:t>
            </a:r>
          </a:p>
          <a:p>
            <a:pPr lvl="1"/>
            <a:r>
              <a:rPr lang="en-US" dirty="0"/>
              <a:t>Number of MPC time steps (</a:t>
            </a:r>
            <a:r>
              <a:rPr lang="en-US" dirty="0">
                <a:solidFill>
                  <a:schemeClr val="accent6"/>
                </a:solidFill>
              </a:rPr>
              <a:t>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Number of Obstacles (</a:t>
            </a:r>
            <a:r>
              <a:rPr lang="en-US" dirty="0">
                <a:solidFill>
                  <a:schemeClr val="accent6"/>
                </a:solidFill>
              </a:rPr>
              <a:t>no</a:t>
            </a:r>
            <a:r>
              <a:rPr lang="en-US" dirty="0"/>
              <a:t>)</a:t>
            </a:r>
          </a:p>
          <a:p>
            <a:pPr marL="287337" lvl="1" indent="0">
              <a:buNone/>
            </a:pPr>
            <a:endParaRPr lang="en-US" dirty="0">
              <a:solidFill>
                <a:srgbClr val="EB2819"/>
              </a:solidFill>
            </a:endParaRP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Computation time (CT) increases with N (CT ~ 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Computation time increases with no (CT ~ 1- k.e</a:t>
            </a:r>
            <a:r>
              <a:rPr lang="en-US" baseline="30000" dirty="0"/>
              <a:t>-b.no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For a specific size and location of obstacles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903" y="0"/>
            <a:ext cx="2514605" cy="35204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902" y="3337553"/>
            <a:ext cx="2514605" cy="35204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769465" y="9182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69465" y="34500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8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9559636" y="4286992"/>
            <a:ext cx="902525" cy="71252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462161" y="3917660"/>
            <a:ext cx="1612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wider turn</a:t>
            </a:r>
          </a:p>
          <a:p>
            <a:r>
              <a:rPr lang="en-US" sz="1400" b="1" dirty="0"/>
              <a:t>(smoother trajectory)</a:t>
            </a:r>
          </a:p>
        </p:txBody>
      </p:sp>
    </p:spTree>
    <p:extLst>
      <p:ext uri="{BB962C8B-B14F-4D97-AF65-F5344CB8AC3E}">
        <p14:creationId xmlns:p14="http://schemas.microsoft.com/office/powerpoint/2010/main" val="23973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Design Tradeoffs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6105" y="1074739"/>
            <a:ext cx="7238691" cy="2096725"/>
          </a:xfrm>
        </p:spPr>
        <p:txBody>
          <a:bodyPr>
            <a:normAutofit/>
          </a:bodyPr>
          <a:lstStyle/>
          <a:p>
            <a:r>
              <a:rPr lang="en-US" dirty="0"/>
              <a:t>Increase in N (equivalent to horizon distance) leads to:</a:t>
            </a:r>
          </a:p>
          <a:p>
            <a:pPr lvl="1"/>
            <a:r>
              <a:rPr lang="en-US" dirty="0"/>
              <a:t>Smoother Trajectory</a:t>
            </a:r>
          </a:p>
          <a:p>
            <a:pPr lvl="1"/>
            <a:r>
              <a:rPr lang="en-US" dirty="0"/>
              <a:t>Decrease in Control Effort</a:t>
            </a:r>
          </a:p>
          <a:p>
            <a:pPr lvl="1">
              <a:spcAft>
                <a:spcPts val="0"/>
              </a:spcAft>
            </a:pPr>
            <a:r>
              <a:rPr lang="en-US" dirty="0"/>
              <a:t>Increase in Comfort Level</a:t>
            </a:r>
          </a:p>
          <a:p>
            <a:pPr marL="287337" lvl="1" indent="0">
              <a:buNone/>
            </a:pPr>
            <a:r>
              <a:rPr lang="en-US" dirty="0"/>
              <a:t>At the cost of</a:t>
            </a:r>
          </a:p>
          <a:p>
            <a:pPr lvl="1"/>
            <a:r>
              <a:rPr lang="en-US" dirty="0"/>
              <a:t>Increase in Computation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4383F4-622D-4B46-8946-856C88727A32}" type="slidenum"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Neue MediumCond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Neue MediumCond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84790" y="1583291"/>
            <a:ext cx="8977281" cy="4784431"/>
            <a:chOff x="1690720" y="1504710"/>
            <a:chExt cx="8977281" cy="4784431"/>
          </a:xfrm>
        </p:grpSpPr>
        <p:grpSp>
          <p:nvGrpSpPr>
            <p:cNvPr id="38" name="Group 37"/>
            <p:cNvGrpSpPr/>
            <p:nvPr/>
          </p:nvGrpSpPr>
          <p:grpSpPr>
            <a:xfrm>
              <a:off x="1690720" y="3063234"/>
              <a:ext cx="3335738" cy="3072390"/>
              <a:chOff x="166720" y="3063234"/>
              <a:chExt cx="3335738" cy="3072390"/>
            </a:xfrm>
          </p:grpSpPr>
          <p:pic>
            <p:nvPicPr>
              <p:cNvPr id="9" name="Picture 8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720" y="3063234"/>
                <a:ext cx="3335738" cy="3072390"/>
              </a:xfrm>
              <a:prstGeom prst="rect">
                <a:avLst/>
              </a:prstGeom>
            </p:spPr>
          </p:pic>
          <p:cxnSp>
            <p:nvCxnSpPr>
              <p:cNvPr id="30" name="Straight Connector 29"/>
              <p:cNvCxnSpPr/>
              <p:nvPr/>
            </p:nvCxnSpPr>
            <p:spPr>
              <a:xfrm flipV="1">
                <a:off x="694481" y="5440101"/>
                <a:ext cx="787078" cy="231494"/>
              </a:xfrm>
              <a:prstGeom prst="line">
                <a:avLst/>
              </a:prstGeom>
              <a:ln w="12700" cmpd="sng">
                <a:solidFill>
                  <a:srgbClr val="2B0AB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1481559" y="4896091"/>
                <a:ext cx="763930" cy="544010"/>
              </a:xfrm>
              <a:prstGeom prst="line">
                <a:avLst/>
              </a:prstGeom>
              <a:ln w="12700" cmpd="sng">
                <a:solidFill>
                  <a:srgbClr val="2B0AB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2245489" y="3541853"/>
                <a:ext cx="810227" cy="1354238"/>
              </a:xfrm>
              <a:prstGeom prst="line">
                <a:avLst/>
              </a:prstGeom>
              <a:ln w="12700" cmpd="sng">
                <a:solidFill>
                  <a:srgbClr val="2B0AB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6382" y="3040084"/>
              <a:ext cx="3335738" cy="307239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24796" y="1504710"/>
              <a:ext cx="2743205" cy="4784431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392101" y="3831221"/>
              <a:ext cx="1494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Computation time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63125" y="3853576"/>
              <a:ext cx="1885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Trajectory Smoothness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49723" y="2649809"/>
              <a:ext cx="11865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Control Effort</a:t>
              </a:r>
            </a:p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(acceleration)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249723" y="3975507"/>
              <a:ext cx="1202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Control Effort</a:t>
              </a:r>
            </a:p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(heading</a:t>
              </a:r>
              <a:r>
                <a:rPr kumimoji="0" lang="en-US" sz="1200" b="1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rate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268417" y="5147856"/>
              <a:ext cx="1218603" cy="518833"/>
              <a:chOff x="6744416" y="5147855"/>
              <a:chExt cx="1218603" cy="518833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7218336" y="5147855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744416" y="5389689"/>
                <a:ext cx="12186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Comfort Level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806747" y="5389689"/>
                <a:ext cx="1046675" cy="0"/>
              </a:xfrm>
              <a:prstGeom prst="line">
                <a:avLst/>
              </a:prstGeom>
              <a:ln w="127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2555730" y="5938607"/>
              <a:ext cx="174002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No. of Time Steps (N)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50226" y="5923809"/>
              <a:ext cx="174002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No. of Time Steps (N)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6383" y="5933265"/>
              <a:ext cx="174002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No. of Time Steps (N)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068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 (Final Term)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09480" y="1080655"/>
            <a:ext cx="6060592" cy="5308270"/>
          </a:xfrm>
        </p:spPr>
        <p:txBody>
          <a:bodyPr/>
          <a:lstStyle/>
          <a:p>
            <a:pPr>
              <a:spcAft>
                <a:spcPts val="1200"/>
              </a:spcAft>
              <a:buSzPct val="100000"/>
            </a:pPr>
            <a:r>
              <a:rPr lang="en-US" sz="2000" dirty="0"/>
              <a:t>Global and local planner – MPC</a:t>
            </a:r>
          </a:p>
          <a:p>
            <a:pPr>
              <a:spcAft>
                <a:spcPts val="600"/>
              </a:spcAft>
              <a:buSzPct val="100000"/>
            </a:pPr>
            <a:r>
              <a:rPr lang="en-US" sz="1800" dirty="0"/>
              <a:t>MPC problem minimizes the cost function with following components: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Velocity errors for all points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Accelerations for all points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Heading rate of all points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</a:rPr>
              <a:t>Relative heading of the goal point w.r.t. the terminal point of the MPC horizon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solidFill>
                  <a:schemeClr val="accent5"/>
                </a:solidFill>
              </a:rPr>
              <a:t>Distance between the goal point and the </a:t>
            </a:r>
            <a:r>
              <a:rPr lang="en-US" sz="1600" dirty="0">
                <a:solidFill>
                  <a:schemeClr val="accent5"/>
                </a:solidFill>
              </a:rPr>
              <a:t>terminal point of the MPC horizon</a:t>
            </a:r>
          </a:p>
          <a:p>
            <a:r>
              <a:rPr lang="en-US" sz="2000" dirty="0"/>
              <a:t>MPC constraints include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Limits on acceleration and heading rate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</a:rPr>
              <a:t>Distance between MPC points and obstacle greater than radius of safe region around obstacle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</a:rPr>
              <a:t>Maximum heading error of terminal point</a:t>
            </a:r>
          </a:p>
          <a:p>
            <a:pPr lvl="1"/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17313" y="0"/>
            <a:ext cx="674687" cy="504825"/>
          </a:xfrm>
        </p:spPr>
        <p:txBody>
          <a:bodyPr/>
          <a:lstStyle/>
          <a:p>
            <a:pPr>
              <a:defRPr/>
            </a:pPr>
            <a:fld id="{F0121559-6FAE-4C9F-95D5-751370D9C50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7287165" y="1545967"/>
            <a:ext cx="3635396" cy="3216235"/>
            <a:chOff x="2179122" y="1733796"/>
            <a:chExt cx="3635396" cy="3216235"/>
          </a:xfrm>
        </p:grpSpPr>
        <p:sp>
          <p:nvSpPr>
            <p:cNvPr id="5" name="Rectangle 4"/>
            <p:cNvSpPr/>
            <p:nvPr/>
          </p:nvSpPr>
          <p:spPr>
            <a:xfrm>
              <a:off x="2814452" y="3111335"/>
              <a:ext cx="391886" cy="380011"/>
            </a:xfrm>
            <a:prstGeom prst="rect">
              <a:avLst/>
            </a:prstGeom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606634" y="2873828"/>
              <a:ext cx="807522" cy="855023"/>
            </a:xfrm>
            <a:prstGeom prst="ellipse">
              <a:avLst/>
            </a:prstGeom>
            <a:noFill/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206336" y="1733796"/>
              <a:ext cx="118753" cy="118753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420589" y="4831278"/>
              <a:ext cx="118753" cy="118753"/>
            </a:xfrm>
            <a:prstGeom prst="ellipse">
              <a:avLst/>
            </a:prstGeom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2386940" y="2921330"/>
              <a:ext cx="328226" cy="1900052"/>
            </a:xfrm>
            <a:custGeom>
              <a:avLst/>
              <a:gdLst>
                <a:gd name="connsiteX0" fmla="*/ 64641 w 202862"/>
                <a:gd name="connsiteY0" fmla="*/ 1900052 h 1900052"/>
                <a:gd name="connsiteX1" fmla="*/ 159644 w 202862"/>
                <a:gd name="connsiteY1" fmla="*/ 1389413 h 1900052"/>
                <a:gd name="connsiteX2" fmla="*/ 195270 w 202862"/>
                <a:gd name="connsiteY2" fmla="*/ 997527 h 1900052"/>
                <a:gd name="connsiteX3" fmla="*/ 17140 w 202862"/>
                <a:gd name="connsiteY3" fmla="*/ 510639 h 1900052"/>
                <a:gd name="connsiteX4" fmla="*/ 17140 w 202862"/>
                <a:gd name="connsiteY4" fmla="*/ 0 h 190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862" h="1900052">
                  <a:moveTo>
                    <a:pt x="64641" y="1900052"/>
                  </a:moveTo>
                  <a:cubicBezTo>
                    <a:pt x="101257" y="1719943"/>
                    <a:pt x="137873" y="1539834"/>
                    <a:pt x="159644" y="1389413"/>
                  </a:cubicBezTo>
                  <a:cubicBezTo>
                    <a:pt x="181415" y="1238992"/>
                    <a:pt x="219021" y="1143989"/>
                    <a:pt x="195270" y="997527"/>
                  </a:cubicBezTo>
                  <a:cubicBezTo>
                    <a:pt x="171519" y="851065"/>
                    <a:pt x="46828" y="676894"/>
                    <a:pt x="17140" y="510639"/>
                  </a:cubicBezTo>
                  <a:cubicBezTo>
                    <a:pt x="-12548" y="344384"/>
                    <a:pt x="2296" y="172192"/>
                    <a:pt x="17140" y="0"/>
                  </a:cubicBezTo>
                </a:path>
              </a:pathLst>
            </a:custGeom>
            <a:noFill/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2420589" y="1911927"/>
              <a:ext cx="186045" cy="961901"/>
            </a:xfrm>
            <a:prstGeom prst="line">
              <a:avLst/>
            </a:prstGeom>
            <a:ln w="12700" cmpd="sng"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c 16"/>
            <p:cNvSpPr/>
            <p:nvPr/>
          </p:nvSpPr>
          <p:spPr>
            <a:xfrm>
              <a:off x="2179122" y="2289561"/>
              <a:ext cx="855023" cy="745771"/>
            </a:xfrm>
            <a:prstGeom prst="arc">
              <a:avLst>
                <a:gd name="adj1" fmla="val 12011197"/>
                <a:gd name="adj2" fmla="val 15727281"/>
              </a:avLst>
            </a:prstGeom>
            <a:ln w="12700" cmpd="sng">
              <a:solidFill>
                <a:srgbClr val="FF0000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2355273" y="2334685"/>
              <a:ext cx="855023" cy="745771"/>
            </a:xfrm>
            <a:prstGeom prst="arc">
              <a:avLst>
                <a:gd name="adj1" fmla="val 16439326"/>
                <a:gd name="adj2" fmla="val 20100328"/>
              </a:avLst>
            </a:prstGeom>
            <a:ln w="12700" cmpd="sng">
              <a:solidFill>
                <a:srgbClr val="FF0000"/>
              </a:solidFill>
              <a:headEnd type="arrow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580252" y="1973756"/>
                  <a:ext cx="3388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0252" y="1973756"/>
                  <a:ext cx="33887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1429" r="-1964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/>
            <p:cNvSpPr/>
            <p:nvPr/>
          </p:nvSpPr>
          <p:spPr>
            <a:xfrm>
              <a:off x="2580252" y="4354779"/>
              <a:ext cx="118753" cy="118753"/>
            </a:xfrm>
            <a:prstGeom prst="ellipse">
              <a:avLst/>
            </a:prstGeom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643913" y="3888177"/>
              <a:ext cx="118753" cy="118753"/>
            </a:xfrm>
            <a:prstGeom prst="ellipse">
              <a:avLst/>
            </a:prstGeom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384310" y="3432808"/>
              <a:ext cx="118753" cy="118753"/>
            </a:xfrm>
            <a:prstGeom prst="ellipse">
              <a:avLst/>
            </a:prstGeom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2358905" y="2803327"/>
              <a:ext cx="118753" cy="118753"/>
            </a:xfrm>
            <a:prstGeom prst="ellipse">
              <a:avLst/>
            </a:prstGeom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2444339" y="1811408"/>
              <a:ext cx="779388" cy="1014921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067274" y="189490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787938" y="2786477"/>
                  <a:ext cx="202658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5"/>
                      </a:solidFill>
                    </a:rPr>
                    <a:t>L </a:t>
                  </a:r>
                  <a:r>
                    <a:rPr lang="en-US" dirty="0">
                      <a:solidFill>
                        <a:schemeClr val="accent5"/>
                      </a:solidFill>
                      <a:sym typeface="Wingdings" panose="05000000000000000000" pitchFamily="2" charset="2"/>
                    </a:rPr>
                    <a:t> 0</a:t>
                  </a:r>
                </a:p>
                <a:p>
                  <a:pPr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l-G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  <a:sym typeface="Wingdings" panose="05000000000000000000" pitchFamily="2" charset="2"/>
                    </a:rPr>
                    <a:t> 0</a:t>
                  </a:r>
                </a:p>
                <a:p>
                  <a:pPr/>
                  <a:r>
                    <a:rPr lang="en-US" dirty="0">
                      <a:solidFill>
                        <a:srgbClr val="00B050"/>
                      </a:solidFill>
                      <a:sym typeface="Wingdings" panose="05000000000000000000" pitchFamily="2" charset="2"/>
                    </a:rPr>
                    <a:t>d</a:t>
                  </a:r>
                  <a:r>
                    <a:rPr lang="en-US" baseline="-25000" dirty="0">
                      <a:solidFill>
                        <a:srgbClr val="00B050"/>
                      </a:solidFill>
                      <a:sym typeface="Wingdings" panose="05000000000000000000" pitchFamily="2" charset="2"/>
                    </a:rPr>
                    <a:t>i</a:t>
                  </a:r>
                  <a:r>
                    <a:rPr lang="en-US" dirty="0">
                      <a:solidFill>
                        <a:srgbClr val="00B050"/>
                      </a:solidFill>
                      <a:sym typeface="Wingdings" panose="05000000000000000000" pitchFamily="2" charset="2"/>
                    </a:rPr>
                    <a:t> &gt; r, i = 1, 2…, N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7938" y="2786477"/>
                  <a:ext cx="2026580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2402" t="-3289" r="-1502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/>
            <p:cNvCxnSpPr/>
            <p:nvPr/>
          </p:nvCxnSpPr>
          <p:spPr>
            <a:xfrm>
              <a:off x="3010395" y="3331227"/>
              <a:ext cx="369785" cy="16011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322134" y="3413164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r</a:t>
              </a:r>
            </a:p>
          </p:txBody>
        </p:sp>
        <p:cxnSp>
          <p:nvCxnSpPr>
            <p:cNvPr id="34" name="Straight Arrow Connector 33"/>
            <p:cNvCxnSpPr>
              <a:endCxn id="23" idx="0"/>
            </p:cNvCxnSpPr>
            <p:nvPr/>
          </p:nvCxnSpPr>
          <p:spPr>
            <a:xfrm flipH="1">
              <a:off x="2703290" y="3331227"/>
              <a:ext cx="307105" cy="55695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39467" y="3635529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d</a:t>
              </a:r>
              <a:r>
                <a:rPr lang="en-US" baseline="-25000" dirty="0">
                  <a:solidFill>
                    <a:srgbClr val="00B050"/>
                  </a:solidFill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038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714569" y="1005840"/>
            <a:ext cx="6125618" cy="5053316"/>
          </a:xfrm>
        </p:spPr>
        <p:txBody>
          <a:bodyPr/>
          <a:lstStyle/>
          <a:p>
            <a:pPr marL="342900" indent="-342900">
              <a:spcAft>
                <a:spcPts val="600"/>
              </a:spcAft>
              <a:buClr>
                <a:srgbClr val="FF0000"/>
              </a:buClr>
            </a:pPr>
            <a:r>
              <a:rPr lang="en-US" dirty="0"/>
              <a:t>Comparison with 1</a:t>
            </a:r>
            <a:r>
              <a:rPr lang="en-US" baseline="30000" dirty="0"/>
              <a:t>st</a:t>
            </a:r>
            <a:r>
              <a:rPr lang="en-US" dirty="0"/>
              <a:t> Approach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</a:pPr>
            <a:r>
              <a:rPr lang="en-US" dirty="0"/>
              <a:t>Can avoid obstacles </a:t>
            </a:r>
            <a:r>
              <a:rPr lang="en-US" i="1" dirty="0"/>
              <a:t>not known a priori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</a:pPr>
            <a:r>
              <a:rPr lang="en-US" dirty="0"/>
              <a:t>Does not need a separate global planner</a:t>
            </a:r>
            <a:endParaRPr lang="en-US" i="1" dirty="0"/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Avoid costly re-computation of Laplacian planner (2X-3X reduction, more reduction with larger grids)</a:t>
            </a: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Robustness Study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100 test cases with 10 obstacles (pop-up)</a:t>
            </a:r>
          </a:p>
          <a:p>
            <a:pPr marL="864000" lvl="1" indent="-32328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99 out of 100 test cases successfully generated trajectory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Specific test cases to analyze occasional failure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/>
          </a:p>
        </p:txBody>
      </p:sp>
      <p:sp>
        <p:nvSpPr>
          <p:cNvPr id="221" name="CustomShape 2"/>
          <p:cNvSpPr/>
          <p:nvPr/>
        </p:nvSpPr>
        <p:spPr>
          <a:xfrm>
            <a:off x="1647847" y="6738892"/>
            <a:ext cx="888876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Picture 229"/>
          <p:cNvPicPr>
            <a:picLocks/>
          </p:cNvPicPr>
          <p:nvPr/>
        </p:nvPicPr>
        <p:blipFill>
          <a:blip r:embed="rId3"/>
          <a:stretch/>
        </p:blipFill>
        <p:spPr>
          <a:xfrm>
            <a:off x="7304859" y="357120"/>
            <a:ext cx="4114808" cy="5760732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9224682" y="3982593"/>
            <a:ext cx="367553" cy="13447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9592235" y="4639471"/>
            <a:ext cx="75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315135" y="4485582"/>
            <a:ext cx="1274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Field of View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539720" y="2443631"/>
            <a:ext cx="154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Obstacles with Safety Margin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031240" y="2743200"/>
            <a:ext cx="425512" cy="50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10013134" y="2716041"/>
            <a:ext cx="443618" cy="2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539720" y="1954880"/>
            <a:ext cx="154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MPC Path</a:t>
            </a:r>
          </a:p>
        </p:txBody>
      </p:sp>
      <p:cxnSp>
        <p:nvCxnSpPr>
          <p:cNvPr id="12" name="Straight Arrow Connector 11"/>
          <p:cNvCxnSpPr>
            <a:stCxn id="38" idx="1"/>
          </p:cNvCxnSpPr>
          <p:nvPr/>
        </p:nvCxnSpPr>
        <p:spPr>
          <a:xfrm flipH="1">
            <a:off x="9592235" y="2108769"/>
            <a:ext cx="947485" cy="30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539720" y="1393163"/>
            <a:ext cx="154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MPC Horizon</a:t>
            </a:r>
          </a:p>
        </p:txBody>
      </p:sp>
      <p:cxnSp>
        <p:nvCxnSpPr>
          <p:cNvPr id="14" name="Straight Arrow Connector 13"/>
          <p:cNvCxnSpPr>
            <a:stCxn id="41" idx="1"/>
          </p:cNvCxnSpPr>
          <p:nvPr/>
        </p:nvCxnSpPr>
        <p:spPr>
          <a:xfrm flipH="1">
            <a:off x="9870035" y="1547052"/>
            <a:ext cx="669685" cy="31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Analysis with 2</a:t>
            </a:r>
            <a:r>
              <a:rPr lang="en-US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Approach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0" idx="0"/>
          </p:cNvCxnSpPr>
          <p:nvPr/>
        </p:nvCxnSpPr>
        <p:spPr>
          <a:xfrm flipV="1">
            <a:off x="8461122" y="3018957"/>
            <a:ext cx="464404" cy="569013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38191" y="2223742"/>
            <a:ext cx="87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Avoid getting trapped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80060" y="3587970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Obstacle 3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461122" y="2529444"/>
            <a:ext cx="562224" cy="112161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870035" y="3732734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Obstacle 1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9640488" y="3558215"/>
            <a:ext cx="313271" cy="253644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0170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heme/theme1.xml><?xml version="1.0" encoding="utf-8"?>
<a:theme xmlns:a="http://schemas.openxmlformats.org/drawingml/2006/main" name="HON_Honeywell PPT Template 16X9_V43 potx (1)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_Honeywell PPT Template_16x9_V45_F" id="{692A935C-7FE9-46C3-B35B-E77B223100CA}" vid="{438BA12D-84DE-435D-9AA6-FA41134B0F2C}"/>
    </a:ext>
  </a:extLst>
</a:theme>
</file>

<file path=ppt/theme/theme2.xml><?xml version="1.0" encoding="utf-8"?>
<a:theme xmlns:a="http://schemas.openxmlformats.org/drawingml/2006/main" name="Honeywell Single Image Cover">
  <a:themeElements>
    <a:clrScheme name="Custom 1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_Honeywell PPT Template_16x9_V45_F" id="{692A935C-7FE9-46C3-B35B-E77B223100CA}" vid="{9ADEA960-829C-4D6B-8B1D-9BEE55CF1032}"/>
    </a:ext>
  </a:extLst>
</a:theme>
</file>

<file path=ppt/theme/theme3.xml><?xml version="1.0" encoding="utf-8"?>
<a:theme xmlns:a="http://schemas.openxmlformats.org/drawingml/2006/main" name="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_Honeywell PPT Template_16x9_V45_F" id="{692A935C-7FE9-46C3-B35B-E77B223100CA}" vid="{7BA0DC99-A955-486C-867F-3691D6B2F72E}"/>
    </a:ext>
  </a:extLst>
</a:theme>
</file>

<file path=ppt/theme/theme4.xml><?xml version="1.0" encoding="utf-8"?>
<a:theme xmlns:a="http://schemas.openxmlformats.org/drawingml/2006/main" name="1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_Honeywell PPT Template_16x9_V45_F" id="{692A935C-7FE9-46C3-B35B-E77B223100CA}" vid="{1216A162-9F64-4670-B304-3F1B908BEE2F}"/>
    </a:ext>
  </a:extLst>
</a:theme>
</file>

<file path=ppt/theme/theme5.xml><?xml version="1.0" encoding="utf-8"?>
<a:theme xmlns:a="http://schemas.openxmlformats.org/drawingml/2006/main" name="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
</file>

<file path=customXml/item2.xml><?xml version="1.0" encoding="utf-8"?>
<sisl xmlns:xsi="http://www.w3.org/2001/XMLSchema-instance" xmlns:xsd="http://www.w3.org/2001/XMLSchema" xmlns="http://www.boldonjames.com/2008/01/sie/internal/label" sislVersion="0" policy="bf276872-af07-4968-a71d-1c83e80bd0bf" origin="userSelected">
  <element uid="id_protectivemarking_protect" value=""/>
</sisl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F97E6-7246-4D3F-A6BE-BC3C155E1C5B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872E76CC-036A-49D5-B1E3-E4B9BC119F43}">
  <ds:schemaRefs>
    <ds:schemaRef ds:uri="http://www.w3.org/2001/XMLSchema"/>
    <ds:schemaRef ds:uri="http://www.boldonjames.com/2008/01/sie/internal/label"/>
  </ds:schemaRefs>
</ds:datastoreItem>
</file>

<file path=customXml/itemProps3.xml><?xml version="1.0" encoding="utf-8"?>
<ds:datastoreItem xmlns:ds="http://schemas.openxmlformats.org/officeDocument/2006/customXml" ds:itemID="{7B3FB1CA-469E-4324-9C07-766BF09E0FD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HON_Honeywell PPT Template_16x9_V45_F</Template>
  <TotalTime>423</TotalTime>
  <Words>1066</Words>
  <Application>Microsoft Office PowerPoint</Application>
  <PresentationFormat>Widescreen</PresentationFormat>
  <Paragraphs>223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DejaVu Sans</vt:lpstr>
      <vt:lpstr>Helvetica 55 Roman</vt:lpstr>
      <vt:lpstr>Helvetica Neue</vt:lpstr>
      <vt:lpstr>HelveticaNeue BoldCond</vt:lpstr>
      <vt:lpstr>HelveticaNeue MediumCond</vt:lpstr>
      <vt:lpstr>Symbol</vt:lpstr>
      <vt:lpstr>Times New Roman</vt:lpstr>
      <vt:lpstr>Wingdings</vt:lpstr>
      <vt:lpstr>HON_Honeywell PPT Template 16X9_V43 potx (1)</vt:lpstr>
      <vt:lpstr>Honeywell Single Image Cover</vt:lpstr>
      <vt:lpstr>Honeywell Theme</vt:lpstr>
      <vt:lpstr>1_Honeywell Theme</vt:lpstr>
      <vt:lpstr>2_Honeywell Theme</vt:lpstr>
      <vt:lpstr>PowerPoint Presentation</vt:lpstr>
      <vt:lpstr>Trajectory Generation in High Density Environment</vt:lpstr>
      <vt:lpstr>Basic Concepts </vt:lpstr>
      <vt:lpstr>Approach 1 (Mid Term)</vt:lpstr>
      <vt:lpstr>MPC Problem  Setup</vt:lpstr>
      <vt:lpstr>Tradeoff Parameters</vt:lpstr>
      <vt:lpstr>Summary of Design Tradeoffs</vt:lpstr>
      <vt:lpstr>Approach 2 (Final Term)</vt:lpstr>
      <vt:lpstr>Analysis with 2nd Approach</vt:lpstr>
      <vt:lpstr>PowerPoint Presentation</vt:lpstr>
      <vt:lpstr>PowerPoint Presentation</vt:lpstr>
      <vt:lpstr>PowerPoint Presentation</vt:lpstr>
      <vt:lpstr>Project Results versus Objectives</vt:lpstr>
      <vt:lpstr>What’s Next for This Technology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J Naboshek</dc:creator>
  <cp:lastModifiedBy>Ganguli, Suvo (MN10)</cp:lastModifiedBy>
  <cp:revision>84</cp:revision>
  <cp:lastPrinted>2017-03-17T20:56:54Z</cp:lastPrinted>
  <dcterms:created xsi:type="dcterms:W3CDTF">2017-06-19T19:17:50Z</dcterms:created>
  <dcterms:modified xsi:type="dcterms:W3CDTF">2018-07-25T17:56:33Z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32119aae-57f2-4d7d-a307-88f2055e1be6 </vt:lpwstr>
  </property>
  <property fmtid="{D5CDD505-2E9C-101B-9397-08002B2CF9AE}" pid="3" name="bjSaver">
    <vt:lpwstr>C6yyvslE/cipFLfbT8VtR7D11cRej5tm</vt:lpwstr>
  </property>
  <property fmtid="{D5CDD505-2E9C-101B-9397-08002B2CF9AE}" pid="4" name="bjDocumentSecurityLabel">
    <vt:lpwstr>Honeywell Internal</vt:lpwstr>
  </property>
  <property fmtid="{D5CDD505-2E9C-101B-9397-08002B2CF9AE}" pid="5" name="BJClassification">
    <vt:lpwstr>Honeywell Internal</vt:lpwstr>
  </property>
  <property fmtid="{D5CDD505-2E9C-101B-9397-08002B2CF9AE}" pid="6" name="bjDocumentLabelXML">
    <vt:lpwstr>&lt;?xml version="1.0" encoding="us-ascii"?&gt;&lt;sisl xmlns:xsi="http://www.w3.org/2001/XMLSchema-instance" xmlns:xsd="http://www.w3.org/2001/XMLSchema" sislVersion="0" policy="bf276872-af07-4968-a71d-1c83e80bd0bf" origin="userSelected" xmlns="http://www.boldonj</vt:lpwstr>
  </property>
  <property fmtid="{D5CDD505-2E9C-101B-9397-08002B2CF9AE}" pid="7" name="bjDocumentLabelXML-0">
    <vt:lpwstr>ames.com/2008/01/sie/internal/label"&gt;&lt;element uid="id_protectivemarking_protect" value="" /&gt;&lt;/sisl&gt;</vt:lpwstr>
  </property>
</Properties>
</file>