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heme/theme6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575" r:id="rId5"/>
    <p:sldMasterId id="2147493455" r:id="rId6"/>
    <p:sldMasterId id="2147493521" r:id="rId7"/>
    <p:sldMasterId id="2147493582" r:id="rId8"/>
  </p:sldMasterIdLst>
  <p:notesMasterIdLst>
    <p:notesMasterId r:id="rId21"/>
  </p:notesMasterIdLst>
  <p:handoutMasterIdLst>
    <p:handoutMasterId r:id="rId22"/>
  </p:handoutMasterIdLst>
  <p:sldIdLst>
    <p:sldId id="389" r:id="rId9"/>
    <p:sldId id="382" r:id="rId10"/>
    <p:sldId id="388" r:id="rId11"/>
    <p:sldId id="384" r:id="rId12"/>
    <p:sldId id="399" r:id="rId13"/>
    <p:sldId id="385" r:id="rId14"/>
    <p:sldId id="386" r:id="rId15"/>
    <p:sldId id="387" r:id="rId16"/>
    <p:sldId id="395" r:id="rId17"/>
    <p:sldId id="391" r:id="rId18"/>
    <p:sldId id="392" r:id="rId19"/>
    <p:sldId id="396" r:id="rId20"/>
  </p:sldIdLst>
  <p:sldSz cx="12192000" cy="6858000"/>
  <p:notesSz cx="702310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>
          <p15:clr>
            <a:srgbClr val="A4A3A4"/>
          </p15:clr>
        </p15:guide>
        <p15:guide id="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595959"/>
    <a:srgbClr val="E71D1D"/>
    <a:srgbClr val="EB2819"/>
    <a:srgbClr val="E4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344D84-9AFB-497E-A393-DC336BA19D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7218" autoAdjust="0"/>
  </p:normalViewPr>
  <p:slideViewPr>
    <p:cSldViewPr snapToGrid="0" snapToObjects="1">
      <p:cViewPr varScale="1">
        <p:scale>
          <a:sx n="81" d="100"/>
          <a:sy n="81" d="100"/>
        </p:scale>
        <p:origin x="120" y="660"/>
      </p:cViewPr>
      <p:guideLst>
        <p:guide orient="horz" pos="2160"/>
        <p:guide pos="3840"/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142" d="100"/>
          <a:sy n="142" d="100"/>
        </p:scale>
        <p:origin x="400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EE32258-FB80-45A8-9B74-1683BE9BBCA6}" type="datetimeFigureOut">
              <a:rPr lang="en-US"/>
              <a:pPr>
                <a:defRPr/>
              </a:pPr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z="700">
                <a:solidFill>
                  <a:srgbClr val="7F7F7F"/>
                </a:solidFill>
                <a:latin typeface="Arial" panose="020B0604020202020204" pitchFamily="34" charset="0"/>
              </a:rPr>
              <a:t>Honeywell Internal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C3D88DF-F55F-4059-A130-039F3A2BD7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4475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4595965-5128-43C4-93B7-052CCC0E0867}" type="datetimeFigureOut">
              <a:rPr lang="en-US"/>
              <a:pPr>
                <a:defRPr/>
              </a:pPr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700" b="0" i="0" u="none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Honeywell 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77FC6C9-3F2A-4303-AD26-6D1FDF078F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6914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42375"/>
            <a:ext cx="7023100" cy="465138"/>
          </a:xfrm>
        </p:spPr>
        <p:txBody>
          <a:bodyPr/>
          <a:lstStyle/>
          <a:p>
            <a:pPr>
              <a:defRPr/>
            </a:pPr>
            <a:r>
              <a:rPr lang="en-US"/>
              <a:t>Honeywell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FD618-9FB0-4B52-BF3D-205A47AD902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9470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42375"/>
            <a:ext cx="7023100" cy="465138"/>
          </a:xfrm>
        </p:spPr>
        <p:txBody>
          <a:bodyPr/>
          <a:lstStyle/>
          <a:p>
            <a:pPr>
              <a:defRPr/>
            </a:pPr>
            <a:r>
              <a:rPr lang="en-US"/>
              <a:t>Honeywell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FC6C9-3F2A-4303-AD26-6D1FDF078F5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22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42375"/>
            <a:ext cx="7023100" cy="465138"/>
          </a:xfrm>
        </p:spPr>
        <p:txBody>
          <a:bodyPr/>
          <a:lstStyle/>
          <a:p>
            <a:pPr>
              <a:defRPr/>
            </a:pPr>
            <a:r>
              <a:rPr lang="en-US"/>
              <a:t>Honeywell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FD618-9FB0-4B52-BF3D-205A47AD902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934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00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Honeywell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722ABC-1135-4555-9538-F5919C18DAE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773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42375"/>
            <a:ext cx="7023100" cy="465138"/>
          </a:xfrm>
        </p:spPr>
        <p:txBody>
          <a:bodyPr/>
          <a:lstStyle/>
          <a:p>
            <a:pPr>
              <a:defRPr/>
            </a:pPr>
            <a:r>
              <a:rPr lang="en-US"/>
              <a:t>Honeywell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FD618-9FB0-4B52-BF3D-205A47AD902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311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42375"/>
            <a:ext cx="7023100" cy="465138"/>
          </a:xfrm>
        </p:spPr>
        <p:txBody>
          <a:bodyPr/>
          <a:lstStyle/>
          <a:p>
            <a:pPr>
              <a:defRPr/>
            </a:pPr>
            <a:r>
              <a:rPr lang="en-US"/>
              <a:t>Honeywell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FD618-9FB0-4B52-BF3D-205A47AD902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2826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42375"/>
            <a:ext cx="7023100" cy="465138"/>
          </a:xfrm>
        </p:spPr>
        <p:txBody>
          <a:bodyPr/>
          <a:lstStyle/>
          <a:p>
            <a:pPr>
              <a:defRPr/>
            </a:pPr>
            <a:r>
              <a:rPr lang="en-US"/>
              <a:t>Honeywell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FD618-9FB0-4B52-BF3D-205A47AD902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484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864782" y="6222292"/>
            <a:ext cx="6617885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864781" y="5960247"/>
            <a:ext cx="6617887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66700" y="5949950"/>
            <a:ext cx="2483273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6699" y="6199311"/>
            <a:ext cx="2483275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851856" y="5959477"/>
            <a:ext cx="0" cy="492125"/>
          </a:xfrm>
          <a:prstGeom prst="line">
            <a:avLst/>
          </a:prstGeom>
          <a:ln w="952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23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20185" y="6286501"/>
            <a:ext cx="1095163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0" tIns="45310" rIns="90620" bIns="45310">
            <a:spAutoFit/>
          </a:bodyPr>
          <a:lstStyle/>
          <a:p>
            <a:pPr algn="ctr">
              <a:lnSpc>
                <a:spcPct val="85000"/>
              </a:lnSpc>
              <a:defRPr/>
            </a:pPr>
            <a:r>
              <a:rPr lang="en-US" altLang="en-US" sz="2344" i="1">
                <a:solidFill>
                  <a:srgbClr val="DC241F"/>
                </a:solidFill>
                <a:latin typeface="Arial Black" panose="020B0A04020102020204" pitchFamily="34" charset="0"/>
              </a:rPr>
              <a:t> </a:t>
            </a:r>
            <a:endParaRPr lang="en-US" altLang="en-US" sz="2813" i="1">
              <a:solidFill>
                <a:srgbClr val="DC241F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419" y="992188"/>
            <a:ext cx="10663767" cy="5222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 marL="453099" indent="-166766">
              <a:defRPr>
                <a:latin typeface="+mn-lt"/>
              </a:defRPr>
            </a:lvl2pPr>
            <a:lvl3pPr marL="684369" indent="-166766">
              <a:defRPr>
                <a:latin typeface="+mn-lt"/>
              </a:defRPr>
            </a:lvl3pPr>
            <a:lvl4pPr marL="906199" indent="-166766">
              <a:defRPr>
                <a:latin typeface="+mn-lt"/>
              </a:defRPr>
            </a:lvl4pPr>
            <a:lvl5pPr marL="1072965" indent="-166766">
              <a:defRPr sz="1406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74097" y="6286500"/>
            <a:ext cx="10643809" cy="28575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None/>
              <a:defRPr sz="2250" i="1">
                <a:solidFill>
                  <a:srgbClr val="FF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84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09621" y="364015"/>
            <a:ext cx="10491779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40080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EDB926B2-095E-4571-A4EA-B3D2263F08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2"/>
          </p:nvPr>
        </p:nvSpPr>
        <p:spPr>
          <a:xfrm>
            <a:off x="714568" y="1005840"/>
            <a:ext cx="10507947" cy="5053316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179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 bwMode="auto">
          <a:xfrm>
            <a:off x="5995436" y="996950"/>
            <a:ext cx="0" cy="5056188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B2C39-C6CC-42D0-AE05-9F96B4FF36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6150446" y="1005840"/>
            <a:ext cx="5120640" cy="5053316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20"/>
          </p:nvPr>
        </p:nvSpPr>
        <p:spPr>
          <a:xfrm>
            <a:off x="714568" y="1005840"/>
            <a:ext cx="5120640" cy="5053316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2461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 flipH="1">
            <a:off x="714375" y="3542680"/>
            <a:ext cx="10531475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1" name="Straight Connector 10"/>
          <p:cNvCxnSpPr/>
          <p:nvPr userDrawn="1"/>
        </p:nvCxnSpPr>
        <p:spPr bwMode="auto">
          <a:xfrm>
            <a:off x="5991338" y="967740"/>
            <a:ext cx="0" cy="5156532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14108" y="364859"/>
            <a:ext cx="10472508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 sz="1100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5A60E25D-90C3-4421-A5B5-3BFD0CA09E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8"/>
          </p:nvPr>
        </p:nvSpPr>
        <p:spPr>
          <a:xfrm>
            <a:off x="714568" y="967740"/>
            <a:ext cx="5175504" cy="2468880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28"/>
          </p:nvPr>
        </p:nvSpPr>
        <p:spPr>
          <a:xfrm>
            <a:off x="6092283" y="967740"/>
            <a:ext cx="5172010" cy="2468880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29"/>
          </p:nvPr>
        </p:nvSpPr>
        <p:spPr>
          <a:xfrm>
            <a:off x="714568" y="3655392"/>
            <a:ext cx="5172010" cy="2468880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30"/>
          </p:nvPr>
        </p:nvSpPr>
        <p:spPr>
          <a:xfrm>
            <a:off x="6092283" y="3655392"/>
            <a:ext cx="5172010" cy="2468880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6163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240" y="357189"/>
            <a:ext cx="10455164" cy="4984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528D6B90-B26E-4C9F-854B-7A7111C42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9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6105" y="357810"/>
            <a:ext cx="10669812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74738"/>
            <a:ext cx="10670117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ADAAD-AA50-412C-B5FC-5F75A834E3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9524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13784" y="6364288"/>
            <a:ext cx="11978216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9"/>
            <a:ext cx="11584517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86104" y="344558"/>
            <a:ext cx="1083068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85800" y="1074739"/>
            <a:ext cx="10670117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383F4-622D-4B46-8946-856C88727A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2182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6089651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86104" y="357810"/>
            <a:ext cx="10839859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85800" y="1074738"/>
            <a:ext cx="5308547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17720" y="1074738"/>
            <a:ext cx="5308547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2B852-B60A-4F9C-8D80-0FBA28A8AA7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3882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0972800" y="6350001"/>
            <a:ext cx="9144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89651" y="1000126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9"/>
            <a:ext cx="11584517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85800" y="1074738"/>
            <a:ext cx="5308547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17720" y="1074738"/>
            <a:ext cx="5308547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9213F-FD0D-4C10-9D12-CA794528EB3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6821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592667" y="3698875"/>
            <a:ext cx="10953751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6140451" y="962026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6259493" y="962652"/>
            <a:ext cx="5429251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92666" y="962652"/>
            <a:ext cx="5429251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76000" y="331305"/>
            <a:ext cx="11128904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275653" y="3804586"/>
            <a:ext cx="5429251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8827" y="3804586"/>
            <a:ext cx="5429251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13B0B-B675-4596-978E-9A4483FC2D4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048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2851150" y="5954521"/>
            <a:ext cx="0" cy="492125"/>
          </a:xfrm>
          <a:prstGeom prst="line">
            <a:avLst/>
          </a:prstGeom>
          <a:ln w="952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864782" y="6222292"/>
            <a:ext cx="6617885" cy="254118"/>
          </a:xfrm>
          <a:prstGeom prst="rect">
            <a:avLst/>
          </a:prstGeom>
        </p:spPr>
        <p:txBody>
          <a:bodyPr vert="horz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864781" y="5960247"/>
            <a:ext cx="6617887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10"/>
          </p:nvPr>
        </p:nvSpPr>
        <p:spPr>
          <a:xfrm>
            <a:off x="351290" y="5932580"/>
            <a:ext cx="2483273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1289" y="6172416"/>
            <a:ext cx="2483275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13398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9"/>
            <a:ext cx="11584517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6140451" y="962026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592667" y="3579813"/>
            <a:ext cx="11112500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92666" y="962652"/>
            <a:ext cx="5429251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92159" y="371062"/>
            <a:ext cx="11053655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275653" y="962652"/>
            <a:ext cx="5429251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592159" y="3654408"/>
            <a:ext cx="5429251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6270367" y="3654408"/>
            <a:ext cx="5429251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B9649-3801-41DE-B3BF-C3C86C653C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71402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928FF-D8E6-4D7E-B052-AF1462C1E10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67286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239251" y="6350000"/>
            <a:ext cx="2654300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9"/>
            <a:ext cx="11584517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AA025-4DF6-4036-8B20-5A05FE6D437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558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928FF-D8E6-4D7E-B052-AF1462C1E10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008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14568" y="357810"/>
            <a:ext cx="10507948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714568" y="1005840"/>
            <a:ext cx="10507947" cy="5053316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380C9-3062-4F1D-A521-BEC000498A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0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19"/>
          </p:nvPr>
        </p:nvSpPr>
        <p:spPr>
          <a:xfrm>
            <a:off x="6150446" y="1005840"/>
            <a:ext cx="5120640" cy="5053316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5982184" y="1005840"/>
            <a:ext cx="0" cy="5053316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14567" y="357810"/>
            <a:ext cx="10499918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21559-6FAE-4C9F-95D5-751370D9C5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712788" y="1005840"/>
            <a:ext cx="5120640" cy="5053316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129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712788" y="3592636"/>
            <a:ext cx="10531475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5994174" y="1011464"/>
            <a:ext cx="0" cy="5158977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9" name="TextBox 11"/>
          <p:cNvSpPr txBox="1">
            <a:spLocks noChangeArrowheads="1"/>
          </p:cNvSpPr>
          <p:nvPr userDrawn="1"/>
        </p:nvSpPr>
        <p:spPr bwMode="auto">
          <a:xfrm>
            <a:off x="1666875" y="6804025"/>
            <a:ext cx="185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714240" y="364798"/>
            <a:ext cx="10531033" cy="512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 sz="1100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7A6399F0-1CB9-4AF2-8492-04A4C56214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18"/>
          </p:nvPr>
        </p:nvSpPr>
        <p:spPr>
          <a:xfrm>
            <a:off x="714568" y="1016313"/>
            <a:ext cx="5172010" cy="2468880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26"/>
          </p:nvPr>
        </p:nvSpPr>
        <p:spPr>
          <a:xfrm>
            <a:off x="6096000" y="1017107"/>
            <a:ext cx="5172010" cy="2468880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quarter" idx="27"/>
          </p:nvPr>
        </p:nvSpPr>
        <p:spPr>
          <a:xfrm>
            <a:off x="714568" y="3702504"/>
            <a:ext cx="5172010" cy="2468880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4"/>
          <p:cNvSpPr>
            <a:spLocks noGrp="1"/>
          </p:cNvSpPr>
          <p:nvPr>
            <p:ph sz="quarter" idx="28"/>
          </p:nvPr>
        </p:nvSpPr>
        <p:spPr>
          <a:xfrm>
            <a:off x="6096000" y="3701561"/>
            <a:ext cx="5172010" cy="2468880"/>
          </a:xfrm>
          <a:prstGeom prst="rect">
            <a:avLst/>
          </a:prstGeom>
        </p:spPr>
        <p:txBody>
          <a:bodyPr/>
          <a:lstStyle>
            <a:lvl1pPr marL="27432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/>
            </a:lvl1pPr>
            <a:lvl2pPr marL="50292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2pPr>
            <a:lvl3pPr marL="685800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defRPr/>
            </a:lvl3pPr>
            <a:lvl4pPr marL="914400" indent="-173736"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97280" indent="-173736">
              <a:spcAft>
                <a:spcPts val="200"/>
              </a:spcAft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380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240" y="357189"/>
            <a:ext cx="10523336" cy="4984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D1E3F-96BE-4EC6-B772-60D92C1E53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0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9726"/>
            <a:ext cx="12192000" cy="498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09538-BB9A-4E8C-A50F-1F4EB6EDDB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3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304398" y="837903"/>
            <a:ext cx="11583207" cy="579090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9677" tIns="44051" rIns="89677" bIns="44051"/>
          <a:lstStyle/>
          <a:p>
            <a:pPr defTabSz="906199" eaLnBrk="0" hangingPunct="0">
              <a:lnSpc>
                <a:spcPct val="110000"/>
              </a:lnSpc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6091968" y="837903"/>
            <a:ext cx="0" cy="579090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9677" tIns="44051" rIns="89677" bIns="44051"/>
          <a:lstStyle/>
          <a:p>
            <a:pPr eaLnBrk="0" hangingPunct="0">
              <a:lnSpc>
                <a:spcPct val="110000"/>
              </a:lnSpc>
              <a:defRPr/>
            </a:pPr>
            <a:endParaRPr lang="en-US">
              <a:latin typeface="Arial" charset="0"/>
            </a:endParaRPr>
          </a:p>
        </p:txBody>
      </p:sp>
      <p:cxnSp>
        <p:nvCxnSpPr>
          <p:cNvPr id="9" name="Straight Connector 11"/>
          <p:cNvCxnSpPr>
            <a:cxnSpLocks noChangeShapeType="1"/>
          </p:cNvCxnSpPr>
          <p:nvPr/>
        </p:nvCxnSpPr>
        <p:spPr bwMode="auto">
          <a:xfrm>
            <a:off x="304398" y="3732610"/>
            <a:ext cx="11583207" cy="1489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51419" y="106364"/>
            <a:ext cx="10663767" cy="4683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3810000"/>
            <a:ext cx="5588000" cy="2743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 marL="398036" indent="-166766">
              <a:defRPr lang="en-US" sz="1969" b="1" dirty="0" smtClean="0">
                <a:solidFill>
                  <a:schemeClr val="tx1"/>
                </a:solidFill>
                <a:latin typeface="+mn-lt"/>
              </a:defRPr>
            </a:lvl2pPr>
            <a:lvl3pPr marL="564802" indent="-166766">
              <a:defRPr lang="en-US" dirty="0" smtClean="0">
                <a:solidFill>
                  <a:schemeClr val="tx1"/>
                </a:solidFill>
                <a:latin typeface="+mn-lt"/>
              </a:defRPr>
            </a:lvl3pPr>
            <a:lvl4pPr marL="739433" indent="-174633">
              <a:defRPr lang="en-US" sz="1594" dirty="0" smtClean="0">
                <a:solidFill>
                  <a:schemeClr val="tx1"/>
                </a:solidFill>
                <a:latin typeface="+mn-lt"/>
              </a:defRPr>
            </a:lvl4pPr>
            <a:lvl5pPr marL="906199" indent="-166766">
              <a:defRPr lang="en-US" sz="1406" dirty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10"/>
          </p:nvPr>
        </p:nvSpPr>
        <p:spPr>
          <a:xfrm>
            <a:off x="406400" y="914400"/>
            <a:ext cx="5588000" cy="2743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 marL="508164" indent="-166766">
              <a:defRPr>
                <a:latin typeface="+mn-lt"/>
              </a:defRPr>
            </a:lvl2pPr>
            <a:lvl3pPr marL="684369" indent="-166766">
              <a:defRPr lang="en-US" dirty="0" smtClean="0">
                <a:solidFill>
                  <a:schemeClr val="tx1"/>
                </a:solidFill>
                <a:latin typeface="+mn-lt"/>
              </a:defRPr>
            </a:lvl3pPr>
            <a:lvl4pPr marL="851136" indent="-174633">
              <a:defRPr>
                <a:latin typeface="+mn-lt"/>
              </a:defRPr>
            </a:lvl4pPr>
            <a:lvl5pPr marL="1017901" indent="-166766">
              <a:defRPr sz="1406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quarter" idx="11"/>
          </p:nvPr>
        </p:nvSpPr>
        <p:spPr>
          <a:xfrm>
            <a:off x="6197600" y="914400"/>
            <a:ext cx="5588000" cy="2743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 marL="508164" indent="-166766">
              <a:defRPr lang="en-US" sz="1969" b="1" dirty="0" smtClean="0">
                <a:solidFill>
                  <a:schemeClr val="tx1"/>
                </a:solidFill>
                <a:latin typeface="+mn-lt"/>
              </a:defRPr>
            </a:lvl2pPr>
            <a:lvl3pPr marL="564802" indent="-166766">
              <a:defRPr lang="en-US" dirty="0" smtClean="0">
                <a:solidFill>
                  <a:schemeClr val="tx1"/>
                </a:solidFill>
                <a:latin typeface="+mn-lt"/>
              </a:defRPr>
            </a:lvl3pPr>
            <a:lvl4pPr marL="739433" indent="-174633">
              <a:defRPr lang="en-US" sz="1594" dirty="0" smtClean="0">
                <a:solidFill>
                  <a:schemeClr val="tx1"/>
                </a:solidFill>
                <a:latin typeface="+mn-lt"/>
              </a:defRPr>
            </a:lvl4pPr>
            <a:lvl5pPr marL="906199" indent="-166766">
              <a:defRPr lang="en-US" sz="1406" dirty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quarter" idx="12"/>
          </p:nvPr>
        </p:nvSpPr>
        <p:spPr>
          <a:xfrm>
            <a:off x="6197600" y="3810000"/>
            <a:ext cx="5588000" cy="2743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 marL="398036" indent="-166766">
              <a:defRPr lang="en-US" sz="1969" b="1" dirty="0" smtClean="0">
                <a:solidFill>
                  <a:schemeClr val="tx1"/>
                </a:solidFill>
                <a:latin typeface="+mn-lt"/>
              </a:defRPr>
            </a:lvl2pPr>
            <a:lvl3pPr marL="564802" indent="-166766">
              <a:defRPr lang="en-US" dirty="0" smtClean="0">
                <a:solidFill>
                  <a:schemeClr val="tx1"/>
                </a:solidFill>
                <a:latin typeface="+mn-lt"/>
              </a:defRPr>
            </a:lvl3pPr>
            <a:lvl4pPr marL="739433" indent="-174633">
              <a:defRPr lang="en-US" sz="1594" dirty="0" smtClean="0">
                <a:solidFill>
                  <a:schemeClr val="tx1"/>
                </a:solidFill>
                <a:latin typeface="+mn-lt"/>
              </a:defRPr>
            </a:lvl4pPr>
            <a:lvl5pPr marL="906199" indent="-166766">
              <a:defRPr lang="en-US" sz="1406" dirty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3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12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jpeg"/><Relationship Id="rId4" Type="http://schemas.openxmlformats.org/officeDocument/2006/relationships/theme" Target="../theme/theme1.xml"/><Relationship Id="rId9" Type="http://schemas.openxmlformats.org/officeDocument/2006/relationships/image" Target="../media/image5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0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9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68934" y="6108878"/>
            <a:ext cx="1896092" cy="353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 descr="Corner-01 copy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6754" y="3793067"/>
            <a:ext cx="12188952" cy="3052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68934" y="6097589"/>
            <a:ext cx="1896092" cy="353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 descr="http://www.qdtricks.org/wp-content/uploads/2014/03/technology-wallpapers-hd-20141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26" y="11314"/>
            <a:ext cx="4265587" cy="312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http://digitalnetworksusa.com/wp-content/uploads/2012/09/satellite_coverage11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80295" y="11314"/>
            <a:ext cx="2608259" cy="260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http://site.privatejetdaily.com/wp-content/uploads/2013/06/private-jet.jpg"/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97529" y="4765237"/>
            <a:ext cx="5077193" cy="112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5" descr="connected aircraft Gold.jpg"/>
          <p:cNvPicPr>
            <a:picLocks noChangeAspect="1"/>
          </p:cNvPicPr>
          <p:nvPr userDrawn="1"/>
        </p:nvPicPr>
        <p:blipFill>
          <a:blip r:embed="rId10" cstate="print">
            <a:duotone>
              <a:prstClr val="black"/>
              <a:srgbClr val="0077B4">
                <a:tint val="45000"/>
                <a:satMod val="400000"/>
              </a:srgbClr>
            </a:duotone>
          </a:blip>
          <a:srcRect l="26714" t="11990" r="1392"/>
          <a:stretch>
            <a:fillRect/>
          </a:stretch>
        </p:blipFill>
        <p:spPr bwMode="auto">
          <a:xfrm>
            <a:off x="4511404" y="2737579"/>
            <a:ext cx="2350461" cy="3143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image00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043" y="29527"/>
            <a:ext cx="5044679" cy="4524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s://in.honeywell.com/sites/aero/Aerospace%20News/PublishingImages/HTF7000.jp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" y="3271633"/>
            <a:ext cx="4233700" cy="261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7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76" r:id="rId1"/>
    <p:sldLayoutId id="2147493578" r:id="rId2"/>
    <p:sldLayoutId id="2147493581" r:id="rId3"/>
  </p:sldLayoutIdLst>
  <p:transition>
    <p:wipe dir="r"/>
  </p:transition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Courier New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1863" y="0"/>
            <a:ext cx="1810137" cy="1810137"/>
          </a:xfrm>
          <a:prstGeom prst="rect">
            <a:avLst/>
          </a:prstGeom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712788" y="357188"/>
            <a:ext cx="104806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0" y="0"/>
            <a:ext cx="674688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C05CE228-874B-4B88-8E7B-BE8A209770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4200081" y="6656832"/>
            <a:ext cx="3506088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accent3"/>
                </a:solidFill>
                <a:cs typeface="Arial" panose="020B0604020202020204" pitchFamily="34" charset="0"/>
              </a:rPr>
              <a:t>Honeywell Confidential - © 2017 by Honeywell International Inc. All rights reserved.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712788" y="6656832"/>
            <a:ext cx="1248739" cy="27699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2956" y="6329244"/>
            <a:ext cx="1280160" cy="3566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60" r:id="rId1"/>
    <p:sldLayoutId id="2147493565" r:id="rId2"/>
    <p:sldLayoutId id="2147493566" r:id="rId3"/>
    <p:sldLayoutId id="2147493561" r:id="rId4"/>
    <p:sldLayoutId id="2147493562" r:id="rId5"/>
    <p:sldLayoutId id="2147493579" r:id="rId6"/>
    <p:sldLayoutId id="2147493580" r:id="rId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1863" y="0"/>
            <a:ext cx="1810137" cy="1810137"/>
          </a:xfrm>
          <a:prstGeom prst="rect">
            <a:avLst/>
          </a:prstGeom>
        </p:spPr>
      </p:pic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712788" y="357188"/>
            <a:ext cx="105092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4214369" y="6162039"/>
            <a:ext cx="3506088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accent3"/>
                </a:solidFill>
                <a:cs typeface="Arial" panose="020B0604020202020204" pitchFamily="34" charset="0"/>
              </a:rPr>
              <a:t>Honeywell Confidential - © 2017 by Honeywell International Inc. All rights reserved.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0" y="0"/>
            <a:ext cx="674688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C7F57E65-5E51-47D0-99CC-FC05E212C3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12788" y="6147014"/>
            <a:ext cx="1490916" cy="20002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ound Single Corner Rectangle 7"/>
          <p:cNvSpPr/>
          <p:nvPr/>
        </p:nvSpPr>
        <p:spPr>
          <a:xfrm>
            <a:off x="0" y="6377149"/>
            <a:ext cx="115839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567" r:id="rId1"/>
    <p:sldLayoutId id="2147493568" r:id="rId2"/>
    <p:sldLayoutId id="2147493569" r:id="rId3"/>
    <p:sldLayoutId id="2147493570" r:id="rId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10591800" y="-228591"/>
            <a:ext cx="1371600" cy="1828723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713317" y="357189"/>
            <a:ext cx="1080346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1" y="-28574"/>
            <a:ext cx="675217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401F456-D2CB-4C59-A552-8595F2196B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88601" y="6519864"/>
            <a:ext cx="1375833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049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83" r:id="rId1"/>
    <p:sldLayoutId id="2147493584" r:id="rId2"/>
    <p:sldLayoutId id="2147493585" r:id="rId3"/>
    <p:sldLayoutId id="2147493586" r:id="rId4"/>
    <p:sldLayoutId id="2147493587" r:id="rId5"/>
    <p:sldLayoutId id="2147493588" r:id="rId6"/>
    <p:sldLayoutId id="2147493589" r:id="rId7"/>
    <p:sldLayoutId id="2147493590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387601" y="4095234"/>
            <a:ext cx="538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Trajectory Generation in High Density Environment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14303" y="5192841"/>
            <a:ext cx="26116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Suvo Ganguli</a:t>
            </a:r>
          </a:p>
          <a:p>
            <a:pPr>
              <a:spcAft>
                <a:spcPts val="1200"/>
              </a:spcAft>
            </a:pPr>
            <a:r>
              <a:rPr lang="en-US" sz="1400" dirty="0"/>
              <a:t>Alberto Speranzon (Presenter)</a:t>
            </a:r>
          </a:p>
          <a:p>
            <a:r>
              <a:rPr lang="en-US" sz="1200" dirty="0"/>
              <a:t>Apr 9, 2018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6" y="1617450"/>
            <a:ext cx="5686425" cy="21812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414304" y="4590534"/>
            <a:ext cx="1768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Mid-Term Review</a:t>
            </a:r>
          </a:p>
        </p:txBody>
      </p:sp>
    </p:spTree>
    <p:extLst>
      <p:ext uri="{BB962C8B-B14F-4D97-AF65-F5344CB8AC3E}">
        <p14:creationId xmlns:p14="http://schemas.microsoft.com/office/powerpoint/2010/main" val="279309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758" y="2064123"/>
            <a:ext cx="4389129" cy="329184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Time vs No. of Time Steps (CT vs N)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38350" y="1074738"/>
            <a:ext cx="7822254" cy="1978770"/>
          </a:xfrm>
        </p:spPr>
        <p:txBody>
          <a:bodyPr/>
          <a:lstStyle/>
          <a:p>
            <a:r>
              <a:rPr lang="en-US" dirty="0"/>
              <a:t>CPU mean time increases with N as 2</a:t>
            </a:r>
            <a:r>
              <a:rPr lang="en-US" baseline="30000" dirty="0"/>
              <a:t>N</a:t>
            </a:r>
            <a:r>
              <a:rPr lang="en-US" dirty="0"/>
              <a:t> as more computation is required for a larger horizon </a:t>
            </a:r>
            <a:endParaRPr lang="en-US" baseline="30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844490" y="2064124"/>
            <a:ext cx="4389129" cy="3291847"/>
            <a:chOff x="392845" y="2064123"/>
            <a:chExt cx="4389129" cy="329184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845" y="2064123"/>
              <a:ext cx="4389129" cy="3291847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907386" y="4684329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cs typeface="Arial" panose="020B0604020202020204" pitchFamily="34" charset="0"/>
                </a:rPr>
                <a:t>N=4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94640" y="4449415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cs typeface="Arial" panose="020B0604020202020204" pitchFamily="34" charset="0"/>
                </a:rPr>
                <a:t>N=6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48340" y="3772700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cs typeface="Arial" panose="020B0604020202020204" pitchFamily="34" charset="0"/>
                </a:rPr>
                <a:t>N=8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19034" y="2692297"/>
              <a:ext cx="617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cs typeface="Arial" panose="020B0604020202020204" pitchFamily="34" charset="0"/>
                </a:rPr>
                <a:t>N=10</a:t>
              </a:r>
            </a:p>
          </p:txBody>
        </p:sp>
      </p:grp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7448550" y="3446464"/>
          <a:ext cx="12715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5" imgW="939600" imgH="241200" progId="Equation.3">
                  <p:embed/>
                </p:oleObj>
              </mc:Choice>
              <mc:Fallback>
                <p:oleObj name="Equation" r:id="rId5" imgW="939600" imgH="2412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48550" y="3446464"/>
                        <a:ext cx="1271588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687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Time vs No. of Obstacles (CT vs no)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768" y="2155447"/>
            <a:ext cx="2971806" cy="41605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280" y="2155328"/>
            <a:ext cx="2971806" cy="416052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386905" y="227416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1 Obstacle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32034" y="224703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2 Obstacles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977" y="2821810"/>
            <a:ext cx="3424655" cy="2624577"/>
          </a:xfrm>
          <a:prstGeom prst="rect">
            <a:avLst/>
          </a:prstGeom>
        </p:spPr>
      </p:pic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8066302" y="2744649"/>
          <a:ext cx="1766887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6" imgW="1307880" imgH="241200" progId="Equation.3">
                  <p:embed/>
                </p:oleObj>
              </mc:Choice>
              <mc:Fallback>
                <p:oleObj name="Equation" r:id="rId6" imgW="1307880" imgH="241200" progId="Equation.3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66302" y="2744649"/>
                        <a:ext cx="1766887" cy="32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38350" y="1074738"/>
            <a:ext cx="7822254" cy="1978770"/>
          </a:xfrm>
        </p:spPr>
        <p:txBody>
          <a:bodyPr/>
          <a:lstStyle/>
          <a:p>
            <a:r>
              <a:rPr lang="en-US" dirty="0"/>
              <a:t>CPU mean time increases with N as k(1-e</a:t>
            </a:r>
            <a:r>
              <a:rPr lang="en-US" baseline="30000" dirty="0"/>
              <a:t>-bno</a:t>
            </a:r>
            <a:r>
              <a:rPr lang="en-US" dirty="0"/>
              <a:t>) as the number of constraints are active for a longer duration</a:t>
            </a:r>
            <a:endParaRPr lang="en-US" baseline="30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10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Generation for Pop-Up Obstacles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757" y="1240076"/>
            <a:ext cx="3303744" cy="4625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566" y="1240077"/>
            <a:ext cx="3303744" cy="462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4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38350" y="1074738"/>
            <a:ext cx="8002588" cy="53086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/>
              <a:t>Project Overview – </a:t>
            </a:r>
            <a:r>
              <a:rPr lang="en-US" altLang="en-US" dirty="0">
                <a:solidFill>
                  <a:srgbClr val="FF0000"/>
                </a:solidFill>
              </a:rPr>
              <a:t>1 min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Summary of Accomplishments – </a:t>
            </a:r>
            <a:r>
              <a:rPr lang="en-US" altLang="en-US" dirty="0">
                <a:solidFill>
                  <a:srgbClr val="FF0000"/>
                </a:solidFill>
              </a:rPr>
              <a:t>5 min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Summary of Remaining Work &amp; Challenges – </a:t>
            </a:r>
            <a:r>
              <a:rPr lang="en-US" altLang="en-US" dirty="0">
                <a:solidFill>
                  <a:srgbClr val="FF0000"/>
                </a:solidFill>
              </a:rPr>
              <a:t>5 min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PI: GO or NO GO Recommendation – </a:t>
            </a:r>
            <a:r>
              <a:rPr lang="en-US" altLang="en-US" dirty="0">
                <a:solidFill>
                  <a:srgbClr val="FF0000"/>
                </a:solidFill>
              </a:rPr>
              <a:t>1 min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Selection Committee Q&amp;A – </a:t>
            </a:r>
            <a:r>
              <a:rPr lang="en-US" altLang="en-US" dirty="0">
                <a:solidFill>
                  <a:srgbClr val="FF0000"/>
                </a:solidFill>
              </a:rPr>
              <a:t>3 min</a:t>
            </a:r>
          </a:p>
          <a:p>
            <a:endParaRPr lang="en-US" dirty="0"/>
          </a:p>
        </p:txBody>
      </p:sp>
      <p:sp>
        <p:nvSpPr>
          <p:cNvPr id="5" name="BJPseudoFooter"/>
          <p:cNvSpPr txBox="1"/>
          <p:nvPr>
            <p:custDataLst>
              <p:tags r:id="rId1"/>
            </p:custDataLst>
          </p:nvPr>
        </p:nvSpPr>
        <p:spPr>
          <a:xfrm>
            <a:off x="1651000" y="6645246"/>
            <a:ext cx="8890000" cy="20005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700">
                <a:solidFill>
                  <a:srgbClr val="7F7F7F"/>
                </a:solidFill>
              </a:rPr>
              <a:t>Honeywell Internal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  <p:custDataLst>
              <p:tags r:id="rId2"/>
            </p:custDataLst>
          </p:nvPr>
        </p:nvSpPr>
        <p:spPr>
          <a:xfrm>
            <a:off x="0" y="6656832"/>
            <a:ext cx="12192000" cy="200055"/>
          </a:xfrm>
        </p:spPr>
        <p:txBody>
          <a:bodyPr/>
          <a:lstStyle/>
          <a:p>
            <a:pPr algn="l"/>
            <a:r>
              <a:rPr lang="en-US" sz="700">
                <a:solidFill>
                  <a:srgbClr val="7F7F7F"/>
                </a:solidFill>
              </a:rPr>
              <a:t>Honeywell Internal</a:t>
            </a:r>
            <a:endParaRPr lang="en-US" sz="7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86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Deliverables</a:t>
            </a:r>
          </a:p>
          <a:p>
            <a:pPr marL="397372" lvl="1" indent="-166688" eaLnBrk="1" hangingPunct="1"/>
            <a:r>
              <a:rPr lang="en-US" altLang="en-US" sz="1900" b="0" dirty="0"/>
              <a:t>Completed</a:t>
            </a:r>
          </a:p>
          <a:p>
            <a:pPr marL="564138" lvl="2" indent="-166688" eaLnBrk="1" hangingPunct="1"/>
            <a:r>
              <a:rPr lang="en-US" altLang="en-US" sz="1631" dirty="0"/>
              <a:t>Development of 2D trajectory generation software</a:t>
            </a:r>
          </a:p>
          <a:p>
            <a:pPr marL="564138" lvl="2" indent="-166688" eaLnBrk="1" hangingPunct="1">
              <a:spcAft>
                <a:spcPts val="600"/>
              </a:spcAft>
            </a:pPr>
            <a:r>
              <a:rPr lang="en-US" altLang="en-US" sz="1631" dirty="0"/>
              <a:t>Tradeoff studies</a:t>
            </a:r>
            <a:endParaRPr lang="en-US" altLang="en-US" sz="1631" b="0" dirty="0"/>
          </a:p>
          <a:p>
            <a:pPr marL="397372" lvl="1" indent="-166688" eaLnBrk="1" hangingPunct="1"/>
            <a:r>
              <a:rPr lang="en-US" altLang="en-US" sz="1900" b="0" dirty="0"/>
              <a:t>Remaining (with proposed change)</a:t>
            </a:r>
          </a:p>
          <a:p>
            <a:pPr marL="564138" lvl="2" indent="-166688" eaLnBrk="1" hangingPunct="1"/>
            <a:r>
              <a:rPr lang="en-US" altLang="en-US" sz="1631" dirty="0"/>
              <a:t>Development of 2D trajectory generation software without using costly / time-consuming global planner, upon encountering pop-up obstacles (a realistic scenario)</a:t>
            </a:r>
          </a:p>
          <a:p>
            <a:pPr marL="564138" lvl="2" indent="-166688" eaLnBrk="1" hangingPunct="1"/>
            <a:r>
              <a:rPr lang="en-US" altLang="en-US" sz="1631" dirty="0"/>
              <a:t>Tradeoff studies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dirty="0"/>
              <a:t>Project Summary</a:t>
            </a:r>
          </a:p>
          <a:p>
            <a:pPr marL="507504" lvl="1" indent="-166688" eaLnBrk="1" hangingPunct="1">
              <a:spcAft>
                <a:spcPts val="600"/>
              </a:spcAft>
            </a:pPr>
            <a:r>
              <a:rPr lang="en-US" altLang="en-US" dirty="0"/>
              <a:t>PI: Suvo Ganguli, Alberto Speranzon</a:t>
            </a:r>
          </a:p>
          <a:p>
            <a:pPr marL="507504" lvl="1" indent="-166688" eaLnBrk="1" hangingPunct="1">
              <a:spcAft>
                <a:spcPts val="600"/>
              </a:spcAft>
            </a:pPr>
            <a:r>
              <a:rPr lang="en-US" altLang="en-US" dirty="0"/>
              <a:t>RTC: CNS</a:t>
            </a:r>
          </a:p>
          <a:p>
            <a:pPr marL="507504" lvl="1" indent="-166688" eaLnBrk="1" hangingPunct="1">
              <a:spcAft>
                <a:spcPts val="600"/>
              </a:spcAft>
            </a:pPr>
            <a:r>
              <a:rPr lang="en-US" altLang="en-US" dirty="0"/>
              <a:t>Project Name: Trajectory Generation in High Density Environment</a:t>
            </a:r>
          </a:p>
          <a:p>
            <a:pPr marL="507504" lvl="1" indent="-166688" eaLnBrk="1" hangingPunct="1">
              <a:spcAft>
                <a:spcPts val="600"/>
              </a:spcAft>
            </a:pPr>
            <a:r>
              <a:rPr lang="en-US" altLang="en-US" dirty="0"/>
              <a:t>Budget: 75K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dirty="0"/>
              <a:t>Problem Statement/Objective: </a:t>
            </a:r>
          </a:p>
          <a:p>
            <a:pPr lvl="1">
              <a:spcAft>
                <a:spcPts val="600"/>
              </a:spcAft>
            </a:pPr>
            <a:r>
              <a:rPr lang="en-US" altLang="en-US" sz="1800" b="0" dirty="0"/>
              <a:t>Trajectory generation in cluttered environment is a key problem to solve for autonomous operations</a:t>
            </a:r>
          </a:p>
          <a:p>
            <a:pPr lvl="1"/>
            <a:r>
              <a:rPr lang="en-US" altLang="en-US" sz="1800" b="0" dirty="0"/>
              <a:t>The goal of this project is to understand the tradeoffs between the different parameters used to design trajectory generation in presence of obstacles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 dirty="0"/>
              <a:t>Project Status</a:t>
            </a:r>
          </a:p>
          <a:p>
            <a:pPr marL="397372" lvl="1" indent="-166688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 sz="2000" b="0" dirty="0"/>
              <a:t>YTD Spend: 30K</a:t>
            </a:r>
          </a:p>
          <a:p>
            <a:pPr marL="397372" lvl="1" indent="-166688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 sz="2000" b="0" dirty="0" err="1"/>
              <a:t>Approx</a:t>
            </a:r>
            <a:r>
              <a:rPr lang="en-US" altLang="en-US" sz="2000" b="0" dirty="0"/>
              <a:t> % WORK Complete:   50%</a:t>
            </a:r>
          </a:p>
          <a:p>
            <a:pPr marL="397372" lvl="1" indent="-166688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000" b="0" dirty="0"/>
              <a:t>Probability of completion to proposed schedule</a:t>
            </a:r>
            <a:r>
              <a:rPr lang="en-US" altLang="en-US" sz="2000" b="0" dirty="0"/>
              <a:t>: 95%</a:t>
            </a:r>
          </a:p>
          <a:p>
            <a:endParaRPr lang="en-US" dirty="0"/>
          </a:p>
        </p:txBody>
      </p:sp>
      <p:sp>
        <p:nvSpPr>
          <p:cNvPr id="7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45245"/>
            <a:ext cx="11938000" cy="20005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700">
                <a:solidFill>
                  <a:srgbClr val="7F7F7F"/>
                </a:solidFill>
              </a:rPr>
              <a:t>Honeywell Internal</a:t>
            </a:r>
          </a:p>
        </p:txBody>
      </p:sp>
    </p:spTree>
    <p:extLst>
      <p:ext uri="{BB962C8B-B14F-4D97-AF65-F5344CB8AC3E}">
        <p14:creationId xmlns:p14="http://schemas.microsoft.com/office/powerpoint/2010/main" val="244894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 of Accomplishments</a:t>
            </a:r>
          </a:p>
        </p:txBody>
      </p:sp>
      <p:sp>
        <p:nvSpPr>
          <p:cNvPr id="9219" name="Content Placeholder 7"/>
          <p:cNvSpPr>
            <a:spLocks noGrp="1"/>
          </p:cNvSpPr>
          <p:nvPr>
            <p:ph idx="1"/>
          </p:nvPr>
        </p:nvSpPr>
        <p:spPr>
          <a:xfrm>
            <a:off x="6050560" y="1133574"/>
            <a:ext cx="4911247" cy="5222378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CPU Time (CT) variation with the tradeoff parameters – number of trajectory steps (N), number of obstacles (no), time step (T) and number of states (ns) are as follows:</a:t>
            </a:r>
          </a:p>
          <a:p>
            <a:pPr lvl="1"/>
            <a:r>
              <a:rPr lang="en-US" sz="1600" dirty="0"/>
              <a:t>CT increases with N as 2</a:t>
            </a:r>
            <a:r>
              <a:rPr lang="en-US" sz="1600" baseline="30000" dirty="0"/>
              <a:t>N</a:t>
            </a:r>
          </a:p>
          <a:p>
            <a:pPr lvl="1"/>
            <a:r>
              <a:rPr lang="en-US" sz="1600" dirty="0"/>
              <a:t>CT increases with no as (1- k.e</a:t>
            </a:r>
            <a:r>
              <a:rPr lang="en-US" sz="1600" baseline="30000" dirty="0"/>
              <a:t>-b.no</a:t>
            </a:r>
            <a:r>
              <a:rPr lang="en-US" sz="1600" dirty="0"/>
              <a:t>)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CT decreased with increase in T (for same horizon length)</a:t>
            </a:r>
            <a:endParaRPr lang="en-US" sz="1600" baseline="300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CT decreased from ns = 4 to ns = 6 (due to increase in bandwidth for same weights)</a:t>
            </a:r>
          </a:p>
          <a:p>
            <a:pPr lvl="1"/>
            <a:endParaRPr lang="en-US" sz="1600" dirty="0"/>
          </a:p>
          <a:p>
            <a:r>
              <a:rPr lang="en-US" sz="1800" dirty="0">
                <a:solidFill>
                  <a:srgbClr val="FF0000"/>
                </a:solidFill>
              </a:rPr>
              <a:t>Increase in horizon distance</a:t>
            </a:r>
            <a:r>
              <a:rPr lang="en-US" sz="1800" dirty="0"/>
              <a:t> (equivalent to N)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leads to: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Smoother trajectory</a:t>
            </a:r>
          </a:p>
          <a:p>
            <a:pPr lvl="1"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</a:rPr>
              <a:t>Increase in comfort level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</a:rPr>
              <a:t>Decrease in control effort </a:t>
            </a:r>
          </a:p>
          <a:p>
            <a:pPr marL="287337" lvl="1" indent="0">
              <a:spcAft>
                <a:spcPts val="600"/>
              </a:spcAft>
              <a:buNone/>
            </a:pPr>
            <a:r>
              <a:rPr lang="en-US" sz="1600" dirty="0"/>
              <a:t>This is because with increase in horizon distance, control action can be taken earlier.</a:t>
            </a:r>
          </a:p>
          <a:p>
            <a:pPr marL="287337" lvl="1" indent="0">
              <a:buNone/>
            </a:pPr>
            <a:r>
              <a:rPr lang="en-US" sz="1600" dirty="0"/>
              <a:t>This is at the cost of </a:t>
            </a:r>
            <a:r>
              <a:rPr lang="en-US" sz="1600" dirty="0">
                <a:solidFill>
                  <a:srgbClr val="FF0000"/>
                </a:solidFill>
              </a:rPr>
              <a:t>increase in computation time</a:t>
            </a:r>
            <a:endParaRPr lang="en-US" sz="1600" dirty="0"/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651000" y="6645245"/>
            <a:ext cx="8890000" cy="20005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700">
                <a:solidFill>
                  <a:srgbClr val="7F7F7F"/>
                </a:solidFill>
              </a:rPr>
              <a:t>Honeywell Internal</a:t>
            </a:r>
          </a:p>
        </p:txBody>
      </p:sp>
      <p:sp>
        <p:nvSpPr>
          <p:cNvPr id="5" name="Right Brace 4"/>
          <p:cNvSpPr/>
          <p:nvPr/>
        </p:nvSpPr>
        <p:spPr>
          <a:xfrm>
            <a:off x="10841227" y="2701807"/>
            <a:ext cx="120580" cy="942303"/>
          </a:xfrm>
          <a:prstGeom prst="rightBrace">
            <a:avLst>
              <a:gd name="adj1" fmla="val 65385"/>
              <a:gd name="adj2" fmla="val 48810"/>
            </a:avLst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36229" y="2810442"/>
            <a:ext cx="14915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Analysis not shown in this slide deck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68690" y="976631"/>
            <a:ext cx="5484435" cy="5074978"/>
            <a:chOff x="6703390" y="1472336"/>
            <a:chExt cx="5484435" cy="5074978"/>
          </a:xfrm>
        </p:grpSpPr>
        <p:sp>
          <p:nvSpPr>
            <p:cNvPr id="11" name="TextBox 10"/>
            <p:cNvSpPr txBox="1"/>
            <p:nvPr/>
          </p:nvSpPr>
          <p:spPr>
            <a:xfrm>
              <a:off x="7464122" y="1499467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Obstacle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09251" y="1472336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 Obstacles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703390" y="1774529"/>
              <a:ext cx="5484435" cy="4772785"/>
              <a:chOff x="6703390" y="1774529"/>
              <a:chExt cx="5484435" cy="4772785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16075" y="1790700"/>
                <a:ext cx="2571750" cy="327660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03390" y="1774529"/>
                <a:ext cx="3038740" cy="3279013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879960" y="4869932"/>
                <a:ext cx="5161774" cy="1677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400" i="1" dirty="0"/>
              </a:p>
              <a:p>
                <a:pPr>
                  <a:spcAft>
                    <a:spcPts val="600"/>
                  </a:spcAft>
                </a:pPr>
                <a:r>
                  <a:rPr lang="en-US" sz="1400" b="1" i="1" dirty="0"/>
                  <a:t>Laplacian trajectory</a:t>
                </a:r>
                <a:r>
                  <a:rPr lang="en-US" sz="1400" i="1" dirty="0"/>
                  <a:t> – a potential flow based trajectory. Used for global planning. </a:t>
                </a:r>
                <a:r>
                  <a:rPr lang="en-US" sz="1400" i="1" dirty="0">
                    <a:solidFill>
                      <a:srgbClr val="FF0000"/>
                    </a:solidFill>
                  </a:rPr>
                  <a:t>Drawback</a:t>
                </a:r>
                <a:r>
                  <a:rPr lang="en-US" sz="1400" i="1" dirty="0"/>
                  <a:t> - </a:t>
                </a:r>
                <a:r>
                  <a:rPr lang="en-US" sz="1400" i="1" dirty="0">
                    <a:solidFill>
                      <a:srgbClr val="FF0000"/>
                    </a:solidFill>
                  </a:rPr>
                  <a:t>does not </a:t>
                </a:r>
                <a:r>
                  <a:rPr lang="en-US" sz="1400" i="1" dirty="0"/>
                  <a:t>take into account vehicle dynamics and constraints</a:t>
                </a:r>
                <a:endParaRPr lang="en-US" sz="1400" i="1" dirty="0"/>
              </a:p>
              <a:p>
                <a:r>
                  <a:rPr lang="en-US" sz="1400" b="1" i="1" dirty="0"/>
                  <a:t>MPC trajectory</a:t>
                </a:r>
                <a:r>
                  <a:rPr lang="en-US" sz="1400" i="1" dirty="0"/>
                  <a:t> – Model Predictive Control based trajectory. Used for local planning. </a:t>
                </a:r>
                <a:r>
                  <a:rPr lang="en-US" sz="1400" i="1" dirty="0">
                    <a:solidFill>
                      <a:srgbClr val="FF0000"/>
                    </a:solidFill>
                  </a:rPr>
                  <a:t>Benefit</a:t>
                </a:r>
                <a:r>
                  <a:rPr lang="en-US" sz="1400" i="1" dirty="0"/>
                  <a:t> - </a:t>
                </a:r>
                <a:r>
                  <a:rPr lang="en-US" sz="1400" i="1" dirty="0">
                    <a:solidFill>
                      <a:srgbClr val="FF0000"/>
                    </a:solidFill>
                  </a:rPr>
                  <a:t>does</a:t>
                </a:r>
                <a:r>
                  <a:rPr lang="en-US" sz="1400" i="1" dirty="0"/>
                  <a:t> take into account vehicle dynamics and constraints</a:t>
                </a:r>
                <a:endParaRPr lang="en-US" sz="1400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60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Tradeoff Charts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6105" y="1074739"/>
            <a:ext cx="7238691" cy="2096725"/>
          </a:xfrm>
        </p:spPr>
        <p:txBody>
          <a:bodyPr>
            <a:normAutofit/>
          </a:bodyPr>
          <a:lstStyle/>
          <a:p>
            <a:r>
              <a:rPr lang="en-US" dirty="0"/>
              <a:t>Increase in N (equivalent to horizon distance) leads to:</a:t>
            </a:r>
          </a:p>
          <a:p>
            <a:pPr lvl="1"/>
            <a:r>
              <a:rPr lang="en-US" dirty="0"/>
              <a:t>Smoother trajectory</a:t>
            </a:r>
          </a:p>
          <a:p>
            <a:pPr lvl="1"/>
            <a:r>
              <a:rPr lang="en-US" dirty="0"/>
              <a:t>Decrease in control effort</a:t>
            </a:r>
            <a:endParaRPr lang="en-US" dirty="0"/>
          </a:p>
          <a:p>
            <a:pPr lvl="1">
              <a:spcAft>
                <a:spcPts val="0"/>
              </a:spcAft>
            </a:pPr>
            <a:r>
              <a:rPr lang="en-US" dirty="0"/>
              <a:t>Increase in comfort level</a:t>
            </a:r>
          </a:p>
          <a:p>
            <a:pPr marL="287337" lvl="1" indent="0">
              <a:buNone/>
            </a:pPr>
            <a:r>
              <a:rPr lang="en-US" dirty="0"/>
              <a:t>At the cost of</a:t>
            </a:r>
          </a:p>
          <a:p>
            <a:pPr lvl="1"/>
            <a:r>
              <a:rPr lang="en-US" dirty="0"/>
              <a:t>Increase in computation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84790" y="1583291"/>
            <a:ext cx="8977281" cy="4784431"/>
            <a:chOff x="1690720" y="1504710"/>
            <a:chExt cx="8977281" cy="4784431"/>
          </a:xfrm>
        </p:grpSpPr>
        <p:grpSp>
          <p:nvGrpSpPr>
            <p:cNvPr id="38" name="Group 37"/>
            <p:cNvGrpSpPr/>
            <p:nvPr/>
          </p:nvGrpSpPr>
          <p:grpSpPr>
            <a:xfrm>
              <a:off x="1690720" y="3063234"/>
              <a:ext cx="3335738" cy="3072390"/>
              <a:chOff x="166720" y="3063234"/>
              <a:chExt cx="3335738" cy="3072390"/>
            </a:xfrm>
          </p:grpSpPr>
          <p:pic>
            <p:nvPicPr>
              <p:cNvPr id="9" name="Picture 8"/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720" y="3063234"/>
                <a:ext cx="3335738" cy="3072390"/>
              </a:xfrm>
              <a:prstGeom prst="rect">
                <a:avLst/>
              </a:prstGeom>
            </p:spPr>
          </p:pic>
          <p:cxnSp>
            <p:nvCxnSpPr>
              <p:cNvPr id="30" name="Straight Connector 29"/>
              <p:cNvCxnSpPr/>
              <p:nvPr/>
            </p:nvCxnSpPr>
            <p:spPr>
              <a:xfrm flipV="1">
                <a:off x="694481" y="5440101"/>
                <a:ext cx="787078" cy="231494"/>
              </a:xfrm>
              <a:prstGeom prst="line">
                <a:avLst/>
              </a:prstGeom>
              <a:ln w="12700" cmpd="sng">
                <a:solidFill>
                  <a:srgbClr val="2B0AB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1481559" y="4896091"/>
                <a:ext cx="763930" cy="544010"/>
              </a:xfrm>
              <a:prstGeom prst="line">
                <a:avLst/>
              </a:prstGeom>
              <a:ln w="12700" cmpd="sng">
                <a:solidFill>
                  <a:srgbClr val="2B0AB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2245489" y="3541853"/>
                <a:ext cx="810227" cy="1354238"/>
              </a:xfrm>
              <a:prstGeom prst="line">
                <a:avLst/>
              </a:prstGeom>
              <a:ln w="12700" cmpd="sng">
                <a:solidFill>
                  <a:srgbClr val="2B0AB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6382" y="3040084"/>
              <a:ext cx="3335738" cy="307239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24796" y="1504710"/>
              <a:ext cx="2743205" cy="4784431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392101" y="3831221"/>
              <a:ext cx="1494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  <a:cs typeface="Arial" panose="020B0604020202020204" pitchFamily="34" charset="0"/>
                </a:rPr>
                <a:t>Computation time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63125" y="3853576"/>
              <a:ext cx="1885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  <a:cs typeface="Arial" panose="020B0604020202020204" pitchFamily="34" charset="0"/>
                </a:rPr>
                <a:t>Trajectory Smoothness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49723" y="2649809"/>
              <a:ext cx="11865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  <a:cs typeface="Arial" panose="020B0604020202020204" pitchFamily="34" charset="0"/>
                </a:rPr>
                <a:t>Control Effort</a:t>
              </a:r>
            </a:p>
            <a:p>
              <a:r>
                <a:rPr lang="en-US" sz="1200" b="1" dirty="0">
                  <a:solidFill>
                    <a:srgbClr val="FF0000"/>
                  </a:solidFill>
                  <a:cs typeface="Arial" panose="020B0604020202020204" pitchFamily="34" charset="0"/>
                </a:rPr>
                <a:t>(V)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249723" y="3975507"/>
              <a:ext cx="11865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  <a:cs typeface="Arial" panose="020B0604020202020204" pitchFamily="34" charset="0"/>
                </a:rPr>
                <a:t>Control Effort</a:t>
              </a:r>
            </a:p>
            <a:p>
              <a:r>
                <a:rPr lang="en-US" sz="1200" b="1" dirty="0">
                  <a:solidFill>
                    <a:srgbClr val="FF0000"/>
                  </a:solidFill>
                  <a:cs typeface="Arial" panose="020B0604020202020204" pitchFamily="34" charset="0"/>
                </a:rPr>
                <a:t>(</a:t>
              </a:r>
              <a:r>
                <a:rPr lang="en-US" sz="1200" b="1" dirty="0" err="1">
                  <a:solidFill>
                    <a:srgbClr val="FF0000"/>
                  </a:solidFill>
                  <a:cs typeface="Arial" panose="020B0604020202020204" pitchFamily="34" charset="0"/>
                </a:rPr>
                <a:t>Chidot</a:t>
              </a:r>
              <a:r>
                <a:rPr lang="en-US" sz="1200" b="1" dirty="0">
                  <a:solidFill>
                    <a:srgbClr val="FF0000"/>
                  </a:solidFill>
                  <a:cs typeface="Arial" panose="020B0604020202020204" pitchFamily="34" charset="0"/>
                </a:rPr>
                <a:t>)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8268417" y="5147856"/>
              <a:ext cx="1218603" cy="518833"/>
              <a:chOff x="6744416" y="5147855"/>
              <a:chExt cx="1218603" cy="518833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7218336" y="5147855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744416" y="5389689"/>
                <a:ext cx="12186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Comfort Level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6806747" y="5389689"/>
                <a:ext cx="1046675" cy="0"/>
              </a:xfrm>
              <a:prstGeom prst="line">
                <a:avLst/>
              </a:prstGeom>
              <a:ln w="127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2555730" y="5938607"/>
              <a:ext cx="174002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  <a:cs typeface="Arial" panose="020B0604020202020204" pitchFamily="34" charset="0"/>
                </a:rPr>
                <a:t>No. of Time Steps (N)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50226" y="5923809"/>
              <a:ext cx="174002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  <a:cs typeface="Arial" panose="020B0604020202020204" pitchFamily="34" charset="0"/>
                </a:rPr>
                <a:t>No. of Time Steps (N)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6383" y="5933265"/>
              <a:ext cx="174002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  <a:cs typeface="Arial" panose="020B0604020202020204" pitchFamily="34" charset="0"/>
                </a:rPr>
                <a:t>No. of Time Steps (N)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06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Summary of Remaining Work and Challenges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712789" y="992685"/>
            <a:ext cx="8015576" cy="522237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Proposed change</a:t>
            </a:r>
          </a:p>
          <a:p>
            <a:pPr lvl="1" eaLnBrk="1" hangingPunct="1"/>
            <a:r>
              <a:rPr lang="en-US" altLang="en-US" dirty="0"/>
              <a:t>Development of 2D trajectory generation software without re-computation of initial trajectory using costly / time-consuming global Laplacian planner, upon encountering pop-up obstacles (a realistic scenario)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List of remaining tasks (for proposed change):</a:t>
            </a:r>
          </a:p>
          <a:p>
            <a:pPr lvl="1" eaLnBrk="1" hangingPunct="1"/>
            <a:r>
              <a:rPr lang="en-US" altLang="en-US" dirty="0"/>
              <a:t>Redefine MPC problem formulation (5K, 3 weeks)</a:t>
            </a:r>
          </a:p>
          <a:p>
            <a:pPr lvl="1" eaLnBrk="1" hangingPunct="1"/>
            <a:r>
              <a:rPr lang="en-US" altLang="en-US" dirty="0"/>
              <a:t>Update 2D trajectory generation software (20K, 5 weeks)</a:t>
            </a:r>
          </a:p>
          <a:p>
            <a:pPr lvl="1" eaLnBrk="1" hangingPunct="1"/>
            <a:r>
              <a:rPr lang="en-US" altLang="en-US" dirty="0"/>
              <a:t>Perform tradeoff studies (15K, 3 weeks)</a:t>
            </a:r>
          </a:p>
          <a:p>
            <a:pPr lvl="1" eaLnBrk="1" hangingPunct="1"/>
            <a:r>
              <a:rPr lang="en-US" altLang="en-US" dirty="0"/>
              <a:t>Create report/slides (5K, 1 week)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Challenges</a:t>
            </a:r>
          </a:p>
          <a:p>
            <a:pPr lvl="1" eaLnBrk="1" hangingPunct="1"/>
            <a:r>
              <a:rPr lang="en-US" altLang="en-US" dirty="0"/>
              <a:t>Increase in complexity of proposed 2D trajectory generation software</a:t>
            </a:r>
          </a:p>
          <a:p>
            <a:pPr lvl="1" eaLnBrk="1" hangingPunct="1"/>
            <a:r>
              <a:rPr lang="en-US" altLang="en-US" dirty="0"/>
              <a:t>Increase in effort compared to usage of existing global Laplacian planner</a:t>
            </a:r>
          </a:p>
          <a:p>
            <a:pPr marL="286333" lvl="1" indent="0" eaLnBrk="1" hangingPunct="1"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Resources:</a:t>
            </a:r>
          </a:p>
          <a:p>
            <a:pPr lvl="1" eaLnBrk="1" hangingPunct="1"/>
            <a:r>
              <a:rPr lang="en-US" altLang="en-US" dirty="0"/>
              <a:t>Suvo Ganguli (67%)</a:t>
            </a:r>
          </a:p>
          <a:p>
            <a:pPr lvl="1" eaLnBrk="1" hangingPunct="1"/>
            <a:r>
              <a:rPr lang="en-US" altLang="en-US" dirty="0"/>
              <a:t>Alberto Speranzon (5%)</a:t>
            </a:r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651000" y="6645245"/>
            <a:ext cx="8890000" cy="20005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700">
                <a:solidFill>
                  <a:srgbClr val="7F7F7F"/>
                </a:solidFill>
              </a:rPr>
              <a:t>Honeywell Internal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364" y="606425"/>
            <a:ext cx="2937042" cy="41118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05533" y="4604546"/>
            <a:ext cx="30914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Figure shows re-computation of Laplacian Planner trajectory after encountering a pop-up obstacle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524010" y="1888177"/>
            <a:ext cx="332509" cy="712519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60872" y="1364957"/>
            <a:ext cx="926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Pop-up obstacle</a:t>
            </a:r>
          </a:p>
        </p:txBody>
      </p:sp>
      <p:cxnSp>
        <p:nvCxnSpPr>
          <p:cNvPr id="9" name="Straight Arrow Connector 8"/>
          <p:cNvCxnSpPr>
            <a:stCxn id="15" idx="1"/>
          </p:cNvCxnSpPr>
          <p:nvPr/>
        </p:nvCxnSpPr>
        <p:spPr>
          <a:xfrm flipH="1">
            <a:off x="10119696" y="1995899"/>
            <a:ext cx="663097" cy="367291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4" idx="1"/>
          </p:cNvCxnSpPr>
          <p:nvPr/>
        </p:nvCxnSpPr>
        <p:spPr>
          <a:xfrm flipH="1">
            <a:off x="10286640" y="1236871"/>
            <a:ext cx="484278" cy="62755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70918" y="867539"/>
            <a:ext cx="1421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Re-computed  Laplacian trajectory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82793" y="1626567"/>
            <a:ext cx="1421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Initial Laplacian trajectory</a:t>
            </a:r>
          </a:p>
        </p:txBody>
      </p:sp>
    </p:spTree>
    <p:extLst>
      <p:ext uri="{BB962C8B-B14F-4D97-AF65-F5344CB8AC3E}">
        <p14:creationId xmlns:p14="http://schemas.microsoft.com/office/powerpoint/2010/main" val="189655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PI: GO or NO GO Recommendation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977030" y="992684"/>
            <a:ext cx="9908088" cy="556249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en-US" dirty="0"/>
              <a:t>What is the PI’s recommended position on project continuance, based on?</a:t>
            </a:r>
          </a:p>
          <a:p>
            <a:pPr marL="452438" lvl="1" indent="-166688" eaLnBrk="1" hangingPunct="1">
              <a:spcAft>
                <a:spcPts val="600"/>
              </a:spcAft>
            </a:pPr>
            <a:r>
              <a:rPr lang="en-US" altLang="en-US" dirty="0"/>
              <a:t>Recommendation: Continue with the project with the proposed change, which will reduce re-computation time when encountering pop-up obstacles (a realistic scenario)</a:t>
            </a:r>
          </a:p>
          <a:p>
            <a:pPr marL="452438" lvl="1" indent="-166688" eaLnBrk="1" hangingPunct="1"/>
            <a:r>
              <a:rPr lang="en-US" altLang="en-US" dirty="0"/>
              <a:t>Reason: We have met our mid-term goal of </a:t>
            </a:r>
          </a:p>
          <a:p>
            <a:pPr marL="683708" lvl="2" indent="-166688" eaLnBrk="1" hangingPunct="1"/>
            <a:r>
              <a:rPr lang="en-US" altLang="en-US" dirty="0"/>
              <a:t>developing the 2D trajectory software</a:t>
            </a:r>
          </a:p>
          <a:p>
            <a:pPr marL="683708" lvl="2" indent="-166688" eaLnBrk="1" hangingPunct="1">
              <a:spcAft>
                <a:spcPts val="600"/>
              </a:spcAft>
            </a:pPr>
            <a:r>
              <a:rPr lang="en-US" altLang="en-US" dirty="0"/>
              <a:t>performing the tradeoff studies</a:t>
            </a:r>
          </a:p>
          <a:p>
            <a:pPr marL="517020" lvl="2" indent="0" eaLnBrk="1" hangingPunct="1">
              <a:buNone/>
            </a:pPr>
            <a:r>
              <a:rPr lang="en-US" altLang="en-US" dirty="0"/>
              <a:t>in time within budget</a:t>
            </a:r>
          </a:p>
          <a:p>
            <a:pPr marL="683708" lvl="2" indent="-166688" eaLnBrk="1" hangingPunct="1"/>
            <a:endParaRPr lang="en-US" altLang="en-US" dirty="0"/>
          </a:p>
          <a:p>
            <a:pPr marL="452438" lvl="1" indent="-166688" eaLnBrk="1" hangingPunct="1"/>
            <a:r>
              <a:rPr lang="en-US" altLang="en-US" dirty="0"/>
              <a:t>Remaining effort vs time</a:t>
            </a:r>
          </a:p>
          <a:p>
            <a:pPr marL="683708" lvl="2" indent="-166688" eaLnBrk="1" hangingPunct="1"/>
            <a:r>
              <a:rPr lang="en-US" altLang="en-US" dirty="0"/>
              <a:t>2D trajectory generation software development without re-computation of global Laplacian Planner and redo tradeoff studies</a:t>
            </a:r>
          </a:p>
          <a:p>
            <a:pPr marL="683708" lvl="2" indent="-166688" eaLnBrk="1" hangingPunct="1"/>
            <a:r>
              <a:rPr lang="en-US" altLang="en-US" dirty="0"/>
              <a:t>Very likely to complete the project within remaining time (3 months)</a:t>
            </a:r>
          </a:p>
          <a:p>
            <a:pPr marL="285750" lvl="1" indent="0" eaLnBrk="1" hangingPunct="1">
              <a:buNone/>
            </a:pPr>
            <a:endParaRPr lang="en-US" altLang="en-US" dirty="0"/>
          </a:p>
          <a:p>
            <a:pPr marL="452438" lvl="1" indent="-166688" eaLnBrk="1" hangingPunct="1"/>
            <a:r>
              <a:rPr lang="en-US" altLang="en-US" dirty="0"/>
              <a:t>Budget</a:t>
            </a:r>
          </a:p>
          <a:p>
            <a:pPr marL="683708" lvl="2" indent="-166688" eaLnBrk="1" hangingPunct="1"/>
            <a:r>
              <a:rPr lang="en-US" altLang="en-US" dirty="0"/>
              <a:t>Spent 30K out of 35K planned for mid-term review</a:t>
            </a:r>
          </a:p>
          <a:p>
            <a:pPr marL="683708" lvl="2" indent="-166688" eaLnBrk="1" hangingPunct="1"/>
            <a:r>
              <a:rPr lang="en-US" altLang="en-US" dirty="0"/>
              <a:t>45K remaining </a:t>
            </a:r>
          </a:p>
          <a:p>
            <a:pPr marL="452438" lvl="1" indent="-166688" eaLnBrk="1" hangingPunct="1"/>
            <a:endParaRPr lang="en-US" altLang="en-US" dirty="0"/>
          </a:p>
          <a:p>
            <a:pPr marL="452438" lvl="1" indent="-166688" eaLnBrk="1" hangingPunct="1"/>
            <a:r>
              <a:rPr lang="en-US" altLang="en-US" dirty="0"/>
              <a:t>Resource availability</a:t>
            </a:r>
          </a:p>
          <a:p>
            <a:pPr marL="683708" lvl="2" indent="-166688" eaLnBrk="1" hangingPunct="1"/>
            <a:r>
              <a:rPr lang="en-US" altLang="en-US" dirty="0"/>
              <a:t>Suvo – 67% (earlier 50%)</a:t>
            </a:r>
          </a:p>
          <a:p>
            <a:pPr marL="683708" lvl="2" indent="-166688" eaLnBrk="1" hangingPunct="1"/>
            <a:r>
              <a:rPr lang="en-US" altLang="en-US" dirty="0"/>
              <a:t>Alberto – 5%</a:t>
            </a:r>
          </a:p>
          <a:p>
            <a:pPr marL="452438" lvl="1" indent="-166688" eaLnBrk="1" hangingPunct="1"/>
            <a:endParaRPr lang="en-US" altLang="en-US" dirty="0"/>
          </a:p>
          <a:p>
            <a:pPr marL="452438" lvl="1" indent="-166688" eaLnBrk="1" hangingPunct="1"/>
            <a:r>
              <a:rPr lang="en-US" altLang="en-US" dirty="0"/>
              <a:t>Risk</a:t>
            </a:r>
          </a:p>
          <a:p>
            <a:pPr marL="683708" lvl="2" indent="-166688" eaLnBrk="1" hangingPunct="1"/>
            <a:r>
              <a:rPr lang="en-US" altLang="en-US" dirty="0"/>
              <a:t>2D trajectory generation without re-computation of Laplacian Planner likely to take more development time than currently planned for. Trade-off studies may be partially completed.</a:t>
            </a:r>
          </a:p>
          <a:p>
            <a:pPr marL="683708" lvl="2" indent="-166688" eaLnBrk="1" hangingPunct="1"/>
            <a:endParaRPr lang="en-US" altLang="en-US" dirty="0"/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651000" y="6645245"/>
            <a:ext cx="8890000" cy="20005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700">
                <a:solidFill>
                  <a:srgbClr val="7F7F7F"/>
                </a:solidFill>
              </a:rPr>
              <a:t>Honeywell Internal</a:t>
            </a:r>
          </a:p>
        </p:txBody>
      </p:sp>
    </p:spTree>
    <p:extLst>
      <p:ext uri="{BB962C8B-B14F-4D97-AF65-F5344CB8AC3E}">
        <p14:creationId xmlns:p14="http://schemas.microsoft.com/office/powerpoint/2010/main" val="41092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Q&amp;A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150567" y="992685"/>
            <a:ext cx="7873008" cy="5222378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651000" y="6645245"/>
            <a:ext cx="8890000" cy="20005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700">
                <a:solidFill>
                  <a:srgbClr val="7F7F7F"/>
                </a:solidFill>
              </a:rPr>
              <a:t>Honeywell Internal</a:t>
            </a:r>
          </a:p>
        </p:txBody>
      </p:sp>
    </p:spTree>
    <p:extLst>
      <p:ext uri="{BB962C8B-B14F-4D97-AF65-F5344CB8AC3E}">
        <p14:creationId xmlns:p14="http://schemas.microsoft.com/office/powerpoint/2010/main" val="142248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991" y="2499297"/>
            <a:ext cx="2971806" cy="41605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597" y="2499297"/>
            <a:ext cx="2971806" cy="41605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550" y="2542320"/>
            <a:ext cx="2971806" cy="4160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8579" y="357810"/>
            <a:ext cx="8219847" cy="498610"/>
          </a:xfrm>
        </p:spPr>
        <p:txBody>
          <a:bodyPr/>
          <a:lstStyle/>
          <a:p>
            <a:r>
              <a:rPr lang="en-US" dirty="0"/>
              <a:t>Trajectory Variation with No. of Time Steps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With number of states = 4 and number of obstacles = 1, as we increase the </a:t>
            </a:r>
            <a:r>
              <a:rPr lang="en-US" sz="1800" dirty="0">
                <a:solidFill>
                  <a:srgbClr val="FF0000"/>
                </a:solidFill>
              </a:rPr>
              <a:t>number of time steps = 4, 6, 8</a:t>
            </a:r>
            <a:r>
              <a:rPr lang="en-US" sz="1800" dirty="0"/>
              <a:t>, we observe that the trajectory gets smoother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If a “ribbon” being pulled along a circuitous path, the longer the ribbon, the wider the turns.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8163" y="262934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N = 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39763" y="262934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N = 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64213" y="262934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N = 8</a:t>
            </a:r>
          </a:p>
        </p:txBody>
      </p:sp>
    </p:spTree>
    <p:extLst>
      <p:ext uri="{BB962C8B-B14F-4D97-AF65-F5344CB8AC3E}">
        <p14:creationId xmlns:p14="http://schemas.microsoft.com/office/powerpoint/2010/main" val="37068229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heme/theme1.xml><?xml version="1.0" encoding="utf-8"?>
<a:theme xmlns:a="http://schemas.openxmlformats.org/drawingml/2006/main" name="1_Honeywell PPT 16x9 Wide Template V3.3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 3" id="{40202467-D9A4-47B6-B2E6-FA12DFD1B81E}" vid="{59604569-E867-49F3-83C0-6B7DB83B6B99}"/>
    </a:ext>
  </a:extLst>
</a:theme>
</file>

<file path=ppt/theme/theme2.xml><?xml version="1.0" encoding="utf-8"?>
<a:theme xmlns:a="http://schemas.openxmlformats.org/drawingml/2006/main" name="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_Honeywell PPT Template_16x9_V45_F" id="{692A935C-7FE9-46C3-B35B-E77B223100CA}" vid="{7BA0DC99-A955-486C-867F-3691D6B2F72E}"/>
    </a:ext>
  </a:extLst>
</a:theme>
</file>

<file path=ppt/theme/theme3.xml><?xml version="1.0" encoding="utf-8"?>
<a:theme xmlns:a="http://schemas.openxmlformats.org/drawingml/2006/main" name="1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_Honeywell PPT Template_16x9_V45_F" id="{692A935C-7FE9-46C3-B35B-E77B223100CA}" vid="{1216A162-9F64-4670-B304-3F1B908BEE2F}"/>
    </a:ext>
  </a:extLst>
</a:theme>
</file>

<file path=ppt/theme/theme4.xml><?xml version="1.0" encoding="utf-8"?>
<a:theme xmlns:a="http://schemas.openxmlformats.org/drawingml/2006/main" name="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
</file>

<file path=customXml/item2.xml><?xml version="1.0" encoding="utf-8"?>
<sisl xmlns:xsi="http://www.w3.org/2001/XMLSchema-instance" xmlns:xsd="http://www.w3.org/2001/XMLSchema" xmlns="http://www.boldonjames.com/2008/01/sie/internal/label" sislVersion="0" policy="bf276872-af07-4968-a71d-1c83e80bd0bf" origin="userSelected">
  <element uid="id_protectivemarking_protect" value=""/>
</sisl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B125E098E7F49A0205A16AC239CE8" ma:contentTypeVersion="0" ma:contentTypeDescription="Create a new document." ma:contentTypeScope="" ma:versionID="73d8c0722a46478c40824ebff99616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F97E6-7246-4D3F-A6BE-BC3C155E1C5B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FA491D78-FE8B-406B-8002-01DC99D108BB}">
  <ds:schemaRefs>
    <ds:schemaRef ds:uri="http://www.w3.org/2001/XMLSchema"/>
    <ds:schemaRef ds:uri="http://www.boldonjames.com/2008/01/sie/internal/label"/>
  </ds:schemaRefs>
</ds:datastoreItem>
</file>

<file path=customXml/itemProps3.xml><?xml version="1.0" encoding="utf-8"?>
<ds:datastoreItem xmlns:ds="http://schemas.openxmlformats.org/officeDocument/2006/customXml" ds:itemID="{7B3FB1CA-469E-4324-9C07-766BF09E0FD9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9A711268-4532-4FB9-8196-23D231793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HON_Honeywell PPT Template_16x9_V45_F</Template>
  <TotalTime>158</TotalTime>
  <Words>958</Words>
  <Application>Microsoft Office PowerPoint</Application>
  <PresentationFormat>Widescreen</PresentationFormat>
  <Paragraphs>159</Paragraphs>
  <Slides>12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Arial</vt:lpstr>
      <vt:lpstr>Arial Black</vt:lpstr>
      <vt:lpstr>Calibri</vt:lpstr>
      <vt:lpstr>Courier New</vt:lpstr>
      <vt:lpstr>Helvetica 55 Roman</vt:lpstr>
      <vt:lpstr>Helvetica Neue</vt:lpstr>
      <vt:lpstr>HelveticaNeue BoldCond</vt:lpstr>
      <vt:lpstr>HelveticaNeue MediumCond</vt:lpstr>
      <vt:lpstr>Wingdings</vt:lpstr>
      <vt:lpstr>1_Honeywell PPT 16x9 Wide Template V3.3</vt:lpstr>
      <vt:lpstr>Honeywell Theme</vt:lpstr>
      <vt:lpstr>1_Honeywell Theme</vt:lpstr>
      <vt:lpstr>2_Honeywell Theme</vt:lpstr>
      <vt:lpstr>Equation</vt:lpstr>
      <vt:lpstr>PowerPoint Presentation</vt:lpstr>
      <vt:lpstr>Agenda</vt:lpstr>
      <vt:lpstr>Project Overview</vt:lpstr>
      <vt:lpstr>Summary of Accomplishments</vt:lpstr>
      <vt:lpstr>Summary of Tradeoff Charts</vt:lpstr>
      <vt:lpstr>Summary of Remaining Work and Challenges</vt:lpstr>
      <vt:lpstr>PI: GO or NO GO Recommendation</vt:lpstr>
      <vt:lpstr>Q&amp;A</vt:lpstr>
      <vt:lpstr>Trajectory Variation with No. of Time Steps</vt:lpstr>
      <vt:lpstr>CPU Time vs No. of Time Steps (CT vs N)</vt:lpstr>
      <vt:lpstr>CPU Time vs No. of Obstacles (CT vs no)</vt:lpstr>
      <vt:lpstr>Trajectory Generation for Pop-Up Obstacles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J Naboshek</dc:creator>
  <cp:lastModifiedBy>Ganguli, Suvo (MN10)</cp:lastModifiedBy>
  <cp:revision>42</cp:revision>
  <cp:lastPrinted>2017-03-17T20:56:54Z</cp:lastPrinted>
  <dcterms:created xsi:type="dcterms:W3CDTF">2017-07-24T19:34:55Z</dcterms:created>
  <dcterms:modified xsi:type="dcterms:W3CDTF">2018-03-29T17:23:31Z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32119aae-57f2-4d7d-a307-88f2055e1be6 </vt:lpwstr>
  </property>
  <property fmtid="{D5CDD505-2E9C-101B-9397-08002B2CF9AE}" pid="3" name="bjSaver">
    <vt:lpwstr>C6yyvslE/cipFLfbT8VtR7D11cRej5tm</vt:lpwstr>
  </property>
  <property fmtid="{D5CDD505-2E9C-101B-9397-08002B2CF9AE}" pid="4" name="bjDocumentSecurityLabel">
    <vt:lpwstr>Honeywell Internal</vt:lpwstr>
  </property>
  <property fmtid="{D5CDD505-2E9C-101B-9397-08002B2CF9AE}" pid="5" name="BJClassification">
    <vt:lpwstr>Honeywell Internal</vt:lpwstr>
  </property>
  <property fmtid="{D5CDD505-2E9C-101B-9397-08002B2CF9AE}" pid="6" name="bjDocumentLabelXML">
    <vt:lpwstr>&lt;?xml version="1.0" encoding="us-ascii"?&gt;&lt;sisl xmlns:xsi="http://www.w3.org/2001/XMLSchema-instance" xmlns:xsd="http://www.w3.org/2001/XMLSchema" sislVersion="0" policy="bf276872-af07-4968-a71d-1c83e80bd0bf" origin="userSelected" xmlns="http://www.boldonj</vt:lpwstr>
  </property>
  <property fmtid="{D5CDD505-2E9C-101B-9397-08002B2CF9AE}" pid="7" name="bjDocumentLabelXML-0">
    <vt:lpwstr>ames.com/2008/01/sie/internal/label"&gt;&lt;element uid="id_protectivemarking_protect" value="" /&gt;&lt;/sisl&gt;</vt:lpwstr>
  </property>
</Properties>
</file>