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84"/>
  </p:notesMasterIdLst>
  <p:handoutMasterIdLst>
    <p:handoutMasterId r:id="rId85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83" r:id="rId67"/>
    <p:sldId id="284" r:id="rId68"/>
    <p:sldId id="285" r:id="rId69"/>
    <p:sldId id="269" r:id="rId70"/>
    <p:sldId id="263" r:id="rId71"/>
    <p:sldId id="271" r:id="rId72"/>
    <p:sldId id="265" r:id="rId73"/>
    <p:sldId id="270" r:id="rId74"/>
    <p:sldId id="282" r:id="rId75"/>
    <p:sldId id="264" r:id="rId76"/>
    <p:sldId id="275" r:id="rId77"/>
    <p:sldId id="274" r:id="rId78"/>
    <p:sldId id="276" r:id="rId79"/>
    <p:sldId id="280" r:id="rId80"/>
    <p:sldId id="278" r:id="rId81"/>
    <p:sldId id="260" r:id="rId82"/>
    <p:sldId id="261" r:id="rId83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2819"/>
    <a:srgbClr val="005C2A"/>
    <a:srgbClr val="CC00CC"/>
    <a:srgbClr val="00FF00"/>
    <a:srgbClr val="E71D1D"/>
    <a:srgbClr val="66FF99"/>
    <a:srgbClr val="FFCCFF"/>
    <a:srgbClr val="CCFEF1"/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109" d="100"/>
          <a:sy n="109" d="100"/>
        </p:scale>
        <p:origin x="486" y="114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slide" Target="slides/slide20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slide" Target="slides/slide23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slide" Target="slides/slide21.xml"/><Relationship Id="rId85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slide" Target="slides/slide24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slide" Target="slides/slide22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6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 dirty="0"/>
              <a:t>Feb 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21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35" y="2356587"/>
            <a:ext cx="2971806" cy="4160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88" y="2335148"/>
            <a:ext cx="2971806" cy="4160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347180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in Presence of Obstacles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/>
              <a:t>MPC Trajectory Generator successfully generates path between the start and end point in presence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Obstacle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921" y="2036917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</a:t>
            </a:r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60" y="1727732"/>
            <a:ext cx="4389129" cy="3291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727731"/>
            <a:ext cx="4389129" cy="3291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3360" y="1358398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6295" y="4668253"/>
            <a:ext cx="1227221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586789" y="3657600"/>
            <a:ext cx="276727" cy="171213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66874" y="4668253"/>
            <a:ext cx="216568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033150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8" y="1322918"/>
            <a:ext cx="4533130" cy="2133356"/>
          </a:xfrm>
        </p:spPr>
        <p:txBody>
          <a:bodyPr>
            <a:normAutofit/>
          </a:bodyPr>
          <a:lstStyle/>
          <a:p>
            <a:r>
              <a:rPr lang="en-US" sz="1800" dirty="0"/>
              <a:t>Average CPU time increases (in general) with the number of obstacles</a:t>
            </a:r>
          </a:p>
          <a:p>
            <a:endParaRPr lang="en-US" sz="1800" dirty="0"/>
          </a:p>
          <a:p>
            <a:r>
              <a:rPr lang="en-US" sz="1800" dirty="0"/>
              <a:t>Average CPU time is increases with the number of MPC time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855663"/>
            <a:ext cx="4096520" cy="307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0" y="3741125"/>
            <a:ext cx="4096520" cy="307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3741125"/>
            <a:ext cx="4096520" cy="30723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131836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5040" y="1479884"/>
            <a:ext cx="0" cy="1961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3168" y="24604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3x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25320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4463" y="5092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1840" y="5068240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11x</a:t>
            </a:r>
          </a:p>
        </p:txBody>
      </p:sp>
      <p:sp>
        <p:nvSpPr>
          <p:cNvPr id="2" name="Oval 1"/>
          <p:cNvSpPr/>
          <p:nvPr/>
        </p:nvSpPr>
        <p:spPr>
          <a:xfrm>
            <a:off x="6622473" y="1025236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09693" y="3909581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22472" y="3896268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788778"/>
          </a:xfrm>
        </p:spPr>
        <p:txBody>
          <a:bodyPr>
            <a:noAutofit/>
          </a:bodyPr>
          <a:lstStyle/>
          <a:p>
            <a:r>
              <a:rPr lang="en-US" sz="1600" dirty="0"/>
              <a:t>CPU Time varies with the number of iterations. So, averaging over several runs will be more representative of CT vs no.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In case of N = 4, the trajectory generator hits less constraints once it passes the 2</a:t>
            </a:r>
            <a:r>
              <a:rPr lang="en-US" sz="1600" baseline="30000" dirty="0"/>
              <a:t>nd</a:t>
            </a:r>
            <a:r>
              <a:rPr lang="en-US" sz="1600" dirty="0"/>
              <a:t> obstacle (due to the shorter horizon). This leads to slightly less average CT compared to the case with 1 obstacle.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147"/>
            <a:ext cx="4681738" cy="3511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62" y="3027148"/>
            <a:ext cx="4681738" cy="351130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756611" y="3164306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5117" y="3176338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919" y="4620372"/>
            <a:ext cx="721166" cy="1214944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8172" y="2833505"/>
            <a:ext cx="254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constraints for final leg of trajectory is inactive for N=4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37405" y="3273398"/>
            <a:ext cx="414787" cy="1346973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1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/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25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1" y="2377431"/>
            <a:ext cx="3200406" cy="4480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65" y="2377431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</a:t>
            </a:r>
            <a:r>
              <a:rPr lang="en-US" sz="1800" dirty="0">
                <a:solidFill>
                  <a:srgbClr val="FF0000"/>
                </a:solidFill>
              </a:rPr>
              <a:t>time steps = 4</a:t>
            </a:r>
            <a:r>
              <a:rPr lang="en-US" sz="1800" dirty="0"/>
              <a:t>, and number of </a:t>
            </a:r>
            <a:r>
              <a:rPr lang="en-US" sz="1800" dirty="0">
                <a:solidFill>
                  <a:srgbClr val="FF0000"/>
                </a:solidFill>
              </a:rPr>
              <a:t>states = 4</a:t>
            </a:r>
            <a:r>
              <a:rPr lang="en-US" sz="1800" dirty="0"/>
              <a:t>, we get instability. This is due to relatively shorter horizon. Plus, the control is      instead of      which results in slower response.</a:t>
            </a:r>
          </a:p>
          <a:p>
            <a:r>
              <a:rPr lang="en-US" sz="1800" dirty="0"/>
              <a:t>With number of </a:t>
            </a:r>
            <a:r>
              <a:rPr lang="en-US" sz="1800" dirty="0">
                <a:solidFill>
                  <a:srgbClr val="FF0000"/>
                </a:solidFill>
              </a:rPr>
              <a:t>time steps = 4</a:t>
            </a:r>
            <a:r>
              <a:rPr lang="en-US" sz="1800" dirty="0"/>
              <a:t>, and number of </a:t>
            </a:r>
            <a:r>
              <a:rPr lang="en-US" sz="1800" dirty="0">
                <a:solidFill>
                  <a:srgbClr val="FF0000"/>
                </a:solidFill>
              </a:rPr>
              <a:t>states = 6</a:t>
            </a:r>
            <a:r>
              <a:rPr lang="en-US" sz="1800" dirty="0"/>
              <a:t>, the trajectory cannot negotiate the turn. This is due the relatively shorter horizon (N).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6741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4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20251"/>
              </p:ext>
            </p:extLst>
          </p:nvPr>
        </p:nvGraphicFramePr>
        <p:xfrm>
          <a:off x="6779458" y="1334374"/>
          <a:ext cx="274104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9458" y="1334374"/>
                        <a:ext cx="274104" cy="36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80458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6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29549"/>
              </p:ext>
            </p:extLst>
          </p:nvPr>
        </p:nvGraphicFramePr>
        <p:xfrm>
          <a:off x="8111540" y="1379791"/>
          <a:ext cx="273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1540" y="1379791"/>
                        <a:ext cx="27305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91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990576"/>
            <a:ext cx="3200406" cy="44805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6" y="1990576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</a:t>
            </a:r>
            <a:r>
              <a:rPr lang="en-US" sz="1800" dirty="0">
                <a:solidFill>
                  <a:srgbClr val="FF0000"/>
                </a:solidFill>
              </a:rPr>
              <a:t>time steps = 6</a:t>
            </a:r>
            <a:r>
              <a:rPr lang="en-US" sz="1800" dirty="0"/>
              <a:t>, and number of </a:t>
            </a:r>
            <a:r>
              <a:rPr lang="en-US" sz="1800" dirty="0">
                <a:solidFill>
                  <a:srgbClr val="FF0000"/>
                </a:solidFill>
              </a:rPr>
              <a:t>states = 4 and 6</a:t>
            </a:r>
            <a:r>
              <a:rPr lang="en-US" sz="1800" dirty="0"/>
              <a:t>, we can reach the end point when we make the following changes: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Reduce the lateral error margin for the terminal point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Add a terminal velocity constraint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6741" y="36038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0458" y="36038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 = 6</a:t>
            </a:r>
          </a:p>
        </p:txBody>
      </p:sp>
      <p:sp>
        <p:nvSpPr>
          <p:cNvPr id="4" name="Oval 3"/>
          <p:cNvSpPr/>
          <p:nvPr/>
        </p:nvSpPr>
        <p:spPr>
          <a:xfrm>
            <a:off x="3543300" y="3973175"/>
            <a:ext cx="501162" cy="493314"/>
          </a:xfrm>
          <a:prstGeom prst="ellipse">
            <a:avLst/>
          </a:prstGeom>
          <a:noFill/>
          <a:ln>
            <a:solidFill>
              <a:srgbClr val="005C2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43706" y="3984203"/>
            <a:ext cx="501162" cy="493314"/>
          </a:xfrm>
          <a:prstGeom prst="ellipse">
            <a:avLst/>
          </a:prstGeom>
          <a:noFill/>
          <a:ln>
            <a:solidFill>
              <a:srgbClr val="005C2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States (CT vs ns)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230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CPU time is </a:t>
            </a:r>
            <a:r>
              <a:rPr lang="en-US" dirty="0">
                <a:solidFill>
                  <a:srgbClr val="EB2819"/>
                </a:solidFill>
              </a:rPr>
              <a:t>less</a:t>
            </a:r>
            <a:r>
              <a:rPr lang="en-US" dirty="0"/>
              <a:t> for ns = 6 as compared to ns = 4. This is counter-intuitive and needs to be studied further.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Possible Explanation:</a:t>
            </a:r>
          </a:p>
          <a:p>
            <a:pPr lvl="1"/>
            <a:r>
              <a:rPr lang="en-US" dirty="0"/>
              <a:t>Number of active constraints are less for ns = 6</a:t>
            </a:r>
          </a:p>
          <a:p>
            <a:pPr lvl="1"/>
            <a:r>
              <a:rPr lang="en-US" dirty="0"/>
              <a:t>But that did not turn out to be correct (see next slide).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56736"/>
            <a:ext cx="3218695" cy="2414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43" y="3637597"/>
            <a:ext cx="3218695" cy="2414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685" y="3637596"/>
            <a:ext cx="3218695" cy="2414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22037" y="3233843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-- ns = 4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-- ns = 6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320424" y="3465263"/>
            <a:ext cx="7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= 0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269766" y="3463774"/>
            <a:ext cx="7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= 1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7244464" y="3458852"/>
            <a:ext cx="75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=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9686" y="1642657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variables = </a:t>
            </a:r>
            <a:r>
              <a:rPr lang="en-US" sz="1400" dirty="0">
                <a:solidFill>
                  <a:srgbClr val="EB2819"/>
                </a:solidFill>
              </a:rPr>
              <a:t>N.(ns + nu)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9686" y="1869021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constraints = 2N + 3</a:t>
            </a:r>
          </a:p>
        </p:txBody>
      </p:sp>
      <p:sp>
        <p:nvSpPr>
          <p:cNvPr id="17" name="Oval 16"/>
          <p:cNvSpPr/>
          <p:nvPr/>
        </p:nvSpPr>
        <p:spPr>
          <a:xfrm>
            <a:off x="4396464" y="3930362"/>
            <a:ext cx="694281" cy="1441738"/>
          </a:xfrm>
          <a:prstGeom prst="ellipse">
            <a:avLst/>
          </a:prstGeom>
          <a:noFill/>
          <a:ln>
            <a:solidFill>
              <a:srgbClr val="005C2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9" y="3187652"/>
            <a:ext cx="4389129" cy="32918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08" y="318765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1 Obstacle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376987" cy="194981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State and control constraints are not active in these cases</a:t>
            </a:r>
          </a:p>
          <a:p>
            <a:pPr>
              <a:spcAft>
                <a:spcPts val="1200"/>
              </a:spcAft>
            </a:pPr>
            <a:r>
              <a:rPr lang="en-US" dirty="0"/>
              <a:t>Path constraints are almost always active due to the narrow terminal constraint on lateral error for both ns = 4 and 6</a:t>
            </a:r>
          </a:p>
          <a:p>
            <a:pPr>
              <a:spcAft>
                <a:spcPts val="1200"/>
              </a:spcAft>
            </a:pPr>
            <a:r>
              <a:rPr lang="en-US" dirty="0"/>
              <a:t>Constraint on terminal velocity is active for </a:t>
            </a:r>
            <a:r>
              <a:rPr lang="en-US" dirty="0">
                <a:solidFill>
                  <a:srgbClr val="EB2819"/>
                </a:solidFill>
              </a:rPr>
              <a:t>slightly more time</a:t>
            </a:r>
            <a:r>
              <a:rPr lang="en-US" dirty="0"/>
              <a:t> for ns = 6 than ns = 4. This does not explain why CT for ns = 6 is less than ns =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5701" y="3207579"/>
            <a:ext cx="18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6, T = 0.4, ns =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6810" y="3207579"/>
            <a:ext cx="18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6, T = 0.4, ns = 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26810" y="4090756"/>
            <a:ext cx="2211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Terminal velocity constraint is active for longer time for ns = 6</a:t>
            </a:r>
          </a:p>
        </p:txBody>
      </p:sp>
    </p:spTree>
    <p:extLst>
      <p:ext uri="{BB962C8B-B14F-4D97-AF65-F5344CB8AC3E}">
        <p14:creationId xmlns:p14="http://schemas.microsoft.com/office/powerpoint/2010/main" val="370732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Number of Solver Iterations for ns = 4 </a:t>
            </a:r>
            <a:r>
              <a:rPr lang="en-US" dirty="0">
                <a:solidFill>
                  <a:srgbClr val="EB2819"/>
                </a:solidFill>
              </a:rPr>
              <a:t>is much more </a:t>
            </a:r>
            <a:r>
              <a:rPr lang="en-US" dirty="0"/>
              <a:t>than ns = 6. This explains why CT for ns = 6 takes less time than ns = 4</a:t>
            </a:r>
          </a:p>
          <a:p>
            <a:r>
              <a:rPr lang="en-US" dirty="0"/>
              <a:t>Possible explanation (needs to be checked):</a:t>
            </a:r>
          </a:p>
          <a:p>
            <a:pPr lvl="1"/>
            <a:r>
              <a:rPr lang="en-US" dirty="0"/>
              <a:t>Weight on </a:t>
            </a:r>
            <a:r>
              <a:rPr lang="en-US" dirty="0" err="1"/>
              <a:t>Vdot</a:t>
            </a:r>
            <a:r>
              <a:rPr lang="en-US" dirty="0"/>
              <a:t> control for ns = 4 is effectively less than </a:t>
            </a:r>
            <a:r>
              <a:rPr lang="en-US" dirty="0" err="1"/>
              <a:t>Vddot</a:t>
            </a:r>
            <a:r>
              <a:rPr lang="en-US" dirty="0"/>
              <a:t> for ns =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21" y="2831123"/>
            <a:ext cx="4736287" cy="35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Time (CT) increases with increase in number of obstacles (no) and number of time steps (N). This is expected.</a:t>
            </a:r>
          </a:p>
          <a:p>
            <a:endParaRPr lang="en-US" dirty="0"/>
          </a:p>
          <a:p>
            <a:r>
              <a:rPr lang="en-US" dirty="0"/>
              <a:t>CPU Time (CT) decreases with increase in number of states (ns). This is unexpected and needs to be studied further.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7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984885"/>
            <a:ext cx="8102600" cy="498475"/>
          </a:xfrm>
        </p:spPr>
        <p:txBody>
          <a:bodyPr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03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49" name="AutoShape 2" descr="Image result for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24882" y="1918352"/>
            <a:ext cx="7245709" cy="2554821"/>
            <a:chOff x="1124882" y="1918352"/>
            <a:chExt cx="7245709" cy="25548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59521" y="3163881"/>
              <a:ext cx="42049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07812" y="354030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07812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07812" y="4473173"/>
              <a:ext cx="5257800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54004" y="3540300"/>
              <a:ext cx="502372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56376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52756" y="293503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48" y="2690120"/>
              <a:ext cx="1075645" cy="10982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Trajectory Generator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3355" y="2977203"/>
              <a:ext cx="588077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478328" y="1918352"/>
              <a:ext cx="892263" cy="2233486"/>
              <a:chOff x="7376134" y="1850096"/>
              <a:chExt cx="892263" cy="223348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7400747" y="1986927"/>
                <a:ext cx="697529" cy="2096655"/>
              </a:xfrm>
              <a:custGeom>
                <a:avLst/>
                <a:gdLst>
                  <a:gd name="connsiteX0" fmla="*/ 0 w 459742"/>
                  <a:gd name="connsiteY0" fmla="*/ 1985819 h 1985819"/>
                  <a:gd name="connsiteX1" fmla="*/ 415637 w 459742"/>
                  <a:gd name="connsiteY1" fmla="*/ 1551709 h 1985819"/>
                  <a:gd name="connsiteX2" fmla="*/ 434109 w 459742"/>
                  <a:gd name="connsiteY2" fmla="*/ 1052946 h 1985819"/>
                  <a:gd name="connsiteX3" fmla="*/ 295564 w 459742"/>
                  <a:gd name="connsiteY3" fmla="*/ 840509 h 1985819"/>
                  <a:gd name="connsiteX4" fmla="*/ 138546 w 459742"/>
                  <a:gd name="connsiteY4" fmla="*/ 517237 h 1985819"/>
                  <a:gd name="connsiteX5" fmla="*/ 314037 w 459742"/>
                  <a:gd name="connsiteY5" fmla="*/ 0 h 1985819"/>
                  <a:gd name="connsiteX0" fmla="*/ 0 w 447863"/>
                  <a:gd name="connsiteY0" fmla="*/ 1985819 h 1985819"/>
                  <a:gd name="connsiteX1" fmla="*/ 415637 w 447863"/>
                  <a:gd name="connsiteY1" fmla="*/ 1551709 h 1985819"/>
                  <a:gd name="connsiteX2" fmla="*/ 406400 w 447863"/>
                  <a:gd name="connsiteY2" fmla="*/ 1126837 h 1985819"/>
                  <a:gd name="connsiteX3" fmla="*/ 295564 w 447863"/>
                  <a:gd name="connsiteY3" fmla="*/ 840509 h 1985819"/>
                  <a:gd name="connsiteX4" fmla="*/ 138546 w 447863"/>
                  <a:gd name="connsiteY4" fmla="*/ 517237 h 1985819"/>
                  <a:gd name="connsiteX5" fmla="*/ 314037 w 447863"/>
                  <a:gd name="connsiteY5" fmla="*/ 0 h 1985819"/>
                  <a:gd name="connsiteX0" fmla="*/ 0 w 470246"/>
                  <a:gd name="connsiteY0" fmla="*/ 1985819 h 1985819"/>
                  <a:gd name="connsiteX1" fmla="*/ 415637 w 470246"/>
                  <a:gd name="connsiteY1" fmla="*/ 1551709 h 1985819"/>
                  <a:gd name="connsiteX2" fmla="*/ 452582 w 470246"/>
                  <a:gd name="connsiteY2" fmla="*/ 1136073 h 1985819"/>
                  <a:gd name="connsiteX3" fmla="*/ 295564 w 470246"/>
                  <a:gd name="connsiteY3" fmla="*/ 840509 h 1985819"/>
                  <a:gd name="connsiteX4" fmla="*/ 138546 w 470246"/>
                  <a:gd name="connsiteY4" fmla="*/ 517237 h 1985819"/>
                  <a:gd name="connsiteX5" fmla="*/ 314037 w 470246"/>
                  <a:gd name="connsiteY5" fmla="*/ 0 h 1985819"/>
                  <a:gd name="connsiteX0" fmla="*/ 0 w 470246"/>
                  <a:gd name="connsiteY0" fmla="*/ 2096655 h 2096655"/>
                  <a:gd name="connsiteX1" fmla="*/ 415637 w 470246"/>
                  <a:gd name="connsiteY1" fmla="*/ 1662545 h 2096655"/>
                  <a:gd name="connsiteX2" fmla="*/ 452582 w 470246"/>
                  <a:gd name="connsiteY2" fmla="*/ 1246909 h 2096655"/>
                  <a:gd name="connsiteX3" fmla="*/ 295564 w 470246"/>
                  <a:gd name="connsiteY3" fmla="*/ 951345 h 2096655"/>
                  <a:gd name="connsiteX4" fmla="*/ 138546 w 470246"/>
                  <a:gd name="connsiteY4" fmla="*/ 628073 h 2096655"/>
                  <a:gd name="connsiteX5" fmla="*/ 258618 w 470246"/>
                  <a:gd name="connsiteY5" fmla="*/ 0 h 2096655"/>
                  <a:gd name="connsiteX0" fmla="*/ 227283 w 697529"/>
                  <a:gd name="connsiteY0" fmla="*/ 2096655 h 2096655"/>
                  <a:gd name="connsiteX1" fmla="*/ 642920 w 697529"/>
                  <a:gd name="connsiteY1" fmla="*/ 1662545 h 2096655"/>
                  <a:gd name="connsiteX2" fmla="*/ 679865 w 697529"/>
                  <a:gd name="connsiteY2" fmla="*/ 1246909 h 2096655"/>
                  <a:gd name="connsiteX3" fmla="*/ 522847 w 697529"/>
                  <a:gd name="connsiteY3" fmla="*/ 951345 h 2096655"/>
                  <a:gd name="connsiteX4" fmla="*/ 69 w 697529"/>
                  <a:gd name="connsiteY4" fmla="*/ 560696 h 2096655"/>
                  <a:gd name="connsiteX5" fmla="*/ 485901 w 697529"/>
                  <a:gd name="connsiteY5" fmla="*/ 0 h 209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529" h="2096655">
                    <a:moveTo>
                      <a:pt x="227283" y="2096655"/>
                    </a:moveTo>
                    <a:cubicBezTo>
                      <a:pt x="398926" y="1957339"/>
                      <a:pt x="567490" y="1804169"/>
                      <a:pt x="642920" y="1662545"/>
                    </a:cubicBezTo>
                    <a:cubicBezTo>
                      <a:pt x="718350" y="1520921"/>
                      <a:pt x="699877" y="1365442"/>
                      <a:pt x="679865" y="1246909"/>
                    </a:cubicBezTo>
                    <a:cubicBezTo>
                      <a:pt x="659853" y="1128376"/>
                      <a:pt x="636146" y="1065714"/>
                      <a:pt x="522847" y="951345"/>
                    </a:cubicBezTo>
                    <a:cubicBezTo>
                      <a:pt x="409548" y="836976"/>
                      <a:pt x="6227" y="719254"/>
                      <a:pt x="69" y="560696"/>
                    </a:cubicBezTo>
                    <a:cubicBezTo>
                      <a:pt x="-6089" y="402138"/>
                      <a:pt x="399695" y="188576"/>
                      <a:pt x="485901" y="0"/>
                    </a:cubicBezTo>
                  </a:path>
                </a:pathLst>
              </a:cu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28031" y="3946422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852661" y="1850096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6134" y="3181097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58011" y="2394116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24882" y="1918352"/>
              <a:ext cx="860218" cy="2229615"/>
              <a:chOff x="375456" y="3804024"/>
              <a:chExt cx="892263" cy="223348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7353" y="5900350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51983" y="3804024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5456" y="5135025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333" y="4348044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1" idx="0"/>
                <a:endCxn id="35" idx="4"/>
              </p:cNvCxnSpPr>
              <p:nvPr/>
            </p:nvCxnSpPr>
            <p:spPr>
              <a:xfrm flipV="1">
                <a:off x="693862" y="3941184"/>
                <a:ext cx="224630" cy="1959166"/>
              </a:xfrm>
              <a:prstGeom prst="straightConnector1">
                <a:avLst/>
              </a:prstGeom>
              <a:ln w="19050">
                <a:prstDash val="dash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87466" y="2690120"/>
              <a:ext cx="2788595" cy="10982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1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Provides an </a:t>
            </a:r>
            <a:r>
              <a:rPr lang="en-US" dirty="0">
                <a:solidFill>
                  <a:srgbClr val="FF0000"/>
                </a:solidFill>
              </a:rPr>
              <a:t>initial solution </a:t>
            </a:r>
            <a:r>
              <a:rPr lang="en-US" dirty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goal is to trade off the CPU time (</a:t>
            </a:r>
            <a:r>
              <a:rPr lang="en-US" dirty="0">
                <a:solidFill>
                  <a:srgbClr val="EB2819"/>
                </a:solidFill>
              </a:rPr>
              <a:t>CT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Trajectory Parameters</a:t>
            </a:r>
          </a:p>
          <a:p>
            <a:pPr lvl="2"/>
            <a:r>
              <a:rPr lang="en-US" dirty="0"/>
              <a:t>Number of MPC time steps = </a:t>
            </a:r>
            <a:r>
              <a:rPr lang="en-US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/>
              <a:t>MPC time step = </a:t>
            </a:r>
            <a:r>
              <a:rPr lang="en-US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/>
              <a:t>Model Complexity</a:t>
            </a:r>
          </a:p>
          <a:p>
            <a:pPr lvl="2"/>
            <a:r>
              <a:rPr lang="en-US" dirty="0"/>
              <a:t>Number of states = </a:t>
            </a:r>
            <a:r>
              <a:rPr lang="en-US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/>
          </a:p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2 states model</a:t>
            </a:r>
          </a:p>
          <a:p>
            <a:pPr lvl="1"/>
            <a:r>
              <a:rPr lang="en-US" dirty="0"/>
              <a:t>4 state model</a:t>
            </a:r>
          </a:p>
          <a:p>
            <a:pPr lvl="1"/>
            <a:r>
              <a:rPr lang="en-US" dirty="0"/>
              <a:t>6 state model</a:t>
            </a:r>
          </a:p>
          <a:p>
            <a:endParaRPr lang="en-US" dirty="0"/>
          </a:p>
          <a:p>
            <a:r>
              <a:rPr lang="en-US" dirty="0"/>
              <a:t>Obstacle Density is measured by the number of obstacles which are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Placed to obstruct the line of sight from the start point to the end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95013"/>
              </p:ext>
            </p:extLst>
          </p:nvPr>
        </p:nvGraphicFramePr>
        <p:xfrm>
          <a:off x="5574425" y="2535998"/>
          <a:ext cx="2995068" cy="1752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CT</a:t>
            </a:r>
          </a:p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 state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 state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state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53027"/>
              </p:ext>
            </p:extLst>
          </p:nvPr>
        </p:nvGraphicFramePr>
        <p:xfrm>
          <a:off x="3286125" y="2178097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2178097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34815"/>
              </p:ext>
            </p:extLst>
          </p:nvPr>
        </p:nvGraphicFramePr>
        <p:xfrm>
          <a:off x="3286125" y="1178729"/>
          <a:ext cx="7175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7" imgW="444240" imgH="482400" progId="Equation.3">
                  <p:embed/>
                </p:oleObj>
              </mc:Choice>
              <mc:Fallback>
                <p:oleObj name="Equation" r:id="rId7" imgW="4442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6125" y="1178729"/>
                        <a:ext cx="7175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93052"/>
              </p:ext>
            </p:extLst>
          </p:nvPr>
        </p:nvGraphicFramePr>
        <p:xfrm>
          <a:off x="3282950" y="4102054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9" imgW="749160" imgH="965160" progId="Equation.3">
                  <p:embed/>
                </p:oleObj>
              </mc:Choice>
              <mc:Fallback>
                <p:oleObj name="Equation" r:id="rId9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2950" y="4102054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99676"/>
              </p:ext>
            </p:extLst>
          </p:nvPr>
        </p:nvGraphicFramePr>
        <p:xfrm>
          <a:off x="5029200" y="1268414"/>
          <a:ext cx="12922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11" imgW="799920" imgH="203040" progId="Equation.3">
                  <p:embed/>
                </p:oleObj>
              </mc:Choice>
              <mc:Fallback>
                <p:oleObj name="Equation" r:id="rId11" imgW="7999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1268414"/>
                        <a:ext cx="1292225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767778"/>
              </p:ext>
            </p:extLst>
          </p:nvPr>
        </p:nvGraphicFramePr>
        <p:xfrm>
          <a:off x="5029200" y="2262191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3" imgW="1117440" imgH="203040" progId="Equation.3">
                  <p:embed/>
                </p:oleObj>
              </mc:Choice>
              <mc:Fallback>
                <p:oleObj name="Equation" r:id="rId13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29200" y="2262191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14419"/>
              </p:ext>
            </p:extLst>
          </p:nvPr>
        </p:nvGraphicFramePr>
        <p:xfrm>
          <a:off x="5029200" y="4082253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5" imgW="1422360" imgH="228600" progId="Equation.3">
                  <p:embed/>
                </p:oleObj>
              </mc:Choice>
              <mc:Fallback>
                <p:oleObj name="Equation" r:id="rId15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9200" y="4082253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52081"/>
              </p:ext>
            </p:extLst>
          </p:nvPr>
        </p:nvGraphicFramePr>
        <p:xfrm>
          <a:off x="1920875" y="6069012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17" imgW="2946240" imgH="203040" progId="Equation.3">
                  <p:embed/>
                </p:oleObj>
              </mc:Choice>
              <mc:Fallback>
                <p:oleObj name="Equation" r:id="rId17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20875" y="6069012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/>
              <a:t>CPU time vs Number of Obstacles (CT vs 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 (CT vs 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Time Steps (CT vs N)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</a:t>
            </a:r>
            <a:r>
              <a:rPr lang="en-US" sz="1800" dirty="0"/>
              <a:t>states = 4 </a:t>
            </a:r>
            <a:r>
              <a:rPr lang="en-US" sz="1800" dirty="0"/>
              <a:t>and number of obstacles = 1, as we increase the number of </a:t>
            </a:r>
            <a:r>
              <a:rPr lang="en-US" sz="1800" dirty="0">
                <a:solidFill>
                  <a:srgbClr val="FF0000"/>
                </a:solidFill>
              </a:rPr>
              <a:t>time steps = 4, 6, 8</a:t>
            </a:r>
            <a:r>
              <a:rPr lang="en-US" sz="1800" dirty="0"/>
              <a:t>, we observe that the turn gets wider.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8" y="2310616"/>
            <a:ext cx="2743205" cy="3840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4" y="2310616"/>
            <a:ext cx="2743205" cy="384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351" y="2310616"/>
            <a:ext cx="2743205" cy="3840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41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39588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Props1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43136</TotalTime>
  <Words>1218</Words>
  <Application>Microsoft Office PowerPoint</Application>
  <PresentationFormat>On-screen Show (4:3)</PresentationFormat>
  <Paragraphs>240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89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CPU Time vs Number of Time Steps (CT vs N)</vt:lpstr>
      <vt:lpstr>PowerPoint Presentation</vt:lpstr>
      <vt:lpstr>Overview</vt:lpstr>
      <vt:lpstr>MPC Trajectory in Presence of Obstacles</vt:lpstr>
      <vt:lpstr>MPC Trajectory Satisfies Vehicle Constraints</vt:lpstr>
      <vt:lpstr>CPU Time vs Number of Obstacles (CT vs no)</vt:lpstr>
      <vt:lpstr>CPU Time vs Number of Obstacles (CT vs no)</vt:lpstr>
      <vt:lpstr>Overview</vt:lpstr>
      <vt:lpstr>CPU Time vs Number of States (CT vs ns)</vt:lpstr>
      <vt:lpstr>CPU Time vs Number of States (CT vs ns)</vt:lpstr>
      <vt:lpstr>CPU Time vs Number of States (CT vs ns)</vt:lpstr>
      <vt:lpstr>Constraints for 1 Obstacle</vt:lpstr>
      <vt:lpstr>Number of Solver Iterations</vt:lpstr>
      <vt:lpstr>Summary</vt:lpstr>
      <vt:lpstr>Pictures</vt:lpstr>
      <vt:lpstr>Title Slide Picture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967</cp:revision>
  <cp:lastPrinted>2015-07-29T21:30:37Z</cp:lastPrinted>
  <dcterms:created xsi:type="dcterms:W3CDTF">2015-08-18T00:12:44Z</dcterms:created>
  <dcterms:modified xsi:type="dcterms:W3CDTF">2018-02-20T21:34:37Z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