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7023100" cy="93091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5B5CD65-2ED3-4950-A894-875A0D071B5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520" cy="4188240"/>
          </a:xfrm>
          <a:prstGeom prst="rect">
            <a:avLst/>
          </a:prstGeom>
        </p:spPr>
        <p:txBody>
          <a:bodyPr lIns="93240" rIns="93240" tIns="46800" bIns="46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0" y="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3"/>
          <p:cNvSpPr/>
          <p:nvPr/>
        </p:nvSpPr>
        <p:spPr>
          <a:xfrm>
            <a:off x="0" y="8842320"/>
            <a:ext cx="7022160" cy="4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4"/>
          <p:cNvSpPr/>
          <p:nvPr/>
        </p:nvSpPr>
        <p:spPr>
          <a:xfrm>
            <a:off x="3978360" y="884232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7DA63076-1A2A-4030-BD92-AA47B7AB66C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520" cy="4188240"/>
          </a:xfrm>
          <a:prstGeom prst="rect">
            <a:avLst/>
          </a:prstGeom>
        </p:spPr>
        <p:txBody>
          <a:bodyPr lIns="93240" rIns="93240" tIns="46800" bIns="46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0" y="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3"/>
          <p:cNvSpPr/>
          <p:nvPr/>
        </p:nvSpPr>
        <p:spPr>
          <a:xfrm>
            <a:off x="0" y="8842320"/>
            <a:ext cx="7022160" cy="4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4"/>
          <p:cNvSpPr/>
          <p:nvPr/>
        </p:nvSpPr>
        <p:spPr>
          <a:xfrm>
            <a:off x="3978360" y="884232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D2C44BD3-9B0A-4C03-ADFF-49A60795A63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520" cy="4188240"/>
          </a:xfrm>
          <a:prstGeom prst="rect">
            <a:avLst/>
          </a:prstGeom>
        </p:spPr>
        <p:txBody>
          <a:bodyPr lIns="93240" rIns="93240" tIns="46800" bIns="46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0" y="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3"/>
          <p:cNvSpPr/>
          <p:nvPr/>
        </p:nvSpPr>
        <p:spPr>
          <a:xfrm>
            <a:off x="0" y="8842320"/>
            <a:ext cx="7022160" cy="4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4"/>
          <p:cNvSpPr/>
          <p:nvPr/>
        </p:nvSpPr>
        <p:spPr>
          <a:xfrm>
            <a:off x="3978360" y="884232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DFB00353-3D7B-4B40-80E6-89D10561E4A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520" cy="4188240"/>
          </a:xfrm>
          <a:prstGeom prst="rect">
            <a:avLst/>
          </a:prstGeom>
        </p:spPr>
        <p:txBody>
          <a:bodyPr lIns="93240" rIns="93240" tIns="46800" bIns="46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0" y="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3"/>
          <p:cNvSpPr/>
          <p:nvPr/>
        </p:nvSpPr>
        <p:spPr>
          <a:xfrm>
            <a:off x="0" y="8842320"/>
            <a:ext cx="7022160" cy="4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3978360" y="884232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D0F22056-3383-4EF7-AC3C-13B46DB61FB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520" cy="4188240"/>
          </a:xfrm>
          <a:prstGeom prst="rect">
            <a:avLst/>
          </a:prstGeom>
        </p:spPr>
        <p:txBody>
          <a:bodyPr lIns="93240" rIns="93240" tIns="46800" bIns="46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0" y="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3"/>
          <p:cNvSpPr/>
          <p:nvPr/>
        </p:nvSpPr>
        <p:spPr>
          <a:xfrm>
            <a:off x="0" y="8842320"/>
            <a:ext cx="7022160" cy="4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4"/>
          <p:cNvSpPr/>
          <p:nvPr/>
        </p:nvSpPr>
        <p:spPr>
          <a:xfrm>
            <a:off x="3978360" y="884232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BF97698B-3758-4173-951D-057374B653C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520" cy="4188240"/>
          </a:xfrm>
          <a:prstGeom prst="rect">
            <a:avLst/>
          </a:prstGeom>
        </p:spPr>
        <p:txBody>
          <a:bodyPr lIns="93240" rIns="93240" tIns="46800" bIns="46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0" y="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3"/>
          <p:cNvSpPr/>
          <p:nvPr/>
        </p:nvSpPr>
        <p:spPr>
          <a:xfrm>
            <a:off x="0" y="8842320"/>
            <a:ext cx="7022160" cy="4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4"/>
          <p:cNvSpPr/>
          <p:nvPr/>
        </p:nvSpPr>
        <p:spPr>
          <a:xfrm>
            <a:off x="3978360" y="884232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AF0825A5-F01E-487C-8B23-A7D6AC69092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520" cy="4188240"/>
          </a:xfrm>
          <a:prstGeom prst="rect">
            <a:avLst/>
          </a:prstGeom>
        </p:spPr>
        <p:txBody>
          <a:bodyPr lIns="93240" rIns="93240" tIns="46800" bIns="46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0" y="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3"/>
          <p:cNvSpPr/>
          <p:nvPr/>
        </p:nvSpPr>
        <p:spPr>
          <a:xfrm>
            <a:off x="0" y="8842320"/>
            <a:ext cx="7022160" cy="4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4"/>
          <p:cNvSpPr/>
          <p:nvPr/>
        </p:nvSpPr>
        <p:spPr>
          <a:xfrm>
            <a:off x="3978360" y="884232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86FF22EA-1E23-4CEC-85C5-07C69807D8B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520" cy="4188240"/>
          </a:xfrm>
          <a:prstGeom prst="rect">
            <a:avLst/>
          </a:prstGeom>
        </p:spPr>
        <p:txBody>
          <a:bodyPr lIns="93240" rIns="93240" tIns="46800" bIns="46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0" y="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3"/>
          <p:cNvSpPr/>
          <p:nvPr/>
        </p:nvSpPr>
        <p:spPr>
          <a:xfrm>
            <a:off x="0" y="8842320"/>
            <a:ext cx="7022160" cy="4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4"/>
          <p:cNvSpPr/>
          <p:nvPr/>
        </p:nvSpPr>
        <p:spPr>
          <a:xfrm>
            <a:off x="3978360" y="884232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D004E4F0-6964-4925-9415-8EA4B7DF35B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520" cy="4188240"/>
          </a:xfrm>
          <a:prstGeom prst="rect">
            <a:avLst/>
          </a:prstGeom>
        </p:spPr>
        <p:txBody>
          <a:bodyPr lIns="93240" rIns="93240" tIns="46800" bIns="46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0" y="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3"/>
          <p:cNvSpPr/>
          <p:nvPr/>
        </p:nvSpPr>
        <p:spPr>
          <a:xfrm>
            <a:off x="0" y="8842320"/>
            <a:ext cx="7022160" cy="4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4"/>
          <p:cNvSpPr/>
          <p:nvPr/>
        </p:nvSpPr>
        <p:spPr>
          <a:xfrm>
            <a:off x="3978360" y="884232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8BD472E5-6E71-4E29-9C84-0ECEC903C17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520" cy="4188240"/>
          </a:xfrm>
          <a:prstGeom prst="rect">
            <a:avLst/>
          </a:prstGeom>
        </p:spPr>
        <p:txBody>
          <a:bodyPr lIns="93240" rIns="93240" tIns="46800" bIns="46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0" y="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3"/>
          <p:cNvSpPr/>
          <p:nvPr/>
        </p:nvSpPr>
        <p:spPr>
          <a:xfrm>
            <a:off x="0" y="8842320"/>
            <a:ext cx="7022160" cy="4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4"/>
          <p:cNvSpPr/>
          <p:nvPr/>
        </p:nvSpPr>
        <p:spPr>
          <a:xfrm>
            <a:off x="3978360" y="884232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A1174473-CCB7-41D7-A2CD-E6D83053076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520" cy="4188240"/>
          </a:xfrm>
          <a:prstGeom prst="rect">
            <a:avLst/>
          </a:prstGeom>
        </p:spPr>
        <p:txBody>
          <a:bodyPr lIns="93240" rIns="93240" tIns="46800" bIns="46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0" y="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3"/>
          <p:cNvSpPr/>
          <p:nvPr/>
        </p:nvSpPr>
        <p:spPr>
          <a:xfrm>
            <a:off x="0" y="8842320"/>
            <a:ext cx="7022160" cy="4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4"/>
          <p:cNvSpPr/>
          <p:nvPr/>
        </p:nvSpPr>
        <p:spPr>
          <a:xfrm>
            <a:off x="3978360" y="884232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B25B32E7-5A94-4F0B-8A47-820A82508CE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199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10382040" y="0"/>
            <a:ext cx="1809000" cy="180900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4236120" y="6656760"/>
            <a:ext cx="3432600" cy="1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0707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Confidential - © 2017 by Honeywell International Inc. All rights reserved.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6" descr=""/>
          <p:cNvPicPr/>
          <p:nvPr/>
        </p:nvPicPr>
        <p:blipFill>
          <a:blip r:embed="rId3"/>
          <a:stretch/>
        </p:blipFill>
        <p:spPr>
          <a:xfrm>
            <a:off x="10693080" y="6329160"/>
            <a:ext cx="1279080" cy="35568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"/>
          <p:cNvPicPr/>
          <p:nvPr/>
        </p:nvPicPr>
        <p:blipFill>
          <a:blip r:embed="rId2"/>
          <a:stretch/>
        </p:blipFill>
        <p:spPr>
          <a:xfrm>
            <a:off x="10382040" y="0"/>
            <a:ext cx="1809000" cy="180900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4236120" y="6656760"/>
            <a:ext cx="3432600" cy="1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0707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Confidential - © 2017 by Honeywell International Inc. All rights reserved.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Picture 6" descr=""/>
          <p:cNvPicPr/>
          <p:nvPr/>
        </p:nvPicPr>
        <p:blipFill>
          <a:blip r:embed="rId3"/>
          <a:stretch/>
        </p:blipFill>
        <p:spPr>
          <a:xfrm>
            <a:off x="10693080" y="6329160"/>
            <a:ext cx="1279080" cy="35568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2" descr=""/>
          <p:cNvPicPr/>
          <p:nvPr/>
        </p:nvPicPr>
        <p:blipFill>
          <a:blip r:embed="rId2"/>
          <a:stretch/>
        </p:blipFill>
        <p:spPr>
          <a:xfrm>
            <a:off x="10382040" y="0"/>
            <a:ext cx="1809000" cy="180900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4236120" y="6656760"/>
            <a:ext cx="3432600" cy="1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0707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Confidential - © 2017 by Honeywell International Inc. All rights reserved.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Picture 6" descr=""/>
          <p:cNvPicPr/>
          <p:nvPr/>
        </p:nvPicPr>
        <p:blipFill>
          <a:blip r:embed="rId3"/>
          <a:stretch/>
        </p:blipFill>
        <p:spPr>
          <a:xfrm>
            <a:off x="10693080" y="6329160"/>
            <a:ext cx="1279080" cy="355680"/>
          </a:xfrm>
          <a:prstGeom prst="rect">
            <a:avLst/>
          </a:prstGeom>
          <a:ln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304560" y="838080"/>
            <a:ext cx="11582280" cy="57898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Line 3"/>
          <p:cNvSpPr/>
          <p:nvPr/>
        </p:nvSpPr>
        <p:spPr>
          <a:xfrm>
            <a:off x="6091920" y="837720"/>
            <a:ext cx="360" cy="57909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4"/>
          <p:cNvSpPr/>
          <p:nvPr/>
        </p:nvSpPr>
        <p:spPr>
          <a:xfrm>
            <a:off x="304200" y="3732480"/>
            <a:ext cx="11583360" cy="14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2" descr=""/>
          <p:cNvPicPr/>
          <p:nvPr/>
        </p:nvPicPr>
        <p:blipFill>
          <a:blip r:embed="rId2"/>
          <a:stretch/>
        </p:blipFill>
        <p:spPr>
          <a:xfrm>
            <a:off x="10382040" y="0"/>
            <a:ext cx="1809000" cy="180900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4236120" y="6656760"/>
            <a:ext cx="3432600" cy="1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0707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Confidential - © 2017 by Honeywell International Inc. All rights reserved.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Picture 6" descr=""/>
          <p:cNvPicPr/>
          <p:nvPr/>
        </p:nvPicPr>
        <p:blipFill>
          <a:blip r:embed="rId3"/>
          <a:stretch/>
        </p:blipFill>
        <p:spPr>
          <a:xfrm>
            <a:off x="10693080" y="6329160"/>
            <a:ext cx="1279080" cy="355680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620280" y="6286680"/>
            <a:ext cx="10950480" cy="4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720" rIns="90720" tIns="45360" bIns="45360"/>
          <a:p>
            <a:pPr algn="ctr">
              <a:lnSpc>
                <a:spcPct val="85000"/>
              </a:lnSpc>
            </a:pPr>
            <a:r>
              <a:rPr b="0" i="1" lang="en-US" sz="2350" spc="-1" strike="noStrike">
                <a:solidFill>
                  <a:srgbClr val="dc241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2" descr=""/>
          <p:cNvPicPr/>
          <p:nvPr/>
        </p:nvPicPr>
        <p:blipFill>
          <a:blip r:embed="rId2"/>
          <a:stretch/>
        </p:blipFill>
        <p:spPr>
          <a:xfrm>
            <a:off x="10382040" y="0"/>
            <a:ext cx="1809000" cy="1809000"/>
          </a:xfrm>
          <a:prstGeom prst="rect">
            <a:avLst/>
          </a:prstGeom>
          <a:ln>
            <a:noFill/>
          </a:ln>
        </p:spPr>
      </p:pic>
      <p:sp>
        <p:nvSpPr>
          <p:cNvPr id="161" name="CustomShape 1"/>
          <p:cNvSpPr/>
          <p:nvPr/>
        </p:nvSpPr>
        <p:spPr>
          <a:xfrm>
            <a:off x="4236120" y="6656760"/>
            <a:ext cx="3432600" cy="1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0707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Confidential - © 2017 by Honeywell International Inc. All rights reserved.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Picture 6" descr=""/>
          <p:cNvPicPr/>
          <p:nvPr/>
        </p:nvPicPr>
        <p:blipFill>
          <a:blip r:embed="rId3"/>
          <a:stretch/>
        </p:blipFill>
        <p:spPr>
          <a:xfrm>
            <a:off x="10693080" y="6329160"/>
            <a:ext cx="1279080" cy="355680"/>
          </a:xfrm>
          <a:prstGeom prst="rect">
            <a:avLst/>
          </a:prstGeom>
          <a:ln>
            <a:noFill/>
          </a:ln>
        </p:spPr>
      </p:pic>
      <p:sp>
        <p:nvSpPr>
          <p:cNvPr id="163" name="CustomShape 2"/>
          <p:cNvSpPr/>
          <p:nvPr/>
        </p:nvSpPr>
        <p:spPr>
          <a:xfrm>
            <a:off x="620280" y="6286680"/>
            <a:ext cx="10950480" cy="4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720" rIns="90720" tIns="45360" bIns="45360"/>
          <a:p>
            <a:pPr algn="ctr">
              <a:lnSpc>
                <a:spcPct val="85000"/>
              </a:lnSpc>
            </a:pPr>
            <a:r>
              <a:rPr b="0" i="1" lang="en-US" sz="2350" spc="-1" strike="noStrike">
                <a:solidFill>
                  <a:srgbClr val="dc241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49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2418480" y="4095360"/>
            <a:ext cx="5319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Trajectory Generation in High Density Environment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2432880" y="5120640"/>
            <a:ext cx="1658520" cy="8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Suvo Ganguli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Alberto Speranzon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July, 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7" name="Picture 15" descr=""/>
          <p:cNvPicPr/>
          <p:nvPr/>
        </p:nvPicPr>
        <p:blipFill>
          <a:blip r:embed="rId1"/>
          <a:stretch/>
        </p:blipFill>
        <p:spPr>
          <a:xfrm>
            <a:off x="3247920" y="1617480"/>
            <a:ext cx="5685480" cy="2180160"/>
          </a:xfrm>
          <a:prstGeom prst="rect">
            <a:avLst/>
          </a:prstGeom>
          <a:ln>
            <a:noFill/>
          </a:ln>
        </p:spPr>
      </p:pic>
      <p:sp>
        <p:nvSpPr>
          <p:cNvPr id="208" name="CustomShape 3"/>
          <p:cNvSpPr/>
          <p:nvPr/>
        </p:nvSpPr>
        <p:spPr>
          <a:xfrm>
            <a:off x="2432880" y="4512600"/>
            <a:ext cx="13431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Final Review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712800" y="357120"/>
            <a:ext cx="1047960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Q&amp;A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1650960" y="6645240"/>
            <a:ext cx="8888760" cy="1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712800" y="357120"/>
            <a:ext cx="1047960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Q&amp;A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1650960" y="6645240"/>
            <a:ext cx="8888760" cy="1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712800" y="357120"/>
            <a:ext cx="1047960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Q&amp;A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1650960" y="6645240"/>
            <a:ext cx="8888760" cy="1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714600" y="357840"/>
            <a:ext cx="1050696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Agenda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141920" y="1371600"/>
            <a:ext cx="8001360" cy="494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69920" indent="-16884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Project Overview –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 min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884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Summary of Accomplishments – </a:t>
            </a:r>
            <a:r>
              <a:rPr b="0" lang="en-US" sz="20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15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884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Future Work – </a:t>
            </a:r>
            <a:r>
              <a:rPr b="0" lang="en-US" sz="20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884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Q&amp;A –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 min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650960" y="6645240"/>
            <a:ext cx="8888760" cy="1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0" y="6656760"/>
            <a:ext cx="12191040" cy="19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751320" y="106200"/>
            <a:ext cx="10662840" cy="4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Project Overview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406440" y="3809880"/>
            <a:ext cx="5586840" cy="27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69920" indent="-16884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Deliverables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97440" indent="-16560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Mid Term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64120" indent="-165600">
              <a:lnSpc>
                <a:spcPct val="100000"/>
              </a:lnSpc>
              <a:buClr>
                <a:srgbClr val="7f7f7f"/>
              </a:buClr>
              <a:buSzPct val="90000"/>
              <a:buFont typeface="Wingdings" charset="2"/>
              <a:buChar char=""/>
            </a:pPr>
            <a:r>
              <a:rPr b="0" lang="en-US" sz="16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Developed 2D trajectory generation 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64120" indent="-165600">
              <a:lnSpc>
                <a:spcPct val="100000"/>
              </a:lnSpc>
              <a:buClr>
                <a:srgbClr val="7f7f7f"/>
              </a:buClr>
              <a:buSzPct val="90000"/>
              <a:buFont typeface="Wingdings" charset="2"/>
              <a:buChar char=""/>
            </a:pPr>
            <a:r>
              <a:rPr b="0" lang="en-US" sz="16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Design trade-off studies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97440" indent="-16560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End Term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64120" indent="-165600">
              <a:lnSpc>
                <a:spcPct val="100000"/>
              </a:lnSpc>
              <a:buClr>
                <a:srgbClr val="7f7f7f"/>
              </a:buClr>
              <a:buSzPct val="90000"/>
              <a:buFont typeface="Wingdings" charset="2"/>
              <a:buChar char=""/>
            </a:pPr>
            <a:r>
              <a:rPr b="0" lang="en-US" sz="16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Algorithm for avoiding </a:t>
            </a:r>
            <a:r>
              <a:rPr b="0" i="1" lang="en-US" sz="16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pop-up obstacles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64120" indent="-165600">
              <a:lnSpc>
                <a:spcPct val="100000"/>
              </a:lnSpc>
              <a:buClr>
                <a:srgbClr val="7f7f7f"/>
              </a:buClr>
              <a:buSzPct val="90000"/>
              <a:buFont typeface="Wingdings" charset="2"/>
              <a:buChar char=""/>
            </a:pPr>
            <a:r>
              <a:rPr b="0" i="1" lang="en-US" sz="16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Alternate </a:t>
            </a:r>
            <a:r>
              <a:rPr b="0" lang="en-US" sz="16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2D trajectory generation software without using costly / time-consuming global planner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64120" indent="-165600">
              <a:lnSpc>
                <a:spcPct val="100000"/>
              </a:lnSpc>
              <a:buClr>
                <a:srgbClr val="7f7f7f"/>
              </a:buClr>
              <a:buSzPct val="90000"/>
              <a:buFont typeface="Wingdings" charset="2"/>
              <a:buChar char=""/>
            </a:pPr>
            <a:r>
              <a:rPr b="0" lang="en-US" sz="16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Comparative and robustness studies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406440" y="914400"/>
            <a:ext cx="5586840" cy="27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69920" indent="-16884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Project Summary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7600" indent="-16560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PI: Suvo Ganguli, Alberto Speranzon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7600" indent="-16560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RTC: CNS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7600" indent="-16560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Project Name: Trajectory Generation in High Density Environment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7600" indent="-16560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Budget: 75K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6197760" y="914400"/>
            <a:ext cx="5586840" cy="27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69920" indent="-16884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Problem Statement/Objective: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8320" indent="-16560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Trajectory generation in cluttered environment is a key problem to solve for autonomous operations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8320" indent="-16560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goal of this project is to understand the trade-offs between the different parameters used to design trajectory generation in presence of obstacles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6197760" y="3809880"/>
            <a:ext cx="5586840" cy="27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69920" indent="-168840">
              <a:lnSpc>
                <a:spcPct val="9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Project Status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97440" indent="-165600">
              <a:lnSpc>
                <a:spcPct val="9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YTD Spend: 75K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97440" indent="-165600">
              <a:lnSpc>
                <a:spcPct val="9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WORK Complete: 100%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97440" indent="-165600">
              <a:lnSpc>
                <a:spcPct val="9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6"/>
          <p:cNvSpPr/>
          <p:nvPr/>
        </p:nvSpPr>
        <p:spPr>
          <a:xfrm>
            <a:off x="127080" y="6645240"/>
            <a:ext cx="11936880" cy="1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ture 4" descr=""/>
          <p:cNvPicPr/>
          <p:nvPr/>
        </p:nvPicPr>
        <p:blipFill>
          <a:blip r:embed="rId1"/>
          <a:stretch/>
        </p:blipFill>
        <p:spPr>
          <a:xfrm>
            <a:off x="6242400" y="1346400"/>
            <a:ext cx="2935800" cy="4110840"/>
          </a:xfrm>
          <a:prstGeom prst="rect">
            <a:avLst/>
          </a:prstGeom>
          <a:ln>
            <a:noFill/>
          </a:ln>
        </p:spPr>
      </p:pic>
      <p:sp>
        <p:nvSpPr>
          <p:cNvPr id="220" name="CustomShape 1"/>
          <p:cNvSpPr/>
          <p:nvPr/>
        </p:nvSpPr>
        <p:spPr>
          <a:xfrm>
            <a:off x="712800" y="357120"/>
            <a:ext cx="1047960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Summary of Accomplishments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1650960" y="6645240"/>
            <a:ext cx="8888760" cy="1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751320" y="992160"/>
            <a:ext cx="5374440" cy="522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Developed two algorithms for obstacle avoidance using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Laplacian + MPC (LMPC)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MPC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Advantage of MPC Trajectory Generator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Avoids re-computation of initial trajectory using costly / time-consuming global Laplacian planner, upon encountering pop-up obstacles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Performed design trade-off studies (mid-term)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Performed comparative study showing 2X to 3X reduction in computation time using MPC Trajectory Generator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Performed robustness study of MPC Trajectory Generator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Successfully generated trajectories for 99 out of 100 test cases with 10 randomly placed pop-up obstacles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Studied specific test cases to analyze occasional failure of MPC trajectory generator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4"/>
          <p:cNvSpPr/>
          <p:nvPr/>
        </p:nvSpPr>
        <p:spPr>
          <a:xfrm>
            <a:off x="6548400" y="2182680"/>
            <a:ext cx="92520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Pop-up obstacle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5"/>
          <p:cNvSpPr/>
          <p:nvPr/>
        </p:nvSpPr>
        <p:spPr>
          <a:xfrm>
            <a:off x="6975720" y="2597760"/>
            <a:ext cx="331560" cy="71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808080"/>
            </a:solidFill>
            <a:round/>
            <a:tailEnd len="med" type="triangle" w="med"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5" name="CustomShape 6"/>
          <p:cNvSpPr/>
          <p:nvPr/>
        </p:nvSpPr>
        <p:spPr>
          <a:xfrm flipH="1">
            <a:off x="7604280" y="2813400"/>
            <a:ext cx="662040" cy="36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808080"/>
            </a:solidFill>
            <a:round/>
            <a:tailEnd len="med" type="triangle" w="med"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6" name="CustomShape 7"/>
          <p:cNvSpPr/>
          <p:nvPr/>
        </p:nvSpPr>
        <p:spPr>
          <a:xfrm flipH="1">
            <a:off x="7795080" y="2054520"/>
            <a:ext cx="460440" cy="47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808080"/>
            </a:solidFill>
            <a:round/>
            <a:tailEnd len="med" type="triangle" w="med"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7" name="CustomShape 8"/>
          <p:cNvSpPr/>
          <p:nvPr/>
        </p:nvSpPr>
        <p:spPr>
          <a:xfrm>
            <a:off x="8226360" y="1803600"/>
            <a:ext cx="1124280" cy="5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Updated Laplacian Trajectory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9"/>
          <p:cNvSpPr/>
          <p:nvPr/>
        </p:nvSpPr>
        <p:spPr>
          <a:xfrm>
            <a:off x="8258040" y="2537280"/>
            <a:ext cx="1092600" cy="5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Initial Laplacian Trajectory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10"/>
          <p:cNvSpPr/>
          <p:nvPr/>
        </p:nvSpPr>
        <p:spPr>
          <a:xfrm>
            <a:off x="6425280" y="5369760"/>
            <a:ext cx="3090240" cy="72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Figure shows re-computation of Laplacian Planner trajectory after encountering a pop-up obstacle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2"/>
          <a:stretch/>
        </p:blipFill>
        <p:spPr>
          <a:xfrm>
            <a:off x="9265680" y="1346400"/>
            <a:ext cx="2934360" cy="4114080"/>
          </a:xfrm>
          <a:prstGeom prst="rect">
            <a:avLst/>
          </a:prstGeom>
          <a:ln>
            <a:noFill/>
          </a:ln>
        </p:spPr>
      </p:pic>
      <p:sp>
        <p:nvSpPr>
          <p:cNvPr id="231" name="CustomShape 11"/>
          <p:cNvSpPr/>
          <p:nvPr/>
        </p:nvSpPr>
        <p:spPr>
          <a:xfrm>
            <a:off x="7968240" y="3906720"/>
            <a:ext cx="92520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Final MPC Trajectory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12"/>
          <p:cNvSpPr/>
          <p:nvPr/>
        </p:nvSpPr>
        <p:spPr>
          <a:xfrm flipH="1" flipV="1">
            <a:off x="7613280" y="3813120"/>
            <a:ext cx="456480" cy="36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808080"/>
            </a:solidFill>
            <a:round/>
            <a:tailEnd len="med" type="triangle" w="med"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3" name="CustomShape 13"/>
          <p:cNvSpPr/>
          <p:nvPr/>
        </p:nvSpPr>
        <p:spPr>
          <a:xfrm>
            <a:off x="6443640" y="1437840"/>
            <a:ext cx="26636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LMPC Trajectory Generation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14"/>
          <p:cNvSpPr/>
          <p:nvPr/>
        </p:nvSpPr>
        <p:spPr>
          <a:xfrm>
            <a:off x="9540000" y="1445040"/>
            <a:ext cx="26208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MPC Trajectory Generation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15"/>
          <p:cNvSpPr/>
          <p:nvPr/>
        </p:nvSpPr>
        <p:spPr>
          <a:xfrm>
            <a:off x="9372240" y="5336640"/>
            <a:ext cx="2815920" cy="72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Figure shows re-computation of MPC Planner trajectory after encountering pop-up obstacles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16"/>
          <p:cNvSpPr/>
          <p:nvPr/>
        </p:nvSpPr>
        <p:spPr>
          <a:xfrm>
            <a:off x="3363840" y="1208160"/>
            <a:ext cx="173664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1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 predictive control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17"/>
          <p:cNvSpPr/>
          <p:nvPr/>
        </p:nvSpPr>
        <p:spPr>
          <a:xfrm flipH="1">
            <a:off x="2961360" y="1335600"/>
            <a:ext cx="456480" cy="237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66ff"/>
            </a:solidFill>
            <a:round/>
            <a:tailEnd len="med" type="triangle" w="med"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8" name="CustomShape 18"/>
          <p:cNvSpPr/>
          <p:nvPr/>
        </p:nvSpPr>
        <p:spPr>
          <a:xfrm>
            <a:off x="6515640" y="465120"/>
            <a:ext cx="5370840" cy="72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Laplacian – computed using overall potential flow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MPC – computed by projecting trajectory a few time steps ahead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</a:t>
            </a:r>
            <a:r>
              <a:rPr b="0" lang="en-US" sz="14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taking into account the vehicle dynamics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19"/>
          <p:cNvSpPr/>
          <p:nvPr/>
        </p:nvSpPr>
        <p:spPr>
          <a:xfrm>
            <a:off x="11172240" y="1962720"/>
            <a:ext cx="92520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MPC Trajectory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20"/>
          <p:cNvSpPr/>
          <p:nvPr/>
        </p:nvSpPr>
        <p:spPr>
          <a:xfrm flipH="1">
            <a:off x="10952640" y="2377440"/>
            <a:ext cx="547920" cy="27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808080"/>
            </a:solidFill>
            <a:round/>
            <a:tailEnd len="med" type="triangle" w="med"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6748200" y="1828800"/>
            <a:ext cx="3584160" cy="5028840"/>
          </a:xfrm>
          <a:prstGeom prst="rect">
            <a:avLst/>
          </a:prstGeom>
          <a:ln>
            <a:noFill/>
          </a:ln>
        </p:spPr>
      </p:pic>
      <p:pic>
        <p:nvPicPr>
          <p:cNvPr id="242" name="" descr=""/>
          <p:cNvPicPr/>
          <p:nvPr/>
        </p:nvPicPr>
        <p:blipFill>
          <a:blip r:embed="rId2"/>
          <a:stretch/>
        </p:blipFill>
        <p:spPr>
          <a:xfrm>
            <a:off x="1535760" y="1828800"/>
            <a:ext cx="3254760" cy="5028840"/>
          </a:xfrm>
          <a:prstGeom prst="rect">
            <a:avLst/>
          </a:prstGeom>
          <a:ln>
            <a:noFill/>
          </a:ln>
        </p:spPr>
      </p:pic>
      <p:sp>
        <p:nvSpPr>
          <p:cNvPr id="243" name="CustomShape 1"/>
          <p:cNvSpPr/>
          <p:nvPr/>
        </p:nvSpPr>
        <p:spPr>
          <a:xfrm>
            <a:off x="1650960" y="6645240"/>
            <a:ext cx="8888760" cy="1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712800" y="357120"/>
            <a:ext cx="1047960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MPC Randomized Test Cases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1338840" y="1188720"/>
            <a:ext cx="433008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MPC Trajectory Generator changes the heading of the path upon finding less “costly” path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Line 4"/>
          <p:cNvSpPr/>
          <p:nvPr/>
        </p:nvSpPr>
        <p:spPr>
          <a:xfrm>
            <a:off x="1116720" y="4114800"/>
            <a:ext cx="162648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Line 5"/>
          <p:cNvSpPr/>
          <p:nvPr/>
        </p:nvSpPr>
        <p:spPr>
          <a:xfrm flipV="1">
            <a:off x="1097280" y="4865760"/>
            <a:ext cx="1900800" cy="16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Line 6"/>
          <p:cNvSpPr/>
          <p:nvPr/>
        </p:nvSpPr>
        <p:spPr>
          <a:xfrm>
            <a:off x="1097280" y="1554480"/>
            <a:ext cx="19440" cy="33278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Line 7"/>
          <p:cNvSpPr/>
          <p:nvPr/>
        </p:nvSpPr>
        <p:spPr>
          <a:xfrm>
            <a:off x="1097280" y="1554480"/>
            <a:ext cx="2415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8"/>
          <p:cNvSpPr/>
          <p:nvPr/>
        </p:nvSpPr>
        <p:spPr>
          <a:xfrm>
            <a:off x="6368040" y="1153440"/>
            <a:ext cx="43300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MPC Trajectory Generator changes the heading of the path upon a “dead end”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Line 9"/>
          <p:cNvSpPr/>
          <p:nvPr/>
        </p:nvSpPr>
        <p:spPr>
          <a:xfrm>
            <a:off x="10789920" y="1463040"/>
            <a:ext cx="11520" cy="4061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Line 10"/>
          <p:cNvSpPr/>
          <p:nvPr/>
        </p:nvSpPr>
        <p:spPr>
          <a:xfrm>
            <a:off x="10548360" y="1463040"/>
            <a:ext cx="2415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Line 11"/>
          <p:cNvSpPr/>
          <p:nvPr/>
        </p:nvSpPr>
        <p:spPr>
          <a:xfrm flipH="1">
            <a:off x="8606880" y="5524920"/>
            <a:ext cx="21945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54" name="" descr=""/>
          <p:cNvPicPr/>
          <p:nvPr/>
        </p:nvPicPr>
        <p:blipFill>
          <a:blip r:embed="rId3"/>
          <a:stretch/>
        </p:blipFill>
        <p:spPr>
          <a:xfrm>
            <a:off x="20116800" y="1828800"/>
            <a:ext cx="3584160" cy="502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712800" y="357120"/>
            <a:ext cx="1047960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MPC Randomized Test Cases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1650960" y="6645240"/>
            <a:ext cx="8888760" cy="1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7" name="" descr=""/>
          <p:cNvPicPr/>
          <p:nvPr/>
        </p:nvPicPr>
        <p:blipFill>
          <a:blip r:embed="rId1"/>
          <a:stretch/>
        </p:blipFill>
        <p:spPr>
          <a:xfrm>
            <a:off x="1536120" y="1828800"/>
            <a:ext cx="3584160" cy="5028840"/>
          </a:xfrm>
          <a:prstGeom prst="rect">
            <a:avLst/>
          </a:prstGeom>
          <a:ln>
            <a:noFill/>
          </a:ln>
        </p:spPr>
      </p:pic>
      <p:pic>
        <p:nvPicPr>
          <p:cNvPr id="258" name="" descr=""/>
          <p:cNvPicPr/>
          <p:nvPr/>
        </p:nvPicPr>
        <p:blipFill>
          <a:blip r:embed="rId2"/>
          <a:stretch/>
        </p:blipFill>
        <p:spPr>
          <a:xfrm>
            <a:off x="6748200" y="1828800"/>
            <a:ext cx="3584160" cy="5028840"/>
          </a:xfrm>
          <a:prstGeom prst="rect">
            <a:avLst/>
          </a:prstGeom>
          <a:ln>
            <a:noFill/>
          </a:ln>
        </p:spPr>
      </p:pic>
      <p:sp>
        <p:nvSpPr>
          <p:cNvPr id="259" name="Line 3"/>
          <p:cNvSpPr/>
          <p:nvPr/>
        </p:nvSpPr>
        <p:spPr>
          <a:xfrm>
            <a:off x="1116720" y="3291840"/>
            <a:ext cx="1737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Line 4"/>
          <p:cNvSpPr/>
          <p:nvPr/>
        </p:nvSpPr>
        <p:spPr>
          <a:xfrm flipV="1">
            <a:off x="1095480" y="2723400"/>
            <a:ext cx="1939680" cy="16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Line 5"/>
          <p:cNvSpPr/>
          <p:nvPr/>
        </p:nvSpPr>
        <p:spPr>
          <a:xfrm>
            <a:off x="1097280" y="1573920"/>
            <a:ext cx="19440" cy="17179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Line 6"/>
          <p:cNvSpPr/>
          <p:nvPr/>
        </p:nvSpPr>
        <p:spPr>
          <a:xfrm>
            <a:off x="1097280" y="1573920"/>
            <a:ext cx="2415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7"/>
          <p:cNvSpPr/>
          <p:nvPr/>
        </p:nvSpPr>
        <p:spPr>
          <a:xfrm>
            <a:off x="1339200" y="1188720"/>
            <a:ext cx="460404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MPC Trajectory Generator relative heading constraint is changed from 90 deg to 30 deg when no obstacles are in 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8"/>
          <p:cNvSpPr/>
          <p:nvPr/>
        </p:nvSpPr>
        <p:spPr>
          <a:xfrm>
            <a:off x="6584400" y="1180440"/>
            <a:ext cx="43300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MPC Trajectory Generator is trapped and unable to progress farther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Line 9"/>
          <p:cNvSpPr/>
          <p:nvPr/>
        </p:nvSpPr>
        <p:spPr>
          <a:xfrm>
            <a:off x="10790280" y="1490040"/>
            <a:ext cx="360" cy="2402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Line 10"/>
          <p:cNvSpPr/>
          <p:nvPr/>
        </p:nvSpPr>
        <p:spPr>
          <a:xfrm>
            <a:off x="10548720" y="1490040"/>
            <a:ext cx="2415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Line 11"/>
          <p:cNvSpPr/>
          <p:nvPr/>
        </p:nvSpPr>
        <p:spPr>
          <a:xfrm flipH="1">
            <a:off x="9052560" y="3892680"/>
            <a:ext cx="173772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" descr=""/>
          <p:cNvPicPr/>
          <p:nvPr/>
        </p:nvPicPr>
        <p:blipFill>
          <a:blip r:embed="rId1"/>
          <a:stretch/>
        </p:blipFill>
        <p:spPr>
          <a:xfrm>
            <a:off x="1536120" y="1828800"/>
            <a:ext cx="3584160" cy="5028840"/>
          </a:xfrm>
          <a:prstGeom prst="rect">
            <a:avLst/>
          </a:prstGeom>
          <a:ln>
            <a:noFill/>
          </a:ln>
        </p:spPr>
      </p:pic>
      <p:pic>
        <p:nvPicPr>
          <p:cNvPr id="269" name="" descr=""/>
          <p:cNvPicPr/>
          <p:nvPr/>
        </p:nvPicPr>
        <p:blipFill>
          <a:blip r:embed="rId2"/>
          <a:stretch/>
        </p:blipFill>
        <p:spPr>
          <a:xfrm>
            <a:off x="6748200" y="1828800"/>
            <a:ext cx="3584160" cy="5028840"/>
          </a:xfrm>
          <a:prstGeom prst="rect">
            <a:avLst/>
          </a:prstGeom>
          <a:ln>
            <a:noFill/>
          </a:ln>
        </p:spPr>
      </p:pic>
      <p:sp>
        <p:nvSpPr>
          <p:cNvPr id="270" name="CustomShape 1"/>
          <p:cNvSpPr/>
          <p:nvPr/>
        </p:nvSpPr>
        <p:spPr>
          <a:xfrm>
            <a:off x="712800" y="357120"/>
            <a:ext cx="1047960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MPC Specific Test Cases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1650960" y="6645240"/>
            <a:ext cx="8888760" cy="1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Line 3"/>
          <p:cNvSpPr/>
          <p:nvPr/>
        </p:nvSpPr>
        <p:spPr>
          <a:xfrm flipV="1">
            <a:off x="1097280" y="4389120"/>
            <a:ext cx="2286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Line 4"/>
          <p:cNvSpPr/>
          <p:nvPr/>
        </p:nvSpPr>
        <p:spPr>
          <a:xfrm>
            <a:off x="1097280" y="1573920"/>
            <a:ext cx="360" cy="2815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Line 5"/>
          <p:cNvSpPr/>
          <p:nvPr/>
        </p:nvSpPr>
        <p:spPr>
          <a:xfrm>
            <a:off x="1097280" y="1573920"/>
            <a:ext cx="2415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6"/>
          <p:cNvSpPr/>
          <p:nvPr/>
        </p:nvSpPr>
        <p:spPr>
          <a:xfrm>
            <a:off x="1339200" y="1188720"/>
            <a:ext cx="460404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MPC Trajectory Generator is trapped and slows down to zero speed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7"/>
          <p:cNvSpPr/>
          <p:nvPr/>
        </p:nvSpPr>
        <p:spPr>
          <a:xfrm>
            <a:off x="6836400" y="1180440"/>
            <a:ext cx="402228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MPC Trajectory Generator successfully reaches the end point with relaxed turn constraints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Line 8"/>
          <p:cNvSpPr/>
          <p:nvPr/>
        </p:nvSpPr>
        <p:spPr>
          <a:xfrm>
            <a:off x="10790280" y="1490040"/>
            <a:ext cx="360" cy="2402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Line 9"/>
          <p:cNvSpPr/>
          <p:nvPr/>
        </p:nvSpPr>
        <p:spPr>
          <a:xfrm>
            <a:off x="10548720" y="1490040"/>
            <a:ext cx="2415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Line 10"/>
          <p:cNvSpPr/>
          <p:nvPr/>
        </p:nvSpPr>
        <p:spPr>
          <a:xfrm flipH="1">
            <a:off x="9052560" y="3892680"/>
            <a:ext cx="173772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712800" y="357120"/>
            <a:ext cx="1047960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Future 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712800" y="992520"/>
            <a:ext cx="9802440" cy="522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69920" indent="-16884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MPC Trajectory Generator solves a non-linear optimization problem which cannot guarantee a solution at every time step.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884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884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 obtained a guaranteed solution we will look at the following approaches: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Approximate optimization problem formulation using linearized vehicle dynamics and linear constraints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Modify problem formulation to allow velocity reversal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Continue on the MPC path computed in the previous time step and run a  less costly global planner (e.g., Probabilistic Road Maps) to re-initialize the MPC 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884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884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Current MPC trajectory generator is not optimized to run in real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884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884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 obtain real-time performance we will look at the following approaches: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 near-optimal values to reduce the number of iterations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 efficient linear solvers which is used by the nonlinear optimizer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1650960" y="6645240"/>
            <a:ext cx="8888760" cy="1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712800" y="357120"/>
            <a:ext cx="1047960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Q&amp;A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1650960" y="6645240"/>
            <a:ext cx="8888760" cy="1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HON_Honeywell PPT Template_16x9_V45_F</Template>
  <TotalTime>248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2017-07-24T19:34:55Z</dcterms:created>
  <dc:creator>Heather J Naboshek</dc:creator>
  <dc:description/>
  <dc:language>en-US</dc:language>
  <cp:lastModifiedBy/>
  <cp:lastPrinted>2017-03-17T20:56:54Z</cp:lastPrinted>
  <dcterms:modified xsi:type="dcterms:W3CDTF">2018-06-11T10:30:08Z</dcterms:modified>
  <cp:revision>62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BJClassification">
    <vt:lpwstr>Honeywell Internal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7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12</vt:i4>
  </property>
  <property fmtid="{D5CDD505-2E9C-101B-9397-08002B2CF9AE}" pid="13" name="bjDocumentLabelXML">
    <vt:lpwstr>&lt;?xml version="1.0" encoding="us-ascii"?&gt;&lt;sisl xmlns:xsi="http://www.w3.org/2001/XMLSchema-instance" xmlns:xsd="http://www.w3.org/2001/XMLSchema" sislVersion="0" policy="bf276872-af07-4968-a71d-1c83e80bd0bf" origin="userSelected" xmlns="http://www.boldonj</vt:lpwstr>
  </property>
  <property fmtid="{D5CDD505-2E9C-101B-9397-08002B2CF9AE}" pid="14" name="bjDocumentLabelXML-0">
    <vt:lpwstr>ames.com/2008/01/sie/internal/label"&gt;&lt;element uid="id_protectivemarking_protect" value="" /&gt;&lt;/sisl&gt;</vt:lpwstr>
  </property>
  <property fmtid="{D5CDD505-2E9C-101B-9397-08002B2CF9AE}" pid="15" name="bjDocumentSecurityLabel">
    <vt:lpwstr>Honeywell Internal</vt:lpwstr>
  </property>
  <property fmtid="{D5CDD505-2E9C-101B-9397-08002B2CF9AE}" pid="16" name="bjSaver">
    <vt:lpwstr>C6yyvslE/cipFLfbT8VtR7D11cRej5tm</vt:lpwstr>
  </property>
  <property fmtid="{D5CDD505-2E9C-101B-9397-08002B2CF9AE}" pid="17" name="contentStatus">
    <vt:lpwstr>Draft</vt:lpwstr>
  </property>
  <property fmtid="{D5CDD505-2E9C-101B-9397-08002B2CF9AE}" pid="18" name="docIndexRef">
    <vt:lpwstr>32119aae-57f2-4d7d-a307-88f2055e1be6 </vt:lpwstr>
  </property>
</Properties>
</file>