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78"/>
  </p:notesMasterIdLst>
  <p:handoutMasterIdLst>
    <p:handoutMasterId r:id="rId79"/>
  </p:handoutMasterIdLst>
  <p:sldIdLst>
    <p:sldId id="256" r:id="rId60"/>
    <p:sldId id="258" r:id="rId61"/>
    <p:sldId id="267" r:id="rId62"/>
    <p:sldId id="266" r:id="rId63"/>
    <p:sldId id="268" r:id="rId64"/>
    <p:sldId id="262" r:id="rId65"/>
    <p:sldId id="293" r:id="rId66"/>
    <p:sldId id="294" r:id="rId67"/>
    <p:sldId id="283" r:id="rId68"/>
    <p:sldId id="284" r:id="rId69"/>
    <p:sldId id="285" r:id="rId70"/>
    <p:sldId id="295" r:id="rId71"/>
    <p:sldId id="287" r:id="rId72"/>
    <p:sldId id="290" r:id="rId73"/>
    <p:sldId id="292" r:id="rId74"/>
    <p:sldId id="297" r:id="rId75"/>
    <p:sldId id="298" r:id="rId76"/>
    <p:sldId id="296" r:id="rId77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33A8"/>
    <a:srgbClr val="E71D1D"/>
    <a:srgbClr val="2B0AB6"/>
    <a:srgbClr val="EB2819"/>
    <a:srgbClr val="005C2A"/>
    <a:srgbClr val="CC00CC"/>
    <a:srgbClr val="00FF00"/>
    <a:srgbClr val="66FF99"/>
    <a:srgbClr val="FFCCFF"/>
    <a:srgbClr val="CC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5718" autoAdjust="0"/>
  </p:normalViewPr>
  <p:slideViewPr>
    <p:cSldViewPr snapToGrid="0" snapToObjects="1">
      <p:cViewPr varScale="1">
        <p:scale>
          <a:sx n="95" d="100"/>
          <a:sy n="95" d="100"/>
        </p:scale>
        <p:origin x="330" y="78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slide" Target="slides/slide9.xml"/><Relationship Id="rId76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slide" Target="slides/slide7.xml"/><Relationship Id="rId74" Type="http://schemas.openxmlformats.org/officeDocument/2006/relationships/slide" Target="slides/slide15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2.xml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73" Type="http://schemas.openxmlformats.org/officeDocument/2006/relationships/slide" Target="slides/slide14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slide" Target="slides/slide10.xml"/><Relationship Id="rId77" Type="http://schemas.openxmlformats.org/officeDocument/2006/relationships/slide" Target="slides/slide18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72" Type="http://schemas.openxmlformats.org/officeDocument/2006/relationships/slide" Target="slides/slide13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slide" Target="slides/slide8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slide" Target="slides/slide11.xml"/><Relationship Id="rId75" Type="http://schemas.openxmlformats.org/officeDocument/2006/relationships/slide" Target="slides/slide16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22ABC-1135-4555-9538-F5919C18DAE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1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63600" y="4095234"/>
            <a:ext cx="53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Trajectory Generation in High Density Environment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03" y="5192841"/>
            <a:ext cx="16674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Suvo Ganguli</a:t>
            </a:r>
          </a:p>
          <a:p>
            <a:pPr>
              <a:spcAft>
                <a:spcPts val="1200"/>
              </a:spcAft>
            </a:pPr>
            <a:r>
              <a:rPr lang="en-US" sz="1400" dirty="0"/>
              <a:t>Alberto Speranzon</a:t>
            </a:r>
          </a:p>
          <a:p>
            <a:r>
              <a:rPr lang="en-US" sz="1200" dirty="0"/>
              <a:t>Apr 2018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617449"/>
            <a:ext cx="5686425" cy="21812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0303" y="4590534"/>
            <a:ext cx="176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Mid-Term Review</a:t>
            </a:r>
          </a:p>
        </p:txBody>
      </p:sp>
    </p:spTree>
    <p:extLst>
      <p:ext uri="{BB962C8B-B14F-4D97-AF65-F5344CB8AC3E}">
        <p14:creationId xmlns:p14="http://schemas.microsoft.com/office/powerpoint/2010/main" val="279309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" y="2499297"/>
            <a:ext cx="2971806" cy="41605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7" y="2499297"/>
            <a:ext cx="2971806" cy="41605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50" y="2542320"/>
            <a:ext cx="2971806" cy="4160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219847" cy="498610"/>
          </a:xfrm>
        </p:spPr>
        <p:txBody>
          <a:bodyPr/>
          <a:lstStyle/>
          <a:p>
            <a:r>
              <a:rPr lang="en-US" dirty="0"/>
              <a:t>Trajectory Variation with No. of Time Steps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With number of states = 4 and number of obstacles = 1, as we increase the </a:t>
            </a:r>
            <a:r>
              <a:rPr lang="en-US" sz="1800" dirty="0">
                <a:solidFill>
                  <a:srgbClr val="FF0000"/>
                </a:solidFill>
              </a:rPr>
              <a:t>number of time steps = 4, 6, 8</a:t>
            </a:r>
            <a:r>
              <a:rPr lang="en-US" sz="1800" dirty="0"/>
              <a:t>, we observe that the trajectory gets smoother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If a “ribbon” being pulled along a circuitous path, the longer the ribbon, the wider the turns.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41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1576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0212" y="26293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7068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57" y="2064122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Time Steps (CT vs 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2</a:t>
            </a:r>
            <a:r>
              <a:rPr lang="en-US" baseline="30000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489" y="2064123"/>
            <a:ext cx="4389129" cy="3291847"/>
            <a:chOff x="392845" y="2064123"/>
            <a:chExt cx="4389129" cy="32918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45" y="2064123"/>
              <a:ext cx="4389129" cy="32918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907386" y="4684329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4640" y="4449415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340" y="377270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19034" y="2692297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N=10</a:t>
              </a: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887346"/>
              </p:ext>
            </p:extLst>
          </p:nvPr>
        </p:nvGraphicFramePr>
        <p:xfrm>
          <a:off x="5924550" y="3446463"/>
          <a:ext cx="12715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4550" y="3446463"/>
                        <a:ext cx="12715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87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 vs No. of Obstacles (CT vs no)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" y="2155447"/>
            <a:ext cx="2971806" cy="416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80" y="2155328"/>
            <a:ext cx="2971806" cy="41605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2905" y="22741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08034" y="22470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Obstacles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562976" y="2821809"/>
            <a:ext cx="3424655" cy="2624577"/>
            <a:chOff x="835686" y="2466992"/>
            <a:chExt cx="4096520" cy="307239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86" y="2466992"/>
              <a:ext cx="4096520" cy="307239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2954368" y="3387414"/>
              <a:ext cx="0" cy="16189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6402" y="37941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9x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897211"/>
              </p:ext>
            </p:extLst>
          </p:nvPr>
        </p:nvGraphicFramePr>
        <p:xfrm>
          <a:off x="6542301" y="2744648"/>
          <a:ext cx="17668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2301" y="2744648"/>
                        <a:ext cx="1766887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7822254" cy="1978770"/>
          </a:xfrm>
        </p:spPr>
        <p:txBody>
          <a:bodyPr/>
          <a:lstStyle/>
          <a:p>
            <a:r>
              <a:rPr lang="en-US" dirty="0"/>
              <a:t>CPU mean time increases with N as k(1-e</a:t>
            </a:r>
            <a:r>
              <a:rPr lang="en-US" baseline="30000" dirty="0"/>
              <a:t>-bno</a:t>
            </a:r>
            <a:r>
              <a:rPr lang="en-US" dirty="0"/>
              <a:t>) as the number of constraints are active for a longer duration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66720" y="3063234"/>
            <a:ext cx="3335738" cy="3072390"/>
            <a:chOff x="166720" y="3063234"/>
            <a:chExt cx="3335738" cy="307239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20" y="3063234"/>
              <a:ext cx="3335738" cy="307239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694481" y="5440101"/>
              <a:ext cx="787078" cy="231494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481559" y="4896091"/>
              <a:ext cx="763930" cy="544010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245489" y="3541853"/>
              <a:ext cx="810227" cy="1354238"/>
            </a:xfrm>
            <a:prstGeom prst="line">
              <a:avLst/>
            </a:prstGeom>
            <a:ln w="12700" cmpd="sng">
              <a:solidFill>
                <a:srgbClr val="2B0AB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1 of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096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 in N (equivalent to horizon distance) leads to:</a:t>
            </a:r>
          </a:p>
          <a:p>
            <a:pPr lvl="1"/>
            <a:r>
              <a:rPr lang="en-US" dirty="0"/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dirty="0"/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Decrease in control effort</a:t>
            </a:r>
          </a:p>
          <a:p>
            <a:pPr marL="287337" lvl="1" indent="0">
              <a:buNone/>
            </a:pPr>
            <a:r>
              <a:rPr lang="en-US" dirty="0"/>
              <a:t>At the cost of</a:t>
            </a:r>
          </a:p>
          <a:p>
            <a:pPr lvl="1"/>
            <a:r>
              <a:rPr lang="en-US" dirty="0"/>
              <a:t>Increase in computation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92382" y="3040084"/>
            <a:ext cx="3335738" cy="307239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5" y="1504709"/>
            <a:ext cx="2743205" cy="47844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68101" y="3831220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Computation 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39124" y="3853575"/>
            <a:ext cx="188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Trajectory Smoothness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5722" y="264980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5722" y="3975506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Control Effort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44416" y="5147855"/>
            <a:ext cx="1218603" cy="518833"/>
            <a:chOff x="6744416" y="5147855"/>
            <a:chExt cx="1218603" cy="518833"/>
          </a:xfrm>
        </p:grpSpPr>
        <p:sp>
          <p:nvSpPr>
            <p:cNvPr id="43" name="TextBox 42"/>
            <p:cNvSpPr txBox="1"/>
            <p:nvPr/>
          </p:nvSpPr>
          <p:spPr>
            <a:xfrm>
              <a:off x="7218336" y="514785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4416" y="5389689"/>
              <a:ext cx="1218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Comfort Level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806747" y="5389689"/>
              <a:ext cx="1046675" cy="0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2 of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220579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same horizon length can be formed with different combinations of N and T – for e.g., (N = 9, T = 0.4) vs (N = 6, T = 0.6)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Plots below show that control effort and the trajectory smoothness are similar. However the Computation Time is 4X more for (N = 9, T = 0.4)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" y="3498847"/>
            <a:ext cx="3511303" cy="2633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768" y="2681250"/>
            <a:ext cx="2624595" cy="3840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697" y="3498847"/>
            <a:ext cx="3511303" cy="26334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0894" y="334495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N=6, T = 0.6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64" y="5471584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N=6, T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1780" y="4976989"/>
            <a:ext cx="117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N=9, T = 0.4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96888" y="3652735"/>
            <a:ext cx="960886" cy="4910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048630" y="4471825"/>
            <a:ext cx="398509" cy="543302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31352" y="4085864"/>
            <a:ext cx="0" cy="157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59148" y="38359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N=9, T = 0.4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52244" y="471914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13119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Curves for Design – 3 of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1892198"/>
          </a:xfrm>
        </p:spPr>
        <p:txBody>
          <a:bodyPr/>
          <a:lstStyle/>
          <a:p>
            <a:r>
              <a:rPr lang="en-US" dirty="0"/>
              <a:t>Too large a time step can lead to infeasible solution as the required heading change can be large and the solution for the nonlinear optimization cannot be guaranteed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5" y="2377431"/>
            <a:ext cx="3200406" cy="4480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51" y="2377431"/>
            <a:ext cx="3200406" cy="4480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61709" y="2432620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9, T = 0.4)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9323" y="2377431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4, T = 0.9)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6086134" y="4269629"/>
            <a:ext cx="268368" cy="649612"/>
          </a:xfrm>
          <a:prstGeom prst="line">
            <a:avLst/>
          </a:prstGeom>
          <a:ln w="25400" cmpd="sng">
            <a:solidFill>
              <a:srgbClr val="1833A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024" y="3150530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small heading change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2370" y="2966936"/>
            <a:ext cx="1435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large heading change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54238" y="3705600"/>
            <a:ext cx="1261640" cy="739078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86134" y="3519862"/>
            <a:ext cx="1564733" cy="1011627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4553" y="3040098"/>
            <a:ext cx="8102600" cy="498475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33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3737" y="3421103"/>
            <a:ext cx="3277216" cy="2642578"/>
            <a:chOff x="5859667" y="3297883"/>
            <a:chExt cx="3277216" cy="26425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667" y="3482549"/>
              <a:ext cx="3277216" cy="2457912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 flipH="1">
              <a:off x="7301775" y="3667215"/>
              <a:ext cx="402216" cy="72112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538969" y="3325817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58867" y="3297883"/>
              <a:ext cx="69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339252" y="3597407"/>
              <a:ext cx="1124729" cy="9677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Solver Iterations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15008" y="3343262"/>
            <a:ext cx="3277216" cy="2720419"/>
            <a:chOff x="0" y="3220042"/>
            <a:chExt cx="3277216" cy="272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82549"/>
              <a:ext cx="3277216" cy="2457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625034" y="3482549"/>
              <a:ext cx="393539" cy="557016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88759" y="32280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545" y="32200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225093" y="3589374"/>
              <a:ext cx="1058750" cy="190315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101879" y="2787970"/>
            <a:ext cx="3051789" cy="4070030"/>
            <a:chOff x="3114860" y="2787970"/>
            <a:chExt cx="3051789" cy="40700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860" y="2787970"/>
              <a:ext cx="2907164" cy="40700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293" y="406517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ns=6</a:t>
              </a:r>
            </a:p>
            <a:p>
              <a:r>
                <a:rPr lang="en-US" dirty="0"/>
                <a:t>(smoother)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294208" y="4537276"/>
              <a:ext cx="572085" cy="17422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49171" y="39664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ns=4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07582" y="4312634"/>
              <a:ext cx="405601" cy="37572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49" y="1074738"/>
            <a:ext cx="8220075" cy="5308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CT for ns = 6 takes </a:t>
            </a:r>
            <a:r>
              <a:rPr lang="en-US" dirty="0">
                <a:solidFill>
                  <a:srgbClr val="FF0000"/>
                </a:solidFill>
              </a:rPr>
              <a:t>less time </a:t>
            </a:r>
            <a:r>
              <a:rPr lang="en-US" dirty="0"/>
              <a:t>than ns = 4 (counter-intuitive)</a:t>
            </a:r>
          </a:p>
          <a:p>
            <a:pPr lvl="1">
              <a:spcAft>
                <a:spcPts val="0"/>
              </a:spcAft>
            </a:pPr>
            <a:r>
              <a:rPr lang="en-US" dirty="0"/>
              <a:t>For ns = 6, the control reacts faster as the derivative of the acceleration is controlled</a:t>
            </a:r>
          </a:p>
          <a:p>
            <a:pPr lvl="1">
              <a:spcAft>
                <a:spcPts val="0"/>
              </a:spcAft>
            </a:pPr>
            <a:r>
              <a:rPr lang="en-US" dirty="0"/>
              <a:t>Hence it takes less computation since the change in lateral position of the terminal point is easier to control</a:t>
            </a:r>
          </a:p>
          <a:p>
            <a:pPr lvl="1">
              <a:spcAft>
                <a:spcPts val="0"/>
              </a:spcAft>
            </a:pPr>
            <a:r>
              <a:rPr lang="en-US" dirty="0"/>
              <a:t>The resultant path is smoother for ns = 6 as the control is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34263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459" y="1727731"/>
            <a:ext cx="4389129" cy="32918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Satisfies Vehicle Constraints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669858"/>
            <a:ext cx="3991109" cy="2559712"/>
          </a:xfrm>
        </p:spPr>
        <p:txBody>
          <a:bodyPr/>
          <a:lstStyle/>
          <a:p>
            <a:r>
              <a:rPr lang="en-US" dirty="0"/>
              <a:t>Vehicle has a tendency of slowing down during the turns.</a:t>
            </a:r>
          </a:p>
          <a:p>
            <a:endParaRPr lang="en-US" dirty="0"/>
          </a:p>
          <a:p>
            <a:r>
              <a:rPr lang="en-US" dirty="0"/>
              <a:t>MPC constraints prevents the vehicle to slow down too much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37095" y="1543065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4, T = 0.4, ns = 4, no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5030" y="5339653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the turns to avoid the two obstacles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666874" y="4513665"/>
            <a:ext cx="4823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66874" y="4513665"/>
            <a:ext cx="1504942" cy="85606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Trajectory Generation in 2-dimensional space</a:t>
            </a:r>
          </a:p>
          <a:p>
            <a:pPr lvl="1"/>
            <a:r>
              <a:rPr lang="en-US" dirty="0"/>
              <a:t>Laplacian Planner</a:t>
            </a:r>
          </a:p>
          <a:p>
            <a:pPr lvl="1"/>
            <a:r>
              <a:rPr lang="en-US" dirty="0"/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/>
              <a:t>Summary of Results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8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863766" cy="530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There are two steps to the trajectory generation:</a:t>
            </a:r>
          </a:p>
          <a:p>
            <a:pPr lvl="1"/>
            <a:r>
              <a:rPr lang="en-US" dirty="0"/>
              <a:t>Laplacian Planner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Provides an initial 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MPC Trajectory Generator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Solves for a </a:t>
            </a:r>
            <a:r>
              <a:rPr lang="en-US" dirty="0">
                <a:solidFill>
                  <a:srgbClr val="FF0000"/>
                </a:solidFill>
              </a:rPr>
              <a:t>potential flow </a:t>
            </a:r>
            <a:r>
              <a:rPr lang="en-US" dirty="0"/>
              <a:t>from start point to end point avoiding obstacles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Does not take </a:t>
            </a:r>
            <a:r>
              <a:rPr lang="en-US" dirty="0"/>
              <a:t>into account vehicle dynamics and constraints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MPC Trajectory Generation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Solves an </a:t>
            </a:r>
            <a:r>
              <a:rPr lang="en-US" dirty="0">
                <a:solidFill>
                  <a:srgbClr val="FF0000"/>
                </a:solidFill>
              </a:rPr>
              <a:t>optimization problem </a:t>
            </a:r>
            <a:r>
              <a:rPr lang="en-US" dirty="0"/>
              <a:t>to generate a short trajectory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Moves</a:t>
            </a:r>
            <a:r>
              <a:rPr lang="en-US" dirty="0">
                <a:solidFill>
                  <a:srgbClr val="FF0000"/>
                </a:solidFill>
              </a:rPr>
              <a:t> one step </a:t>
            </a:r>
            <a:r>
              <a:rPr lang="en-US" dirty="0"/>
              <a:t>along the trajectory and resolves the optimization problem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Takes</a:t>
            </a:r>
            <a:r>
              <a:rPr lang="en-US" dirty="0"/>
              <a:t> into account vehicle dynamics and constraints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6" y="3457476"/>
            <a:ext cx="2243034" cy="31402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49523" y="476250"/>
            <a:ext cx="3980857" cy="3112091"/>
            <a:chOff x="4849523" y="476250"/>
            <a:chExt cx="3980857" cy="31120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523" y="607115"/>
              <a:ext cx="3980857" cy="29812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12832" y="476250"/>
              <a:ext cx="890336" cy="3801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69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4323669" cy="530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Minimize cost</a:t>
            </a:r>
          </a:p>
          <a:p>
            <a:pPr lvl="1"/>
            <a:r>
              <a:rPr lang="en-US" dirty="0"/>
              <a:t>Velocity error</a:t>
            </a:r>
          </a:p>
          <a:p>
            <a:pPr lvl="1"/>
            <a:r>
              <a:rPr lang="en-US" dirty="0"/>
              <a:t>Lateral path error</a:t>
            </a:r>
          </a:p>
          <a:p>
            <a:pPr lvl="1"/>
            <a:r>
              <a:rPr lang="en-US" dirty="0"/>
              <a:t>Control signals</a:t>
            </a:r>
          </a:p>
          <a:p>
            <a:pPr lvl="1"/>
            <a:endParaRPr lang="en-US" dirty="0"/>
          </a:p>
          <a:p>
            <a:r>
              <a:rPr lang="en-US" dirty="0"/>
              <a:t>Satisfy vehicle dynamics and 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Satisfy other constraints</a:t>
            </a:r>
          </a:p>
          <a:p>
            <a:pPr lvl="1"/>
            <a:r>
              <a:rPr lang="en-US" dirty="0"/>
              <a:t>Trajectory constraints</a:t>
            </a:r>
          </a:p>
          <a:p>
            <a:pPr lvl="1"/>
            <a:r>
              <a:rPr lang="en-US" dirty="0"/>
              <a:t>Terminal constraints</a:t>
            </a:r>
          </a:p>
          <a:p>
            <a:pPr lvl="1"/>
            <a:r>
              <a:rPr lang="en-US" dirty="0"/>
              <a:t>Lateral Acceleration constraint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99215"/>
              </p:ext>
            </p:extLst>
          </p:nvPr>
        </p:nvGraphicFramePr>
        <p:xfrm>
          <a:off x="1187600" y="3302945"/>
          <a:ext cx="9810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749160" imgH="965160" progId="Equation.3">
                  <p:embed/>
                </p:oleObj>
              </mc:Choice>
              <mc:Fallback>
                <p:oleObj name="Equation" r:id="rId3" imgW="74916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00" y="3302945"/>
                        <a:ext cx="98107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751211"/>
              </p:ext>
            </p:extLst>
          </p:nvPr>
        </p:nvGraphicFramePr>
        <p:xfrm>
          <a:off x="2780738" y="3302945"/>
          <a:ext cx="1263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5" imgW="965160" imgH="482400" progId="Equation.3">
                  <p:embed/>
                </p:oleObj>
              </mc:Choice>
              <mc:Fallback>
                <p:oleObj name="Equation" r:id="rId5" imgW="965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0738" y="3302945"/>
                        <a:ext cx="1263650" cy="633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488600" y="549861"/>
            <a:ext cx="4547157" cy="5617731"/>
            <a:chOff x="4488600" y="549861"/>
            <a:chExt cx="4547157" cy="56177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600" y="549861"/>
              <a:ext cx="4012665" cy="561773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6543742" y="2028324"/>
              <a:ext cx="695090" cy="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1526" y="1874435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Laplacian trajectory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5126" y="2476015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MPC trajectory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6842927" y="2617870"/>
              <a:ext cx="602356" cy="8513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37095" y="4673021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Trajectory constraints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6014356" y="4571800"/>
              <a:ext cx="264692" cy="31195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14356" y="4697647"/>
              <a:ext cx="1224476" cy="18610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70365" y="2353741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Terminal constraints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845912" y="2182212"/>
              <a:ext cx="649020" cy="42362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821848" y="2244342"/>
              <a:ext cx="914400" cy="385562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94428" y="3584950"/>
              <a:ext cx="115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Obstacle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85255" y="3974520"/>
              <a:ext cx="1155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Safety Margin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45912" y="3422133"/>
              <a:ext cx="324510" cy="316707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571943" y="3358726"/>
              <a:ext cx="1164305" cy="877404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6391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Predictive Control (MPC)</a:t>
            </a:r>
          </a:p>
          <a:p>
            <a:endParaRPr lang="en-US" dirty="0"/>
          </a:p>
          <a:p>
            <a:r>
              <a:rPr lang="en-US" dirty="0"/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 of Results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Tradeoff Data and Charts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Parameters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Our goal is to trade off the CPU time (</a:t>
            </a:r>
            <a:r>
              <a:rPr lang="en-US" sz="1800" dirty="0">
                <a:solidFill>
                  <a:srgbClr val="EB2819"/>
                </a:solidFill>
              </a:rPr>
              <a:t>CT</a:t>
            </a:r>
            <a:r>
              <a:rPr lang="en-US" sz="1800" dirty="0"/>
              <a:t>) with </a:t>
            </a:r>
          </a:p>
          <a:p>
            <a:pPr lvl="1"/>
            <a:r>
              <a:rPr lang="en-US" sz="1600" dirty="0"/>
              <a:t>Trajectory Parameters</a:t>
            </a:r>
          </a:p>
          <a:p>
            <a:pPr lvl="2"/>
            <a:r>
              <a:rPr lang="en-US" sz="1400" dirty="0"/>
              <a:t>Number of MPC time steps = </a:t>
            </a:r>
            <a:r>
              <a:rPr lang="en-US" sz="1400" dirty="0">
                <a:solidFill>
                  <a:srgbClr val="EB2819"/>
                </a:solidFill>
              </a:rPr>
              <a:t>N</a:t>
            </a:r>
          </a:p>
          <a:p>
            <a:pPr lvl="2"/>
            <a:r>
              <a:rPr lang="en-US" sz="1400" dirty="0"/>
              <a:t>MPC time step = </a:t>
            </a:r>
            <a:r>
              <a:rPr lang="en-US" sz="1400" dirty="0">
                <a:solidFill>
                  <a:srgbClr val="EB2819"/>
                </a:solidFill>
              </a:rPr>
              <a:t>T</a:t>
            </a:r>
          </a:p>
          <a:p>
            <a:pPr lvl="1"/>
            <a:r>
              <a:rPr lang="en-US" sz="1600" dirty="0"/>
              <a:t>Model Complexity</a:t>
            </a:r>
          </a:p>
          <a:p>
            <a:pPr lvl="2"/>
            <a:r>
              <a:rPr lang="en-US" sz="1400" dirty="0"/>
              <a:t>Number of states = </a:t>
            </a:r>
            <a:r>
              <a:rPr lang="en-US" sz="1400" dirty="0">
                <a:solidFill>
                  <a:srgbClr val="EB2819"/>
                </a:solidFill>
              </a:rPr>
              <a:t>ns</a:t>
            </a:r>
          </a:p>
          <a:p>
            <a:pPr lvl="1"/>
            <a:r>
              <a:rPr lang="en-US" sz="1600" dirty="0"/>
              <a:t>Obstacle density</a:t>
            </a:r>
          </a:p>
          <a:p>
            <a:pPr lvl="2"/>
            <a:r>
              <a:rPr lang="en-US" sz="1400" dirty="0"/>
              <a:t>Number of obstacles = </a:t>
            </a:r>
            <a:r>
              <a:rPr lang="en-US" sz="1400" dirty="0">
                <a:solidFill>
                  <a:srgbClr val="EB2819"/>
                </a:solidFill>
              </a:rPr>
              <a:t>no</a:t>
            </a:r>
          </a:p>
          <a:p>
            <a:pPr lvl="1"/>
            <a:endParaRPr lang="en-US" sz="1600" dirty="0"/>
          </a:p>
          <a:p>
            <a:r>
              <a:rPr lang="en-US" sz="1800" dirty="0"/>
              <a:t>Model Complexity</a:t>
            </a:r>
          </a:p>
          <a:p>
            <a:pPr lvl="1"/>
            <a:r>
              <a:rPr lang="en-US" sz="1600" dirty="0"/>
              <a:t>4 state model</a:t>
            </a:r>
          </a:p>
          <a:p>
            <a:pPr lvl="1"/>
            <a:r>
              <a:rPr lang="en-US" sz="1600" dirty="0"/>
              <a:t>6 state model</a:t>
            </a:r>
          </a:p>
          <a:p>
            <a:endParaRPr lang="en-US" sz="1800" dirty="0"/>
          </a:p>
          <a:p>
            <a:r>
              <a:rPr lang="en-US" sz="1800" dirty="0"/>
              <a:t>Obstacle Density is measured by the number of obstacles which are</a:t>
            </a:r>
          </a:p>
          <a:p>
            <a:pPr lvl="1"/>
            <a:r>
              <a:rPr lang="en-US" sz="1600" dirty="0"/>
              <a:t>Static</a:t>
            </a:r>
          </a:p>
          <a:p>
            <a:pPr lvl="1"/>
            <a:r>
              <a:rPr lang="en-US" sz="1600" dirty="0"/>
              <a:t>Placed to obstruct the line of sight from the start point to the end point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5087"/>
              </p:ext>
            </p:extLst>
          </p:nvPr>
        </p:nvGraphicFramePr>
        <p:xfrm>
          <a:off x="5463893" y="1951223"/>
          <a:ext cx="2995068" cy="2062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538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839" y="1301191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CT</a:t>
            </a:r>
          </a:p>
          <a:p>
            <a:pPr algn="ctr"/>
            <a:r>
              <a:rPr lang="en-US" sz="1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973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Predictive Control (MPC)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Tradeoff Parameters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Summary of Results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Tradeoff Data and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72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6981720" cy="5308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CPU Time (CT) variation with the tradeoff parameters – number of trajectory steps (N), number of obstacles (no) and number of states (ns) are as follows:</a:t>
            </a:r>
          </a:p>
          <a:p>
            <a:pPr lvl="1"/>
            <a:r>
              <a:rPr lang="en-US" sz="1600" dirty="0"/>
              <a:t>CT increases with N as 2</a:t>
            </a:r>
            <a:r>
              <a:rPr lang="en-US" sz="1600" baseline="30000" dirty="0"/>
              <a:t>N</a:t>
            </a:r>
          </a:p>
          <a:p>
            <a:pPr lvl="1"/>
            <a:r>
              <a:rPr lang="en-US" sz="1600" dirty="0"/>
              <a:t>CT increases with no as e</a:t>
            </a:r>
            <a:r>
              <a:rPr lang="en-US" sz="1600" baseline="30000" dirty="0"/>
              <a:t>-no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increases linearly with T</a:t>
            </a:r>
            <a:endParaRPr lang="en-US" sz="1600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CT decreased from ns = 4 to ns = 6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Increase in horizon distance </a:t>
            </a:r>
            <a:r>
              <a:rPr lang="en-US" sz="1800" dirty="0"/>
              <a:t>leads to: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Smoother trajectory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</a:rPr>
              <a:t>Increase in comfort level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</a:rPr>
              <a:t>Decrease in control effort </a:t>
            </a:r>
          </a:p>
          <a:p>
            <a:pPr marL="287337" lvl="1" indent="0">
              <a:spcAft>
                <a:spcPts val="600"/>
              </a:spcAft>
              <a:buNone/>
            </a:pPr>
            <a:r>
              <a:rPr lang="en-US" sz="1600" dirty="0"/>
              <a:t>This is because with increase in horizon distance, control action can be taken earlier.</a:t>
            </a:r>
          </a:p>
          <a:p>
            <a:pPr marL="287337" lvl="1" indent="0">
              <a:buNone/>
            </a:pPr>
            <a:r>
              <a:rPr lang="en-US" sz="1600" dirty="0"/>
              <a:t>This is at the cost of </a:t>
            </a:r>
            <a:r>
              <a:rPr lang="en-US" sz="1600" dirty="0">
                <a:solidFill>
                  <a:srgbClr val="FF0000"/>
                </a:solidFill>
              </a:rPr>
              <a:t>increase in computation time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4383F4-622D-4B46-8946-856C88727A3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" name="Right Brace 1"/>
          <p:cNvSpPr/>
          <p:nvPr/>
        </p:nvSpPr>
        <p:spPr>
          <a:xfrm>
            <a:off x="4320798" y="2622264"/>
            <a:ext cx="120580" cy="552659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41378" y="2636983"/>
            <a:ext cx="204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Analysis not shown in this slide deck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1546" y="4365302"/>
            <a:ext cx="126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Key Takeaway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375489" y="3596956"/>
            <a:ext cx="261257" cy="2130604"/>
          </a:xfrm>
          <a:prstGeom prst="rightBrace">
            <a:avLst>
              <a:gd name="adj1" fmla="val 65385"/>
              <a:gd name="adj2" fmla="val 48810"/>
            </a:avLst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Trajectory Generation in 2-dimensional space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Laplacian Planner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Predictive Control (MPC)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Tradeoff Parameters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Summary of Results</a:t>
            </a:r>
          </a:p>
          <a:p>
            <a:endParaRPr lang="en-US" dirty="0"/>
          </a:p>
          <a:p>
            <a:r>
              <a:rPr lang="en-US" dirty="0"/>
              <a:t>Tradeoff Data and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241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43600</TotalTime>
  <Words>961</Words>
  <Application>Microsoft Office PowerPoint</Application>
  <PresentationFormat>On-screen Show (4:3)</PresentationFormat>
  <Paragraphs>215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83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Equation</vt:lpstr>
      <vt:lpstr>PowerPoint Presentation</vt:lpstr>
      <vt:lpstr>Overview</vt:lpstr>
      <vt:lpstr>Trajectory Generation</vt:lpstr>
      <vt:lpstr>MPC Trajectory Generation</vt:lpstr>
      <vt:lpstr>Overview</vt:lpstr>
      <vt:lpstr>Tradeoff Parameters</vt:lpstr>
      <vt:lpstr>Overview</vt:lpstr>
      <vt:lpstr>Summary of Results</vt:lpstr>
      <vt:lpstr>Overview</vt:lpstr>
      <vt:lpstr>Trajectory Variation with No. of Time Steps</vt:lpstr>
      <vt:lpstr>CPU Time vs No. of Time Steps (CT vs N)</vt:lpstr>
      <vt:lpstr>CPU Time vs No. of Obstacles (CT vs no)</vt:lpstr>
      <vt:lpstr>Tradeoff Curves for Design – 1 of 3</vt:lpstr>
      <vt:lpstr>Tradeoff Curves for Design – 2 of 3</vt:lpstr>
      <vt:lpstr>Tradeoff Curves for Design – 3 of 3</vt:lpstr>
      <vt:lpstr>Extra Slides</vt:lpstr>
      <vt:lpstr>Number of Solver Iterations</vt:lpstr>
      <vt:lpstr>MPC Trajectory Satisfies Vehicle Constraints</vt:lpstr>
    </vt:vector>
  </TitlesOfParts>
  <Company>Honeywell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1017</cp:revision>
  <cp:lastPrinted>2015-07-29T21:30:37Z</cp:lastPrinted>
  <dcterms:created xsi:type="dcterms:W3CDTF">2015-08-18T00:12:44Z</dcterms:created>
  <dcterms:modified xsi:type="dcterms:W3CDTF">2018-03-28T16:05:48Z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