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79"/>
  </p:notesMasterIdLst>
  <p:handoutMasterIdLst>
    <p:handoutMasterId r:id="rId80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72" r:id="rId66"/>
    <p:sldId id="269" r:id="rId67"/>
    <p:sldId id="263" r:id="rId68"/>
    <p:sldId id="271" r:id="rId69"/>
    <p:sldId id="265" r:id="rId70"/>
    <p:sldId id="270" r:id="rId71"/>
    <p:sldId id="273" r:id="rId72"/>
    <p:sldId id="264" r:id="rId73"/>
    <p:sldId id="275" r:id="rId74"/>
    <p:sldId id="274" r:id="rId75"/>
    <p:sldId id="260" r:id="rId76"/>
    <p:sldId id="259" r:id="rId77"/>
    <p:sldId id="261" r:id="rId78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2819"/>
    <a:srgbClr val="CC00CC"/>
    <a:srgbClr val="00FF00"/>
    <a:srgbClr val="005C2A"/>
    <a:srgbClr val="E71D1D"/>
    <a:srgbClr val="66FF99"/>
    <a:srgbClr val="FFCCFF"/>
    <a:srgbClr val="CCFEF1"/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5718" autoAdjust="0"/>
  </p:normalViewPr>
  <p:slideViewPr>
    <p:cSldViewPr snapToGrid="0" snapToObjects="1">
      <p:cViewPr varScale="1">
        <p:scale>
          <a:sx n="80" d="100"/>
          <a:sy n="80" d="100"/>
        </p:scale>
        <p:origin x="66" y="624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slide" Target="slides/slide17.xml"/><Relationship Id="rId8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82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slide" Target="slides/slide19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slide" Target="slides/slide18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2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2/15/2018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54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Trajectory Generation in High Density Environment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 smtClean="0"/>
              <a:t>Alberto Speranzon</a:t>
            </a:r>
          </a:p>
          <a:p>
            <a:r>
              <a:rPr lang="en-US" sz="1200" dirty="0" smtClean="0"/>
              <a:t>Feb 2018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Mid-Term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Trajectory Satisfies Vehicle Constraints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460" y="1727732"/>
            <a:ext cx="4389129" cy="3291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9" y="1727731"/>
            <a:ext cx="4389129" cy="32918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3360" y="1358398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4, T = 0.4, ns = 4, no =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Corresponds to the turns to avoid the two obstacles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36295" y="4668253"/>
            <a:ext cx="1227221" cy="7014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586789" y="3657600"/>
            <a:ext cx="276727" cy="171213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66874" y="4668253"/>
            <a:ext cx="216568" cy="7014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033150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</a:t>
            </a:r>
            <a:r>
              <a:rPr lang="en-US" dirty="0" smtClean="0"/>
              <a:t>vs </a:t>
            </a:r>
            <a:r>
              <a:rPr lang="en-US" dirty="0"/>
              <a:t>Number of Obstacles </a:t>
            </a:r>
            <a:r>
              <a:rPr lang="en-US" dirty="0" smtClean="0"/>
              <a:t>(CT vs no</a:t>
            </a:r>
            <a:r>
              <a:rPr lang="en-US" dirty="0"/>
              <a:t>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14578" y="1322918"/>
            <a:ext cx="4533130" cy="213335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Average CPU time increases (in general) with the number of obstacles</a:t>
            </a:r>
          </a:p>
          <a:p>
            <a:endParaRPr lang="en-US" sz="1800" dirty="0" smtClean="0"/>
          </a:p>
          <a:p>
            <a:r>
              <a:rPr lang="en-US" sz="1800" dirty="0" smtClean="0"/>
              <a:t>Average CPU time is increases with the number of MPC time steps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0" y="855663"/>
            <a:ext cx="4096520" cy="3072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0" y="3741125"/>
            <a:ext cx="4096520" cy="3072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0" y="3741125"/>
            <a:ext cx="4096520" cy="30723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131836" y="4620126"/>
            <a:ext cx="0" cy="166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165040" y="1479884"/>
            <a:ext cx="0" cy="1961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03168" y="24604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125320" y="4620126"/>
            <a:ext cx="0" cy="166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4463" y="50926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9x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21840" y="5068240"/>
            <a:ext cx="55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11x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6622473" y="1025236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09693" y="3909581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22472" y="3896268"/>
            <a:ext cx="332509" cy="230909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Number of Obstacles (CT vs no)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788778"/>
          </a:xfrm>
        </p:spPr>
        <p:txBody>
          <a:bodyPr>
            <a:noAutofit/>
          </a:bodyPr>
          <a:lstStyle/>
          <a:p>
            <a:r>
              <a:rPr lang="en-US" sz="1600" dirty="0" smtClean="0"/>
              <a:t>CPU </a:t>
            </a:r>
            <a:r>
              <a:rPr lang="en-US" sz="1600" dirty="0"/>
              <a:t>Time varies with the number of iterations. So, averaging over several runs will be more representative of CT vs no.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In </a:t>
            </a:r>
            <a:r>
              <a:rPr lang="en-US" sz="1600" dirty="0"/>
              <a:t>case of N = 4, the trajectory generator </a:t>
            </a:r>
            <a:r>
              <a:rPr lang="en-US" sz="1600" dirty="0" smtClean="0"/>
              <a:t>hits </a:t>
            </a:r>
            <a:r>
              <a:rPr lang="en-US" sz="1600" dirty="0"/>
              <a:t>less constraints once it passes the 2</a:t>
            </a:r>
            <a:r>
              <a:rPr lang="en-US" sz="1600" baseline="30000" dirty="0"/>
              <a:t>nd</a:t>
            </a:r>
            <a:r>
              <a:rPr lang="en-US" sz="1600" dirty="0"/>
              <a:t> </a:t>
            </a:r>
            <a:r>
              <a:rPr lang="en-US" sz="1600" dirty="0" smtClean="0"/>
              <a:t>obstacle (due to the shorter horizon). </a:t>
            </a:r>
            <a:r>
              <a:rPr lang="en-US" sz="1600" dirty="0"/>
              <a:t>This leads to slightly less average CT compared to the case with 1 </a:t>
            </a:r>
            <a:r>
              <a:rPr lang="en-US" sz="1600" dirty="0" smtClean="0"/>
              <a:t>obstacle.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147"/>
            <a:ext cx="4681738" cy="3511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62" y="3027148"/>
            <a:ext cx="4681738" cy="351130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756611" y="3164306"/>
            <a:ext cx="445168" cy="348916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5117" y="3176338"/>
            <a:ext cx="445168" cy="348916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919" y="4620372"/>
            <a:ext cx="721166" cy="1214944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1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 smtClean="0"/>
          </a:p>
          <a:p>
            <a:r>
              <a:rPr lang="en-US" dirty="0" smtClean="0"/>
              <a:t>Tradeoff Data and </a:t>
            </a:r>
            <a:r>
              <a:rPr lang="en-US" dirty="0" smtClean="0"/>
              <a:t>Charts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CPU time vs Number of Obstacles (CT vs no)</a:t>
            </a:r>
          </a:p>
          <a:p>
            <a:pPr lvl="1"/>
            <a:r>
              <a:rPr lang="en-US" dirty="0" smtClean="0"/>
              <a:t>CPU time vs Number of </a:t>
            </a:r>
            <a:r>
              <a:rPr lang="en-US" dirty="0"/>
              <a:t>Time Steps  (CT vs </a:t>
            </a:r>
            <a:r>
              <a:rPr lang="en-US" dirty="0" smtClean="0"/>
              <a:t>N)</a:t>
            </a:r>
            <a:endParaRPr lang="en-US" dirty="0" smtClean="0"/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81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1" y="2377431"/>
            <a:ext cx="3200406" cy="4480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65" y="2377431"/>
            <a:ext cx="3200406" cy="4480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</a:t>
            </a:r>
            <a:r>
              <a:rPr lang="en-US" dirty="0" smtClean="0"/>
              <a:t>Time Steps (CT </a:t>
            </a:r>
            <a:r>
              <a:rPr lang="en-US" dirty="0"/>
              <a:t>vs no)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With number of </a:t>
            </a:r>
            <a:r>
              <a:rPr lang="en-US" sz="1800" dirty="0" smtClean="0">
                <a:solidFill>
                  <a:srgbClr val="FF0000"/>
                </a:solidFill>
              </a:rPr>
              <a:t>time steps = 4</a:t>
            </a:r>
            <a:r>
              <a:rPr lang="en-US" sz="1800" dirty="0" smtClean="0"/>
              <a:t>, and number of </a:t>
            </a:r>
            <a:r>
              <a:rPr lang="en-US" sz="1800" dirty="0" smtClean="0">
                <a:solidFill>
                  <a:srgbClr val="FF0000"/>
                </a:solidFill>
              </a:rPr>
              <a:t>states = 4</a:t>
            </a:r>
            <a:r>
              <a:rPr lang="en-US" sz="1800" dirty="0" smtClean="0"/>
              <a:t>, we get instability. This is due to relatively shorter horizon. Plus, the control is     instead of      which results in slower response.</a:t>
            </a:r>
          </a:p>
          <a:p>
            <a:r>
              <a:rPr lang="en-US" sz="1800" dirty="0"/>
              <a:t>With number of </a:t>
            </a:r>
            <a:r>
              <a:rPr lang="en-US" sz="1800" dirty="0" smtClean="0">
                <a:solidFill>
                  <a:srgbClr val="FF0000"/>
                </a:solidFill>
              </a:rPr>
              <a:t>time steps = 4</a:t>
            </a:r>
            <a:r>
              <a:rPr lang="en-US" sz="1800" dirty="0" smtClean="0"/>
              <a:t>, </a:t>
            </a:r>
            <a:r>
              <a:rPr lang="en-US" sz="1800" dirty="0"/>
              <a:t>and number of </a:t>
            </a:r>
            <a:r>
              <a:rPr lang="en-US" sz="1800" dirty="0" smtClean="0">
                <a:solidFill>
                  <a:srgbClr val="FF0000"/>
                </a:solidFill>
              </a:rPr>
              <a:t>states </a:t>
            </a:r>
            <a:r>
              <a:rPr lang="en-US" sz="1800" dirty="0">
                <a:solidFill>
                  <a:srgbClr val="FF0000"/>
                </a:solidFill>
              </a:rPr>
              <a:t>= </a:t>
            </a:r>
            <a:r>
              <a:rPr lang="en-US" sz="1800" dirty="0" smtClean="0">
                <a:solidFill>
                  <a:srgbClr val="FF0000"/>
                </a:solidFill>
              </a:rPr>
              <a:t>6</a:t>
            </a:r>
            <a:r>
              <a:rPr lang="en-US" sz="1800" dirty="0" smtClean="0"/>
              <a:t>, the trajectory cannot negotiate the turn. This is due the relatively shorter horizon (N).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6741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 = 4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20251"/>
              </p:ext>
            </p:extLst>
          </p:nvPr>
        </p:nvGraphicFramePr>
        <p:xfrm>
          <a:off x="6779458" y="1334374"/>
          <a:ext cx="274104" cy="36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79458" y="1334374"/>
                        <a:ext cx="274104" cy="36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80458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 = 6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429549"/>
              </p:ext>
            </p:extLst>
          </p:nvPr>
        </p:nvGraphicFramePr>
        <p:xfrm>
          <a:off x="8111540" y="1379791"/>
          <a:ext cx="2730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1540" y="1379791"/>
                        <a:ext cx="27305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91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377441"/>
            <a:ext cx="3200406" cy="44805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6" y="2377441"/>
            <a:ext cx="3200406" cy="4480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CPU Time vs Number of </a:t>
            </a:r>
            <a:r>
              <a:rPr lang="en-US" dirty="0" smtClean="0"/>
              <a:t>Time Steps (CT </a:t>
            </a:r>
            <a:r>
              <a:rPr lang="en-US" dirty="0"/>
              <a:t>vs no)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With number of </a:t>
            </a:r>
            <a:r>
              <a:rPr lang="en-US" sz="1800" dirty="0" smtClean="0">
                <a:solidFill>
                  <a:srgbClr val="FF0000"/>
                </a:solidFill>
              </a:rPr>
              <a:t>time steps = 4</a:t>
            </a:r>
            <a:r>
              <a:rPr lang="en-US" sz="1800" dirty="0" smtClean="0"/>
              <a:t>, and number of </a:t>
            </a:r>
            <a:r>
              <a:rPr lang="en-US" sz="1800" dirty="0" smtClean="0">
                <a:solidFill>
                  <a:srgbClr val="FF0000"/>
                </a:solidFill>
              </a:rPr>
              <a:t>states = 4 and 6</a:t>
            </a:r>
            <a:r>
              <a:rPr lang="en-US" sz="1800" dirty="0" smtClean="0"/>
              <a:t>, we can reach the end point when we make the following changes: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Reduce the lateral error margin for the terminal point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/>
              <a:t>Add a terminal velocity constraint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6741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 = 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0458" y="39907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29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2984885"/>
            <a:ext cx="8102600" cy="498475"/>
          </a:xfrm>
        </p:spPr>
        <p:txBody>
          <a:bodyPr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503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10" y="873267"/>
            <a:ext cx="5669280" cy="447625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324557" y="1361209"/>
            <a:ext cx="952351" cy="3719946"/>
          </a:xfrm>
          <a:custGeom>
            <a:avLst/>
            <a:gdLst>
              <a:gd name="connsiteX0" fmla="*/ 132385 w 951593"/>
              <a:gd name="connsiteY0" fmla="*/ 3636818 h 3636818"/>
              <a:gd name="connsiteX1" fmla="*/ 173949 w 951593"/>
              <a:gd name="connsiteY1" fmla="*/ 3044536 h 3636818"/>
              <a:gd name="connsiteX2" fmla="*/ 496067 w 951593"/>
              <a:gd name="connsiteY2" fmla="*/ 2421082 h 3636818"/>
              <a:gd name="connsiteX3" fmla="*/ 932485 w 951593"/>
              <a:gd name="connsiteY3" fmla="*/ 1911927 h 3636818"/>
              <a:gd name="connsiteX4" fmla="*/ 828576 w 951593"/>
              <a:gd name="connsiteY4" fmla="*/ 1465118 h 3636818"/>
              <a:gd name="connsiteX5" fmla="*/ 423330 w 951593"/>
              <a:gd name="connsiteY5" fmla="*/ 1153391 h 3636818"/>
              <a:gd name="connsiteX6" fmla="*/ 142776 w 951593"/>
              <a:gd name="connsiteY6" fmla="*/ 893618 h 3636818"/>
              <a:gd name="connsiteX7" fmla="*/ 7694 w 951593"/>
              <a:gd name="connsiteY7" fmla="*/ 405246 h 3636818"/>
              <a:gd name="connsiteX8" fmla="*/ 28476 w 951593"/>
              <a:gd name="connsiteY8" fmla="*/ 0 h 3636818"/>
              <a:gd name="connsiteX0" fmla="*/ 133143 w 952351"/>
              <a:gd name="connsiteY0" fmla="*/ 3636818 h 3636818"/>
              <a:gd name="connsiteX1" fmla="*/ 174707 w 952351"/>
              <a:gd name="connsiteY1" fmla="*/ 3044536 h 3636818"/>
              <a:gd name="connsiteX2" fmla="*/ 496825 w 952351"/>
              <a:gd name="connsiteY2" fmla="*/ 2421082 h 3636818"/>
              <a:gd name="connsiteX3" fmla="*/ 933243 w 952351"/>
              <a:gd name="connsiteY3" fmla="*/ 1911927 h 3636818"/>
              <a:gd name="connsiteX4" fmla="*/ 829334 w 952351"/>
              <a:gd name="connsiteY4" fmla="*/ 1465118 h 3636818"/>
              <a:gd name="connsiteX5" fmla="*/ 424088 w 952351"/>
              <a:gd name="connsiteY5" fmla="*/ 1153391 h 3636818"/>
              <a:gd name="connsiteX6" fmla="*/ 153925 w 952351"/>
              <a:gd name="connsiteY6" fmla="*/ 862446 h 3636818"/>
              <a:gd name="connsiteX7" fmla="*/ 8452 w 952351"/>
              <a:gd name="connsiteY7" fmla="*/ 405246 h 3636818"/>
              <a:gd name="connsiteX8" fmla="*/ 29234 w 952351"/>
              <a:gd name="connsiteY8" fmla="*/ 0 h 363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351" h="3636818">
                <a:moveTo>
                  <a:pt x="133143" y="3636818"/>
                </a:moveTo>
                <a:cubicBezTo>
                  <a:pt x="123618" y="3441988"/>
                  <a:pt x="114093" y="3247159"/>
                  <a:pt x="174707" y="3044536"/>
                </a:cubicBezTo>
                <a:cubicBezTo>
                  <a:pt x="235321" y="2841913"/>
                  <a:pt x="370402" y="2609850"/>
                  <a:pt x="496825" y="2421082"/>
                </a:cubicBezTo>
                <a:cubicBezTo>
                  <a:pt x="623248" y="2232314"/>
                  <a:pt x="877825" y="2071254"/>
                  <a:pt x="933243" y="1911927"/>
                </a:cubicBezTo>
                <a:cubicBezTo>
                  <a:pt x="988661" y="1752600"/>
                  <a:pt x="914193" y="1591541"/>
                  <a:pt x="829334" y="1465118"/>
                </a:cubicBezTo>
                <a:cubicBezTo>
                  <a:pt x="744475" y="1338695"/>
                  <a:pt x="536656" y="1253836"/>
                  <a:pt x="424088" y="1153391"/>
                </a:cubicBezTo>
                <a:cubicBezTo>
                  <a:pt x="311520" y="1052946"/>
                  <a:pt x="223198" y="987137"/>
                  <a:pt x="153925" y="862446"/>
                </a:cubicBezTo>
                <a:cubicBezTo>
                  <a:pt x="84652" y="737755"/>
                  <a:pt x="29234" y="548987"/>
                  <a:pt x="8452" y="405246"/>
                </a:cubicBezTo>
                <a:cubicBezTo>
                  <a:pt x="-12330" y="261505"/>
                  <a:pt x="9318" y="128155"/>
                  <a:pt x="29234" y="0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4409" y="543736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6407" y="4347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8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49" name="AutoShape 2" descr="Image result for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124882" y="1918352"/>
            <a:ext cx="7245709" cy="2554821"/>
            <a:chOff x="1124882" y="1918352"/>
            <a:chExt cx="7245709" cy="255482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559521" y="3163881"/>
              <a:ext cx="420493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007812" y="354030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07812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07812" y="4473173"/>
              <a:ext cx="5257800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54004" y="3540300"/>
              <a:ext cx="502372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56376" y="3540300"/>
              <a:ext cx="0" cy="932873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52756" y="2935030"/>
              <a:ext cx="50362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502348" y="2690120"/>
              <a:ext cx="1075645" cy="1098212"/>
            </a:xfrm>
            <a:prstGeom prst="rect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Trajectory Generator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23355" y="2977203"/>
              <a:ext cx="588077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478328" y="1918352"/>
              <a:ext cx="892263" cy="2233486"/>
              <a:chOff x="7376134" y="1850096"/>
              <a:chExt cx="892263" cy="2233486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7400747" y="1986927"/>
                <a:ext cx="697529" cy="2096655"/>
              </a:xfrm>
              <a:custGeom>
                <a:avLst/>
                <a:gdLst>
                  <a:gd name="connsiteX0" fmla="*/ 0 w 459742"/>
                  <a:gd name="connsiteY0" fmla="*/ 1985819 h 1985819"/>
                  <a:gd name="connsiteX1" fmla="*/ 415637 w 459742"/>
                  <a:gd name="connsiteY1" fmla="*/ 1551709 h 1985819"/>
                  <a:gd name="connsiteX2" fmla="*/ 434109 w 459742"/>
                  <a:gd name="connsiteY2" fmla="*/ 1052946 h 1985819"/>
                  <a:gd name="connsiteX3" fmla="*/ 295564 w 459742"/>
                  <a:gd name="connsiteY3" fmla="*/ 840509 h 1985819"/>
                  <a:gd name="connsiteX4" fmla="*/ 138546 w 459742"/>
                  <a:gd name="connsiteY4" fmla="*/ 517237 h 1985819"/>
                  <a:gd name="connsiteX5" fmla="*/ 314037 w 459742"/>
                  <a:gd name="connsiteY5" fmla="*/ 0 h 1985819"/>
                  <a:gd name="connsiteX0" fmla="*/ 0 w 447863"/>
                  <a:gd name="connsiteY0" fmla="*/ 1985819 h 1985819"/>
                  <a:gd name="connsiteX1" fmla="*/ 415637 w 447863"/>
                  <a:gd name="connsiteY1" fmla="*/ 1551709 h 1985819"/>
                  <a:gd name="connsiteX2" fmla="*/ 406400 w 447863"/>
                  <a:gd name="connsiteY2" fmla="*/ 1126837 h 1985819"/>
                  <a:gd name="connsiteX3" fmla="*/ 295564 w 447863"/>
                  <a:gd name="connsiteY3" fmla="*/ 840509 h 1985819"/>
                  <a:gd name="connsiteX4" fmla="*/ 138546 w 447863"/>
                  <a:gd name="connsiteY4" fmla="*/ 517237 h 1985819"/>
                  <a:gd name="connsiteX5" fmla="*/ 314037 w 447863"/>
                  <a:gd name="connsiteY5" fmla="*/ 0 h 1985819"/>
                  <a:gd name="connsiteX0" fmla="*/ 0 w 470246"/>
                  <a:gd name="connsiteY0" fmla="*/ 1985819 h 1985819"/>
                  <a:gd name="connsiteX1" fmla="*/ 415637 w 470246"/>
                  <a:gd name="connsiteY1" fmla="*/ 1551709 h 1985819"/>
                  <a:gd name="connsiteX2" fmla="*/ 452582 w 470246"/>
                  <a:gd name="connsiteY2" fmla="*/ 1136073 h 1985819"/>
                  <a:gd name="connsiteX3" fmla="*/ 295564 w 470246"/>
                  <a:gd name="connsiteY3" fmla="*/ 840509 h 1985819"/>
                  <a:gd name="connsiteX4" fmla="*/ 138546 w 470246"/>
                  <a:gd name="connsiteY4" fmla="*/ 517237 h 1985819"/>
                  <a:gd name="connsiteX5" fmla="*/ 314037 w 470246"/>
                  <a:gd name="connsiteY5" fmla="*/ 0 h 1985819"/>
                  <a:gd name="connsiteX0" fmla="*/ 0 w 470246"/>
                  <a:gd name="connsiteY0" fmla="*/ 2096655 h 2096655"/>
                  <a:gd name="connsiteX1" fmla="*/ 415637 w 470246"/>
                  <a:gd name="connsiteY1" fmla="*/ 1662545 h 2096655"/>
                  <a:gd name="connsiteX2" fmla="*/ 452582 w 470246"/>
                  <a:gd name="connsiteY2" fmla="*/ 1246909 h 2096655"/>
                  <a:gd name="connsiteX3" fmla="*/ 295564 w 470246"/>
                  <a:gd name="connsiteY3" fmla="*/ 951345 h 2096655"/>
                  <a:gd name="connsiteX4" fmla="*/ 138546 w 470246"/>
                  <a:gd name="connsiteY4" fmla="*/ 628073 h 2096655"/>
                  <a:gd name="connsiteX5" fmla="*/ 258618 w 470246"/>
                  <a:gd name="connsiteY5" fmla="*/ 0 h 2096655"/>
                  <a:gd name="connsiteX0" fmla="*/ 227283 w 697529"/>
                  <a:gd name="connsiteY0" fmla="*/ 2096655 h 2096655"/>
                  <a:gd name="connsiteX1" fmla="*/ 642920 w 697529"/>
                  <a:gd name="connsiteY1" fmla="*/ 1662545 h 2096655"/>
                  <a:gd name="connsiteX2" fmla="*/ 679865 w 697529"/>
                  <a:gd name="connsiteY2" fmla="*/ 1246909 h 2096655"/>
                  <a:gd name="connsiteX3" fmla="*/ 522847 w 697529"/>
                  <a:gd name="connsiteY3" fmla="*/ 951345 h 2096655"/>
                  <a:gd name="connsiteX4" fmla="*/ 69 w 697529"/>
                  <a:gd name="connsiteY4" fmla="*/ 560696 h 2096655"/>
                  <a:gd name="connsiteX5" fmla="*/ 485901 w 697529"/>
                  <a:gd name="connsiteY5" fmla="*/ 0 h 2096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529" h="2096655">
                    <a:moveTo>
                      <a:pt x="227283" y="2096655"/>
                    </a:moveTo>
                    <a:cubicBezTo>
                      <a:pt x="398926" y="1957339"/>
                      <a:pt x="567490" y="1804169"/>
                      <a:pt x="642920" y="1662545"/>
                    </a:cubicBezTo>
                    <a:cubicBezTo>
                      <a:pt x="718350" y="1520921"/>
                      <a:pt x="699877" y="1365442"/>
                      <a:pt x="679865" y="1246909"/>
                    </a:cubicBezTo>
                    <a:cubicBezTo>
                      <a:pt x="659853" y="1128376"/>
                      <a:pt x="636146" y="1065714"/>
                      <a:pt x="522847" y="951345"/>
                    </a:cubicBezTo>
                    <a:cubicBezTo>
                      <a:pt x="409548" y="836976"/>
                      <a:pt x="6227" y="719254"/>
                      <a:pt x="69" y="560696"/>
                    </a:cubicBezTo>
                    <a:cubicBezTo>
                      <a:pt x="-6089" y="402138"/>
                      <a:pt x="399695" y="188576"/>
                      <a:pt x="485901" y="0"/>
                    </a:cubicBezTo>
                  </a:path>
                </a:pathLst>
              </a:custGeom>
              <a:ln w="19050"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628031" y="3946422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852661" y="1850096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76134" y="3181097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658011" y="2394116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124882" y="1918352"/>
              <a:ext cx="860218" cy="2229615"/>
              <a:chOff x="375456" y="3804024"/>
              <a:chExt cx="892263" cy="2233486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7353" y="5900350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51983" y="3804024"/>
                <a:ext cx="133017" cy="13716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75456" y="5135025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57333" y="4348044"/>
                <a:ext cx="610386" cy="25025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31" idx="0"/>
                <a:endCxn id="35" idx="4"/>
              </p:cNvCxnSpPr>
              <p:nvPr/>
            </p:nvCxnSpPr>
            <p:spPr>
              <a:xfrm flipV="1">
                <a:off x="693862" y="3941184"/>
                <a:ext cx="224630" cy="1959166"/>
              </a:xfrm>
              <a:prstGeom prst="straightConnector1">
                <a:avLst/>
              </a:prstGeom>
              <a:ln w="19050">
                <a:prstDash val="dash"/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987466" y="2690120"/>
              <a:ext cx="2788595" cy="109821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9910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Trajectory Generation in 2-dimensional space</a:t>
            </a:r>
          </a:p>
          <a:p>
            <a:pPr lvl="1"/>
            <a:r>
              <a:rPr lang="en-US" dirty="0" smtClean="0"/>
              <a:t>Laplacian Planner</a:t>
            </a:r>
          </a:p>
          <a:p>
            <a:pPr lvl="1"/>
            <a:r>
              <a:rPr lang="en-US" dirty="0" smtClean="0"/>
              <a:t>Model Predictive Control (MPC)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Tradeoff Parameters</a:t>
            </a:r>
          </a:p>
          <a:p>
            <a:endParaRPr lang="en-US" dirty="0" smtClean="0"/>
          </a:p>
          <a:p>
            <a:r>
              <a:rPr lang="en-US" dirty="0" smtClean="0"/>
              <a:t>Tradeoff Data and Charts</a:t>
            </a:r>
          </a:p>
          <a:p>
            <a:endParaRPr lang="en-US" dirty="0"/>
          </a:p>
          <a:p>
            <a:r>
              <a:rPr lang="en-US" dirty="0" smtClean="0"/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Generation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There are two steps to the trajectory generation:</a:t>
            </a:r>
          </a:p>
          <a:p>
            <a:pPr lvl="1"/>
            <a:r>
              <a:rPr lang="en-US" dirty="0" smtClean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Solves for a </a:t>
            </a:r>
            <a:r>
              <a:rPr lang="en-US" dirty="0" smtClean="0">
                <a:solidFill>
                  <a:srgbClr val="FF0000"/>
                </a:solidFill>
              </a:rPr>
              <a:t>potential flow </a:t>
            </a:r>
            <a:r>
              <a:rPr lang="en-US" dirty="0" smtClean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Does not take </a:t>
            </a:r>
            <a:r>
              <a:rPr lang="en-US" dirty="0" smtClean="0"/>
              <a:t>into account vehicle dynamics and constraints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Provides an </a:t>
            </a:r>
            <a:r>
              <a:rPr lang="en-US" dirty="0" smtClean="0">
                <a:solidFill>
                  <a:srgbClr val="FF0000"/>
                </a:solidFill>
              </a:rPr>
              <a:t>initial solution </a:t>
            </a:r>
            <a:r>
              <a:rPr lang="en-US" dirty="0" smtClean="0"/>
              <a:t>for the MPC Trajectory Generator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Solves an </a:t>
            </a:r>
            <a:r>
              <a:rPr lang="en-US" dirty="0" smtClean="0">
                <a:solidFill>
                  <a:srgbClr val="FF0000"/>
                </a:solidFill>
              </a:rPr>
              <a:t>optimization problem </a:t>
            </a:r>
            <a:r>
              <a:rPr lang="en-US" dirty="0" smtClean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Moves</a:t>
            </a:r>
            <a:r>
              <a:rPr lang="en-US" dirty="0" smtClean="0">
                <a:solidFill>
                  <a:srgbClr val="FF0000"/>
                </a:solidFill>
              </a:rPr>
              <a:t> one step </a:t>
            </a:r>
            <a:r>
              <a:rPr lang="en-US" dirty="0" smtClean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</a:rPr>
              <a:t>Takes</a:t>
            </a:r>
            <a:r>
              <a:rPr lang="en-US" dirty="0" smtClean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Minimize cost</a:t>
            </a:r>
          </a:p>
          <a:p>
            <a:pPr lvl="1"/>
            <a:r>
              <a:rPr lang="en-US" dirty="0" smtClean="0"/>
              <a:t>Velocity error</a:t>
            </a:r>
          </a:p>
          <a:p>
            <a:pPr lvl="1"/>
            <a:r>
              <a:rPr lang="en-US" dirty="0" smtClean="0"/>
              <a:t>Lateral path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Control signals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Satisfy other constraints</a:t>
            </a:r>
          </a:p>
          <a:p>
            <a:pPr lvl="1"/>
            <a:r>
              <a:rPr lang="en-US" dirty="0" smtClean="0"/>
              <a:t>Trajectory constraints</a:t>
            </a:r>
          </a:p>
          <a:p>
            <a:pPr lvl="1"/>
            <a:r>
              <a:rPr lang="en-US" dirty="0" smtClean="0"/>
              <a:t>Terminal constraints</a:t>
            </a:r>
          </a:p>
          <a:p>
            <a:pPr lvl="1"/>
            <a:r>
              <a:rPr lang="en-US" dirty="0" smtClean="0"/>
              <a:t>Lateral Acceleration constraint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488600" y="549861"/>
            <a:ext cx="4547157" cy="5617731"/>
            <a:chOff x="4488600" y="747379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747379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225842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2071953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Laplacian trajectory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796" y="5176101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MPC trajectory</a:t>
              </a:r>
              <a:endParaRPr lang="en-US" sz="1400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652027" y="5317956"/>
              <a:ext cx="733926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87053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Trajectory constraints</a:t>
              </a:r>
              <a:endParaRPr lang="en-US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769318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895165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551259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Terminal constraints</a:t>
              </a:r>
              <a:endParaRPr lang="en-US" sz="1400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379730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441860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782468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Obstacle</a:t>
              </a:r>
              <a:endParaRPr 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4172038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Safety Margin</a:t>
              </a:r>
              <a:endParaRPr lang="en-US" sz="1400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619651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556244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Trajectory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Tradeoff Parameters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 Parameters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goal is to trade off the CPU time (</a:t>
            </a:r>
            <a:r>
              <a:rPr lang="en-US" dirty="0" smtClean="0">
                <a:solidFill>
                  <a:srgbClr val="EB2819"/>
                </a:solidFill>
              </a:rPr>
              <a:t>CT</a:t>
            </a:r>
            <a:r>
              <a:rPr lang="en-US" dirty="0" smtClean="0"/>
              <a:t>) with </a:t>
            </a:r>
          </a:p>
          <a:p>
            <a:pPr lvl="1"/>
            <a:r>
              <a:rPr lang="en-US" dirty="0" smtClean="0"/>
              <a:t>Trajectory Parameters</a:t>
            </a:r>
          </a:p>
          <a:p>
            <a:pPr lvl="2"/>
            <a:r>
              <a:rPr lang="en-US" dirty="0" smtClean="0"/>
              <a:t>Number of MPC time steps = </a:t>
            </a:r>
            <a:r>
              <a:rPr lang="en-US" dirty="0" smtClean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dirty="0" smtClean="0"/>
              <a:t>MPC time step = </a:t>
            </a:r>
            <a:r>
              <a:rPr lang="en-US" dirty="0" smtClean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dirty="0" smtClean="0"/>
              <a:t>Model Complexity</a:t>
            </a:r>
          </a:p>
          <a:p>
            <a:pPr lvl="2"/>
            <a:r>
              <a:rPr lang="en-US" dirty="0" smtClean="0"/>
              <a:t>Number of states = </a:t>
            </a:r>
            <a:r>
              <a:rPr lang="en-US" dirty="0" smtClean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dirty="0" smtClean="0"/>
              <a:t>Obstacle density</a:t>
            </a:r>
          </a:p>
          <a:p>
            <a:pPr lvl="2"/>
            <a:r>
              <a:rPr lang="en-US" dirty="0"/>
              <a:t>Number of obstacles = </a:t>
            </a:r>
            <a:r>
              <a:rPr lang="en-US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Model Complexity</a:t>
            </a:r>
          </a:p>
          <a:p>
            <a:pPr lvl="1"/>
            <a:r>
              <a:rPr lang="en-US" dirty="0" smtClean="0"/>
              <a:t>2 states model</a:t>
            </a:r>
          </a:p>
          <a:p>
            <a:pPr lvl="1"/>
            <a:r>
              <a:rPr lang="en-US" dirty="0" smtClean="0"/>
              <a:t>4 state model</a:t>
            </a:r>
          </a:p>
          <a:p>
            <a:pPr lvl="1"/>
            <a:r>
              <a:rPr lang="en-US" dirty="0" smtClean="0"/>
              <a:t>6 state model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Obstacle Density is measured by the number of obstacles which are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Placed to obstruct the line of sight from the start point to the end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95013"/>
              </p:ext>
            </p:extLst>
          </p:nvPr>
        </p:nvGraphicFramePr>
        <p:xfrm>
          <a:off x="5574425" y="2535998"/>
          <a:ext cx="2995068" cy="1752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/>
                <a:gridCol w="748767"/>
                <a:gridCol w="748767"/>
                <a:gridCol w="7487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(sec)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5738" y="188596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CT</a:t>
            </a:r>
          </a:p>
          <a:p>
            <a:pPr algn="ctr"/>
            <a:r>
              <a:rPr lang="en-US" dirty="0" smtClean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 state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4 state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6 state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56880"/>
              </p:ext>
            </p:extLst>
          </p:nvPr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753027"/>
              </p:ext>
            </p:extLst>
          </p:nvPr>
        </p:nvGraphicFramePr>
        <p:xfrm>
          <a:off x="3286125" y="2178097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5" imgW="749160" imgH="965160" progId="Equation.3">
                  <p:embed/>
                </p:oleObj>
              </mc:Choice>
              <mc:Fallback>
                <p:oleObj name="Equation" r:id="rId5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2178097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34815"/>
              </p:ext>
            </p:extLst>
          </p:nvPr>
        </p:nvGraphicFramePr>
        <p:xfrm>
          <a:off x="3286125" y="1178729"/>
          <a:ext cx="7175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7" imgW="444240" imgH="482400" progId="Equation.3">
                  <p:embed/>
                </p:oleObj>
              </mc:Choice>
              <mc:Fallback>
                <p:oleObj name="Equation" r:id="rId7" imgW="4442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6125" y="1178729"/>
                        <a:ext cx="71755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093052"/>
              </p:ext>
            </p:extLst>
          </p:nvPr>
        </p:nvGraphicFramePr>
        <p:xfrm>
          <a:off x="3282950" y="4102054"/>
          <a:ext cx="1209675" cy="156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9" imgW="749160" imgH="965160" progId="Equation.3">
                  <p:embed/>
                </p:oleObj>
              </mc:Choice>
              <mc:Fallback>
                <p:oleObj name="Equation" r:id="rId9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2950" y="4102054"/>
                        <a:ext cx="1209675" cy="156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99676"/>
              </p:ext>
            </p:extLst>
          </p:nvPr>
        </p:nvGraphicFramePr>
        <p:xfrm>
          <a:off x="5029200" y="1268414"/>
          <a:ext cx="12922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11" imgW="799920" imgH="203040" progId="Equation.3">
                  <p:embed/>
                </p:oleObj>
              </mc:Choice>
              <mc:Fallback>
                <p:oleObj name="Equation" r:id="rId11" imgW="7999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1268414"/>
                        <a:ext cx="1292225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767778"/>
              </p:ext>
            </p:extLst>
          </p:nvPr>
        </p:nvGraphicFramePr>
        <p:xfrm>
          <a:off x="5029200" y="2262191"/>
          <a:ext cx="180498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3" imgW="1117440" imgH="203040" progId="Equation.3">
                  <p:embed/>
                </p:oleObj>
              </mc:Choice>
              <mc:Fallback>
                <p:oleObj name="Equation" r:id="rId13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29200" y="2262191"/>
                        <a:ext cx="180498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14419"/>
              </p:ext>
            </p:extLst>
          </p:nvPr>
        </p:nvGraphicFramePr>
        <p:xfrm>
          <a:off x="5029200" y="4082253"/>
          <a:ext cx="2297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5" imgW="1422360" imgH="228600" progId="Equation.3">
                  <p:embed/>
                </p:oleObj>
              </mc:Choice>
              <mc:Fallback>
                <p:oleObj name="Equation" r:id="rId15" imgW="1422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29200" y="4082253"/>
                        <a:ext cx="2297112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52081"/>
              </p:ext>
            </p:extLst>
          </p:nvPr>
        </p:nvGraphicFramePr>
        <p:xfrm>
          <a:off x="1920875" y="6069012"/>
          <a:ext cx="4757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7" imgW="2946240" imgH="203040" progId="Equation.3">
                  <p:embed/>
                </p:oleObj>
              </mc:Choice>
              <mc:Fallback>
                <p:oleObj name="Equation" r:id="rId17" imgW="2946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20875" y="6069012"/>
                        <a:ext cx="4757738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2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Tradeoff Parameters</a:t>
            </a:r>
          </a:p>
          <a:p>
            <a:endParaRPr lang="en-US" dirty="0" smtClean="0"/>
          </a:p>
          <a:p>
            <a:r>
              <a:rPr lang="en-US" dirty="0" smtClean="0"/>
              <a:t>Tradeoff Data and </a:t>
            </a:r>
            <a:r>
              <a:rPr lang="en-US" dirty="0" smtClean="0"/>
              <a:t>Charts</a:t>
            </a:r>
          </a:p>
          <a:p>
            <a:pPr lvl="1"/>
            <a:r>
              <a:rPr lang="en-US" dirty="0"/>
              <a:t>CPU time vs Number of Obstacles (CT vs no</a:t>
            </a:r>
            <a:r>
              <a:rPr lang="en-US" dirty="0" smtClean="0"/>
              <a:t>)</a:t>
            </a: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6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35" y="2356587"/>
            <a:ext cx="2971806" cy="4160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88" y="2335148"/>
            <a:ext cx="2971806" cy="41605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347180"/>
            <a:ext cx="2971806" cy="41605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 Trajectory in Presence of Obstacles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262458"/>
          </a:xfrm>
        </p:spPr>
        <p:txBody>
          <a:bodyPr/>
          <a:lstStyle/>
          <a:p>
            <a:r>
              <a:rPr lang="en-US" dirty="0" smtClean="0"/>
              <a:t>MPC Trajectory Generator successfully generates path between the start and end point in presence of obstacles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939" y="244650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Obstacle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0165" y="24559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Obstacle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5294" y="24287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Obstacles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51921" y="2036917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4, T = 0.4, ns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329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42710</TotalTime>
  <Words>716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85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Microsoft Equation 3.0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Model Complexity</vt:lpstr>
      <vt:lpstr>Overview</vt:lpstr>
      <vt:lpstr>MPC Trajectory in Presence of Obstacles</vt:lpstr>
      <vt:lpstr>MPC Trajectory Satisfies Vehicle Constraints</vt:lpstr>
      <vt:lpstr>CPU Time vs Number of Obstacles (CT vs no)</vt:lpstr>
      <vt:lpstr>CPU Time vs Number of Obstacles (CT vs no)</vt:lpstr>
      <vt:lpstr>Overview</vt:lpstr>
      <vt:lpstr>CPU Time vs Number of Time Steps (CT vs no)</vt:lpstr>
      <vt:lpstr>CPU Time vs Number of Time Steps (CT vs no)</vt:lpstr>
      <vt:lpstr>PowerPoint Presentation</vt:lpstr>
      <vt:lpstr>Pictures</vt:lpstr>
      <vt:lpstr>PowerPoint Presentation</vt:lpstr>
      <vt:lpstr>PowerPoint Presentation</vt:lpstr>
    </vt:vector>
  </TitlesOfParts>
  <Company>Honeywell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948</cp:revision>
  <cp:lastPrinted>2015-07-29T21:30:37Z</cp:lastPrinted>
  <dcterms:created xsi:type="dcterms:W3CDTF">2015-08-18T00:12:44Z</dcterms:created>
  <dcterms:modified xsi:type="dcterms:W3CDTF">2018-02-15T15:35:40Z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