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65" r:id="rId2"/>
    <p:sldMasterId id="2147483667" r:id="rId3"/>
    <p:sldMasterId id="2147483673" r:id="rId4"/>
    <p:sldMasterId id="2147483680" r:id="rId5"/>
  </p:sldMasterIdLst>
  <p:sldIdLst>
    <p:sldId id="262" r:id="rId6"/>
    <p:sldId id="263" r:id="rId7"/>
    <p:sldId id="264" r:id="rId8"/>
    <p:sldId id="266" r:id="rId9"/>
    <p:sldId id="267" r:id="rId10"/>
    <p:sldId id="256" r:id="rId11"/>
    <p:sldId id="257" r:id="rId12"/>
    <p:sldId id="258" r:id="rId13"/>
    <p:sldId id="259" r:id="rId14"/>
    <p:sldId id="260" r:id="rId15"/>
    <p:sldId id="261" r:id="rId16"/>
  </p:sldIdLst>
  <p:sldSz cx="10080625" cy="7559675"/>
  <p:notesSz cx="7772400" cy="10058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8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25.wmf"/><Relationship Id="rId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59147" y="6569219"/>
            <a:ext cx="0" cy="542477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368668" y="6858925"/>
            <a:ext cx="5471819" cy="280118"/>
          </a:xfrm>
          <a:prstGeom prst="rect">
            <a:avLst/>
          </a:prstGeom>
        </p:spPr>
        <p:txBody>
          <a:bodyPr vert="horz" anchor="ctr"/>
          <a:lstStyle>
            <a:lvl1pPr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368667" y="6570069"/>
            <a:ext cx="5471821" cy="275198"/>
          </a:xfrm>
          <a:prstGeom prst="rect">
            <a:avLst/>
          </a:prstGeom>
        </p:spPr>
        <p:txBody>
          <a:bodyPr vert="horz" anchor="ctr"/>
          <a:lstStyle>
            <a:lvl1pPr>
              <a:defRPr sz="1984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20514" y="6558718"/>
            <a:ext cx="2053227" cy="261019"/>
          </a:xfrm>
          <a:prstGeom prst="rect">
            <a:avLst/>
          </a:prstGeom>
        </p:spPr>
        <p:txBody>
          <a:bodyPr vert="horz" anchor="t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0513" y="6833592"/>
            <a:ext cx="2053229" cy="273952"/>
          </a:xfrm>
          <a:prstGeom prst="rect">
            <a:avLst/>
          </a:prstGeom>
        </p:spPr>
        <p:txBody>
          <a:bodyPr vert="horz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57980" y="6569220"/>
            <a:ext cx="0" cy="542477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4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0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53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86731" y="401259"/>
            <a:ext cx="8674843" cy="5642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 algn="l">
              <a:defRPr sz="827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/>
          </p:nvPr>
        </p:nvSpPr>
        <p:spPr>
          <a:xfrm>
            <a:off x="586731" y="1108337"/>
            <a:ext cx="8674843" cy="5594509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8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441" y="393735"/>
            <a:ext cx="8665391" cy="549476"/>
          </a:xfrm>
        </p:spPr>
        <p:txBody>
          <a:bodyPr/>
          <a:lstStyle/>
          <a:p>
            <a:r>
              <a:rPr lang="en-US" dirty="0"/>
              <a:t>Click to Edit Master Title Style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90441" y="1108753"/>
            <a:ext cx="4276576" cy="556441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6"/>
          </p:nvPr>
        </p:nvSpPr>
        <p:spPr>
          <a:xfrm>
            <a:off x="5079599" y="1108753"/>
            <a:ext cx="4176233" cy="5564412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968081" y="1098674"/>
            <a:ext cx="0" cy="5574491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147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0441" y="402190"/>
            <a:ext cx="8658910" cy="5350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 algn="l"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" name="Content Placeholder 4"/>
          <p:cNvSpPr>
            <a:spLocks noGrp="1"/>
          </p:cNvSpPr>
          <p:nvPr>
            <p:ph sz="quarter" idx="23"/>
          </p:nvPr>
        </p:nvSpPr>
        <p:spPr>
          <a:xfrm>
            <a:off x="590441" y="4185024"/>
            <a:ext cx="4270816" cy="262918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sz="quarter" idx="24"/>
          </p:nvPr>
        </p:nvSpPr>
        <p:spPr>
          <a:xfrm>
            <a:off x="5063035" y="4185024"/>
            <a:ext cx="4186315" cy="262918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4"/>
          <p:cNvSpPr>
            <a:spLocks noGrp="1"/>
          </p:cNvSpPr>
          <p:nvPr>
            <p:ph sz="quarter" idx="12"/>
          </p:nvPr>
        </p:nvSpPr>
        <p:spPr>
          <a:xfrm>
            <a:off x="590441" y="1108754"/>
            <a:ext cx="4270816" cy="2892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4"/>
          <p:cNvSpPr>
            <a:spLocks noGrp="1"/>
          </p:cNvSpPr>
          <p:nvPr>
            <p:ph sz="quarter" idx="25"/>
          </p:nvPr>
        </p:nvSpPr>
        <p:spPr>
          <a:xfrm>
            <a:off x="5063035" y="1108754"/>
            <a:ext cx="4186315" cy="2892947"/>
          </a:xfrm>
          <a:prstGeom prst="rect">
            <a:avLst/>
          </a:prstGeom>
        </p:spPr>
        <p:txBody>
          <a:bodyPr/>
          <a:lstStyle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 Single Corner Rectangle 16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 flipH="1">
            <a:off x="590551" y="4089769"/>
            <a:ext cx="8707299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 userDrawn="1"/>
        </p:nvCxnSpPr>
        <p:spPr bwMode="auto">
          <a:xfrm>
            <a:off x="4968081" y="1098675"/>
            <a:ext cx="0" cy="5715534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989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50" y="393735"/>
            <a:ext cx="8644569" cy="5494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 sz="909"/>
            </a:lvl1pPr>
          </a:lstStyle>
          <a:p>
            <a:pPr>
              <a:defRPr/>
            </a:pPr>
            <a:fld id="{0C998C0A-3FDF-A343-89AA-469E5F1A16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6762" y="7015449"/>
            <a:ext cx="9903863" cy="544226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0" y="7015451"/>
            <a:ext cx="9578344" cy="556476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60767" y="7037850"/>
            <a:ext cx="9147817" cy="50397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98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688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0821" y="394419"/>
            <a:ext cx="8688212" cy="5496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90822" y="1108752"/>
            <a:ext cx="8688211" cy="5570345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80C9-3062-4F1D-A521-BEC000498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4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19"/>
          </p:nvPr>
        </p:nvSpPr>
        <p:spPr>
          <a:xfrm>
            <a:off x="5085329" y="1108752"/>
            <a:ext cx="4233863" cy="5570345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946207" y="1108752"/>
            <a:ext cx="0" cy="5570345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0820" y="394419"/>
            <a:ext cx="8681573" cy="5496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21559-6FAE-4C9F-95D5-751370D9C5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589349" y="1108752"/>
            <a:ext cx="4233863" cy="5570345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580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89350" y="3960216"/>
            <a:ext cx="8707665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956120" y="1114952"/>
            <a:ext cx="0" cy="5686817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378211" y="750017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90551" y="402122"/>
            <a:ext cx="8707299" cy="5644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7A6399F0-1CB9-4AF2-8492-04A4C56214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8"/>
          </p:nvPr>
        </p:nvSpPr>
        <p:spPr>
          <a:xfrm>
            <a:off x="590821" y="1120297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26"/>
          </p:nvPr>
        </p:nvSpPr>
        <p:spPr>
          <a:xfrm>
            <a:off x="5040313" y="1121172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quarter" idx="27"/>
          </p:nvPr>
        </p:nvSpPr>
        <p:spPr>
          <a:xfrm>
            <a:off x="590821" y="4081325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28"/>
          </p:nvPr>
        </p:nvSpPr>
        <p:spPr>
          <a:xfrm>
            <a:off x="5040313" y="4080286"/>
            <a:ext cx="4276336" cy="2721483"/>
          </a:xfrm>
          <a:prstGeom prst="rect">
            <a:avLst/>
          </a:prstGeom>
        </p:spPr>
        <p:txBody>
          <a:bodyPr/>
          <a:lstStyle>
            <a:lvl1pPr marL="226808"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defRPr/>
            </a:lvl1pPr>
            <a:lvl2pPr marL="415814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2pPr>
            <a:lvl3pPr marL="567019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defRPr/>
            </a:lvl3pPr>
            <a:lvl4pPr marL="756026" indent="-143645">
              <a:spcBef>
                <a:spcPts val="0"/>
              </a:spcBef>
              <a:spcAft>
                <a:spcPts val="165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7231" indent="-143645">
              <a:spcAft>
                <a:spcPts val="165"/>
              </a:spcAft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549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393735"/>
            <a:ext cx="8700935" cy="5494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1E3F-96BE-4EC6-B772-60D92C1E5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9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904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6606"/>
            <a:ext cx="10080625" cy="5494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09538-BB9A-4E8C-A50F-1F4EB6EDDB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96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909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932" y="301593"/>
            <a:ext cx="9072265" cy="57807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315" baseline="0"/>
            </a:lvl1pPr>
          </a:lstStyle>
          <a:p>
            <a:pPr algn="ctr"/>
            <a:endParaRPr lang="en-US" sz="363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932" y="1191222"/>
            <a:ext cx="9072265" cy="4961679"/>
          </a:xfrm>
          <a:prstGeom prst="rect">
            <a:avLst/>
          </a:prstGeom>
        </p:spPr>
        <p:txBody>
          <a:bodyPr lIns="0" tIns="0" rIns="0" bIns="0"/>
          <a:lstStyle>
            <a:lvl1pPr>
              <a:defRPr sz="1984" baseline="0"/>
            </a:lvl1pPr>
          </a:lstStyle>
          <a:p>
            <a:endParaRPr lang="en-US" sz="2646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51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368668" y="6858925"/>
            <a:ext cx="5471819" cy="280118"/>
          </a:xfrm>
          <a:prstGeom prst="rect">
            <a:avLst/>
          </a:prstGeom>
        </p:spPr>
        <p:txBody>
          <a:bodyPr vert="horz" anchor="ctr"/>
          <a:lstStyle>
            <a:lvl1pPr>
              <a:defRPr sz="1323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368667" y="6570069"/>
            <a:ext cx="5471821" cy="275198"/>
          </a:xfrm>
          <a:prstGeom prst="rect">
            <a:avLst/>
          </a:prstGeom>
        </p:spPr>
        <p:txBody>
          <a:bodyPr vert="horz" anchor="ctr"/>
          <a:lstStyle>
            <a:lvl1pPr>
              <a:defRPr sz="1984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20514" y="6558718"/>
            <a:ext cx="2053227" cy="261019"/>
          </a:xfrm>
          <a:prstGeom prst="rect">
            <a:avLst/>
          </a:prstGeom>
        </p:spPr>
        <p:txBody>
          <a:bodyPr vert="horz" anchor="t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0513" y="6833592"/>
            <a:ext cx="2053229" cy="273952"/>
          </a:xfrm>
          <a:prstGeom prst="rect">
            <a:avLst/>
          </a:prstGeom>
        </p:spPr>
        <p:txBody>
          <a:bodyPr vert="horz"/>
          <a:lstStyle>
            <a:lvl1pPr algn="r">
              <a:defRPr sz="1158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357980" y="6569220"/>
            <a:ext cx="0" cy="542477"/>
          </a:xfrm>
          <a:prstGeom prst="line">
            <a:avLst/>
          </a:prstGeom>
          <a:ln w="9525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0821" y="394419"/>
            <a:ext cx="8688212" cy="5496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90822" y="1108753"/>
            <a:ext cx="8688211" cy="585174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90820" y="394419"/>
            <a:ext cx="8681573" cy="5496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91007" y="1108753"/>
            <a:ext cx="4266658" cy="585174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5085329" y="1108753"/>
            <a:ext cx="4187064" cy="585174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4968081" y="1098675"/>
            <a:ext cx="0" cy="587988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824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90551" y="4089769"/>
            <a:ext cx="8707299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968081" y="1098675"/>
            <a:ext cx="0" cy="587988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90551" y="402122"/>
            <a:ext cx="8707299" cy="5644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 algn="l"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90550" y="1108754"/>
            <a:ext cx="4276608" cy="2892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5072379" y="1108754"/>
            <a:ext cx="4225471" cy="289294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90550" y="4185024"/>
            <a:ext cx="4276608" cy="279354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5072379" y="4185024"/>
            <a:ext cx="4225471" cy="279354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323045" indent="-189006">
              <a:buClr>
                <a:schemeClr val="accent3"/>
              </a:buClr>
              <a:buFont typeface="Arial" panose="020B0604020202020204" pitchFamily="34" charset="0"/>
              <a:buChar char="-"/>
              <a:defRPr sz="1158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15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378674" y="7500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550" y="393735"/>
            <a:ext cx="8700935" cy="5494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629098" y="-157"/>
            <a:ext cx="558285" cy="556476"/>
          </a:xfrm>
          <a:prstGeom prst="rect">
            <a:avLst/>
          </a:prstGeom>
        </p:spPr>
        <p:txBody>
          <a:bodyPr/>
          <a:lstStyle>
            <a:lvl1pPr>
              <a:defRPr sz="909"/>
            </a:lvl1pPr>
          </a:lstStyle>
          <a:p>
            <a:pPr>
              <a:defRPr/>
            </a:pPr>
            <a:fld id="{FF1F74E8-2156-B64F-A723-2FC71350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9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36606"/>
            <a:ext cx="10080625" cy="5494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4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Tail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0088462" cy="6691330"/>
          </a:xfrm>
          <a:prstGeom prst="rect">
            <a:avLst/>
          </a:prstGeom>
        </p:spPr>
      </p:pic>
      <p:pic>
        <p:nvPicPr>
          <p:cNvPr id="6" name="Picture 5" descr="Corner-01 cop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4181155"/>
            <a:ext cx="10078105" cy="33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496" y="6721463"/>
            <a:ext cx="1567732" cy="3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04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sz="1984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614271" indent="-236258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23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945032" indent="-189006" algn="l" defTabSz="378013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158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42"/>
          <a:stretch/>
        </p:blipFill>
        <p:spPr>
          <a:xfrm>
            <a:off x="0" y="1"/>
            <a:ext cx="3889235" cy="6456766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5690" y="2175159"/>
            <a:ext cx="3013687" cy="40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ictur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309" y="-17084"/>
            <a:ext cx="6138609" cy="2100548"/>
          </a:xfrm>
          <a:prstGeom prst="rect">
            <a:avLst/>
          </a:prstGeom>
        </p:spPr>
      </p:pic>
      <p:pic>
        <p:nvPicPr>
          <p:cNvPr id="14" name="Picture 13" descr="Picture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494" y="2175158"/>
            <a:ext cx="3032937" cy="2223920"/>
          </a:xfrm>
          <a:prstGeom prst="rect">
            <a:avLst/>
          </a:prstGeom>
        </p:spPr>
      </p:pic>
      <p:pic>
        <p:nvPicPr>
          <p:cNvPr id="15" name="Picture 14" descr="Picture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308" y="4467399"/>
            <a:ext cx="3025911" cy="1748120"/>
          </a:xfrm>
          <a:prstGeom prst="rect">
            <a:avLst/>
          </a:prstGeom>
        </p:spPr>
      </p:pic>
      <p:pic>
        <p:nvPicPr>
          <p:cNvPr id="36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496" y="6733907"/>
            <a:ext cx="1567732" cy="3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orner-01 copy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4181155"/>
            <a:ext cx="10078105" cy="33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4496" y="6721463"/>
            <a:ext cx="1567732" cy="3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5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sz="1984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614271" indent="-236258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323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945032" indent="-189006" algn="l" defTabSz="378013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158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54" y="2"/>
            <a:ext cx="10080625" cy="7559675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89787" y="393735"/>
            <a:ext cx="8665071" cy="5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9098" y="3"/>
            <a:ext cx="558285" cy="556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9534" y="7186941"/>
            <a:ext cx="1133520" cy="2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04153" y="7259657"/>
            <a:ext cx="2937022" cy="18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79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4253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9" r:id="rId7"/>
  </p:sldLayoutIdLst>
  <p:hf hdr="0" ftr="0" dt="0"/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lang="en-US" sz="2315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40443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654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8456" indent="-140443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96469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323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9 wTKaway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93325" cy="7569199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89787" y="393735"/>
            <a:ext cx="8688970" cy="5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604153" y="6794926"/>
            <a:ext cx="2937022" cy="18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79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2016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9098" y="3"/>
            <a:ext cx="558285" cy="556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4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378013" rtl="0" eaLnBrk="1" fontAlgn="base" hangingPunct="1">
        <a:spcBef>
          <a:spcPct val="0"/>
        </a:spcBef>
        <a:spcAft>
          <a:spcPct val="0"/>
        </a:spcAft>
        <a:defRPr lang="en-US" sz="2315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78013" rtl="0" eaLnBrk="1" fontAlgn="base" hangingPunct="1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78013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756026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134039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512052" algn="l" defTabSz="378013" rtl="0" eaLnBrk="1" fontAlgn="base" hangingPunct="1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40443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1654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8456" indent="-140443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96469" indent="-140443" algn="l" defTabSz="378013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323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23045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3963" y="0"/>
            <a:ext cx="1496663" cy="1995341"/>
          </a:xfrm>
          <a:prstGeom prst="rect">
            <a:avLst/>
          </a:prstGeom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89350" y="393734"/>
            <a:ext cx="8665662" cy="54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9097" y="1"/>
            <a:ext cx="557848" cy="556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9" b="1" i="0">
                <a:solidFill>
                  <a:schemeClr val="bg1"/>
                </a:solidFill>
                <a:latin typeface="+mn-lt"/>
                <a:cs typeface="HelveticaNeue MediumCond"/>
              </a:defRPr>
            </a:lvl1pPr>
          </a:lstStyle>
          <a:p>
            <a:pPr>
              <a:defRPr/>
            </a:pPr>
            <a:fld id="{C05CE228-874B-4B88-8E7B-BE8A209770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472723" y="7337925"/>
            <a:ext cx="2937022" cy="1814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79" dirty="0">
                <a:solidFill>
                  <a:schemeClr val="accent3"/>
                </a:solidFill>
                <a:cs typeface="Arial" panose="020B0604020202020204" pitchFamily="34" charset="0"/>
              </a:rPr>
              <a:t>Honeywell Confidential - © 2017 by Honeywell International Inc. All rights reserved.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89350" y="7337925"/>
            <a:ext cx="1032486" cy="24500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1181" y="6976819"/>
            <a:ext cx="1058466" cy="3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 ftr="0" dt="0"/>
  <p:txStyles>
    <p:titleStyle>
      <a:lvl1pPr algn="l" defTabSz="378013" rtl="0" eaLnBrk="0" fontAlgn="base" hangingPunct="0">
        <a:spcBef>
          <a:spcPct val="0"/>
        </a:spcBef>
        <a:spcAft>
          <a:spcPct val="0"/>
        </a:spcAft>
        <a:defRPr lang="en-US" sz="2315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78013" rtl="0" eaLnBrk="0" fontAlgn="base" hangingPunct="0">
        <a:spcBef>
          <a:spcPct val="0"/>
        </a:spcBef>
        <a:spcAft>
          <a:spcPct val="0"/>
        </a:spcAft>
        <a:defRPr sz="2315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78013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756026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134039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512052" algn="l" defTabSz="378013" rtl="0" fontAlgn="base">
        <a:spcBef>
          <a:spcPct val="0"/>
        </a:spcBef>
        <a:spcAft>
          <a:spcPct val="0"/>
        </a:spcAft>
        <a:defRPr sz="1984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40443" indent="-140443" algn="l" defTabSz="378013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518456" indent="-140443" algn="l" defTabSz="37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96469" indent="-140443" algn="l" defTabSz="378013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323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23045" indent="-189006" algn="l" defTabSz="37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701058" indent="-189006" algn="l" defTabSz="3780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54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079071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ct val="20000"/>
        </a:spcBef>
        <a:buFont typeface="Arial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1.wmf"/><Relationship Id="rId26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22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3.wmf"/><Relationship Id="rId26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22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.bin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8" Type="http://schemas.openxmlformats.org/officeDocument/2006/relationships/image" Target="../media/image25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8043" y="2301633"/>
            <a:ext cx="4135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MPC Trajectory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8043" y="3412670"/>
            <a:ext cx="4046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Robustness to Navigation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1171" y="4503716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Suvo Ganguli</a:t>
            </a:r>
          </a:p>
          <a:p>
            <a:r>
              <a:rPr lang="en-US" sz="1600" dirty="0"/>
              <a:t>2018-08-28</a:t>
            </a:r>
          </a:p>
        </p:txBody>
      </p:sp>
    </p:spTree>
    <p:extLst>
      <p:ext uri="{BB962C8B-B14F-4D97-AF65-F5344CB8AC3E}">
        <p14:creationId xmlns:p14="http://schemas.microsoft.com/office/powerpoint/2010/main" val="122885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91" y="1042871"/>
            <a:ext cx="8789670" cy="5234940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787631" y="3553545"/>
            <a:ext cx="8784329" cy="20565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32908" y="228600"/>
            <a:ext cx="26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for ‘high noise’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5" y="0"/>
            <a:ext cx="4572009" cy="6400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9" y="0"/>
            <a:ext cx="5248666" cy="6400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744" y="6258297"/>
            <a:ext cx="817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noisy measurement places the position (E,N) inside the safe region causing infeasibility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845100" y="3479468"/>
            <a:ext cx="760021" cy="475014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90806" y="3918857"/>
            <a:ext cx="237507" cy="2493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205" y="3845073"/>
            <a:ext cx="142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shifted due to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Robustness to Navigation Error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90822" y="1485899"/>
            <a:ext cx="8688211" cy="5474601"/>
          </a:xfrm>
        </p:spPr>
        <p:txBody>
          <a:bodyPr/>
          <a:lstStyle/>
          <a:p>
            <a:r>
              <a:rPr lang="en-US" sz="2000" dirty="0"/>
              <a:t>MPC Problem</a:t>
            </a:r>
          </a:p>
          <a:p>
            <a:endParaRPr lang="en-US" sz="2000" dirty="0"/>
          </a:p>
          <a:p>
            <a:r>
              <a:rPr lang="en-US" sz="2000" dirty="0"/>
              <a:t>MPC Problem with Navigation Error</a:t>
            </a:r>
          </a:p>
          <a:p>
            <a:endParaRPr lang="en-US" sz="2000" dirty="0"/>
          </a:p>
          <a:p>
            <a:r>
              <a:rPr lang="en-US" sz="2000" dirty="0"/>
              <a:t>Analysis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48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MPC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78013">
              <a:defRPr/>
            </a:pPr>
            <a:fld id="{F0121559-6FAE-4C9F-95D5-751370D9C50E}" type="slidenum">
              <a:rPr lang="en-US">
                <a:solidFill>
                  <a:srgbClr val="FFFFFF"/>
                </a:solidFill>
                <a:latin typeface="Arial"/>
              </a:rPr>
              <a:pPr defTabSz="378013">
                <a:defRPr/>
              </a:pPr>
              <a:t>3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12170"/>
              </p:ext>
            </p:extLst>
          </p:nvPr>
        </p:nvGraphicFramePr>
        <p:xfrm>
          <a:off x="1046772" y="1458081"/>
          <a:ext cx="3706730" cy="98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3" imgW="2666880" imgH="711000" progId="Equation.3">
                  <p:embed/>
                </p:oleObj>
              </mc:Choice>
              <mc:Fallback>
                <p:oleObj name="Equation" r:id="rId3" imgW="2666880" imgH="7110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772" y="1458081"/>
                        <a:ext cx="3706730" cy="98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50253"/>
              </p:ext>
            </p:extLst>
          </p:nvPr>
        </p:nvGraphicFramePr>
        <p:xfrm>
          <a:off x="5156200" y="1581150"/>
          <a:ext cx="20447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5" imgW="1473120" imgH="1218960" progId="Equation.3">
                  <p:embed/>
                </p:oleObj>
              </mc:Choice>
              <mc:Fallback>
                <p:oleObj name="Equation" r:id="rId5" imgW="1473120" imgH="121896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6200" y="1581150"/>
                        <a:ext cx="2044700" cy="16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16746" y="2435913"/>
            <a:ext cx="1847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endParaRPr lang="en-US" sz="148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910889"/>
              </p:ext>
            </p:extLst>
          </p:nvPr>
        </p:nvGraphicFramePr>
        <p:xfrm>
          <a:off x="674457" y="3730074"/>
          <a:ext cx="1607912" cy="113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7" imgW="1333440" imgH="939600" progId="Equation.3">
                  <p:embed/>
                </p:oleObj>
              </mc:Choice>
              <mc:Fallback>
                <p:oleObj name="Equation" r:id="rId7" imgW="1333440" imgH="9396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457" y="3730074"/>
                        <a:ext cx="1607912" cy="113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26136" y="3404100"/>
            <a:ext cx="75693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where: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1347" y="3385466"/>
            <a:ext cx="202972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subject to constraints: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20488"/>
              </p:ext>
            </p:extLst>
          </p:nvPr>
        </p:nvGraphicFramePr>
        <p:xfrm>
          <a:off x="2679287" y="4479820"/>
          <a:ext cx="2408587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9" imgW="1993680" imgH="228600" progId="Equation.3">
                  <p:embed/>
                </p:oleObj>
              </mc:Choice>
              <mc:Fallback>
                <p:oleObj name="Equation" r:id="rId9" imgW="1993680" imgH="228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9287" y="4479820"/>
                        <a:ext cx="2408587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545145"/>
              </p:ext>
            </p:extLst>
          </p:nvPr>
        </p:nvGraphicFramePr>
        <p:xfrm>
          <a:off x="2791347" y="5125745"/>
          <a:ext cx="1135382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11" imgW="939600" imgH="241200" progId="Equation.3">
                  <p:embed/>
                </p:oleObj>
              </mc:Choice>
              <mc:Fallback>
                <p:oleObj name="Equation" r:id="rId11" imgW="939600" imgH="241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91347" y="5125745"/>
                        <a:ext cx="1135382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57243"/>
              </p:ext>
            </p:extLst>
          </p:nvPr>
        </p:nvGraphicFramePr>
        <p:xfrm>
          <a:off x="2764662" y="5455835"/>
          <a:ext cx="1212825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13" imgW="1002960" imgH="228600" progId="Equation.3">
                  <p:embed/>
                </p:oleObj>
              </mc:Choice>
              <mc:Fallback>
                <p:oleObj name="Equation" r:id="rId13" imgW="1002960" imgH="2286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4662" y="5455835"/>
                        <a:ext cx="1212825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317974"/>
              </p:ext>
            </p:extLst>
          </p:nvPr>
        </p:nvGraphicFramePr>
        <p:xfrm>
          <a:off x="2682077" y="4097198"/>
          <a:ext cx="1640727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Equation" r:id="rId15" imgW="1358640" imgH="228600" progId="Equation.3">
                  <p:embed/>
                </p:oleObj>
              </mc:Choice>
              <mc:Fallback>
                <p:oleObj name="Equation" r:id="rId15" imgW="1358640" imgH="2286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82077" y="4097198"/>
                        <a:ext cx="1640727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544004"/>
              </p:ext>
            </p:extLst>
          </p:nvPr>
        </p:nvGraphicFramePr>
        <p:xfrm>
          <a:off x="3554005" y="3696430"/>
          <a:ext cx="2959871" cy="37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Equation" r:id="rId17" imgW="2450880" imgH="304560" progId="Equation.3">
                  <p:embed/>
                </p:oleObj>
              </mc:Choice>
              <mc:Fallback>
                <p:oleObj name="Equation" r:id="rId17" imgW="2450880" imgH="30456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54005" y="3696430"/>
                        <a:ext cx="2959871" cy="37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82375"/>
              </p:ext>
            </p:extLst>
          </p:nvPr>
        </p:nvGraphicFramePr>
        <p:xfrm>
          <a:off x="2823504" y="3771643"/>
          <a:ext cx="535533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19" imgW="444240" imgH="241200" progId="Equation.3">
                  <p:embed/>
                </p:oleObj>
              </mc:Choice>
              <mc:Fallback>
                <p:oleObj name="Equation" r:id="rId19" imgW="444240" imgH="2412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23504" y="3771643"/>
                        <a:ext cx="535533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07315"/>
              </p:ext>
            </p:extLst>
          </p:nvPr>
        </p:nvGraphicFramePr>
        <p:xfrm>
          <a:off x="3304108" y="2560088"/>
          <a:ext cx="830864" cy="52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21" imgW="685800" imgH="431640" progId="Equation.3">
                  <p:embed/>
                </p:oleObj>
              </mc:Choice>
              <mc:Fallback>
                <p:oleObj name="Equation" r:id="rId21" imgW="685800" imgH="43164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04108" y="2560088"/>
                        <a:ext cx="830864" cy="52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04634"/>
              </p:ext>
            </p:extLst>
          </p:nvPr>
        </p:nvGraphicFramePr>
        <p:xfrm>
          <a:off x="2808410" y="4802782"/>
          <a:ext cx="2391523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23" imgW="1981080" imgH="228600" progId="Equation.3">
                  <p:embed/>
                </p:oleObj>
              </mc:Choice>
              <mc:Fallback>
                <p:oleObj name="Equation" r:id="rId23" imgW="1981080" imgH="22860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8410" y="4802782"/>
                        <a:ext cx="2391523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438831" y="2437454"/>
            <a:ext cx="2537916" cy="3216235"/>
            <a:chOff x="2179122" y="1733796"/>
            <a:chExt cx="2537916" cy="3216235"/>
          </a:xfrm>
        </p:grpSpPr>
        <p:sp>
          <p:nvSpPr>
            <p:cNvPr id="20" name="Rectangle 19"/>
            <p:cNvSpPr/>
            <p:nvPr/>
          </p:nvSpPr>
          <p:spPr>
            <a:xfrm>
              <a:off x="2814452" y="3111335"/>
              <a:ext cx="391886" cy="380011"/>
            </a:xfrm>
            <a:prstGeom prst="rect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606634" y="2873828"/>
              <a:ext cx="807522" cy="85502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06336" y="1733796"/>
              <a:ext cx="118753" cy="11875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420589" y="483127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386940" y="2921330"/>
              <a:ext cx="328226" cy="1900052"/>
            </a:xfrm>
            <a:custGeom>
              <a:avLst/>
              <a:gdLst>
                <a:gd name="connsiteX0" fmla="*/ 64641 w 202862"/>
                <a:gd name="connsiteY0" fmla="*/ 1900052 h 1900052"/>
                <a:gd name="connsiteX1" fmla="*/ 159644 w 202862"/>
                <a:gd name="connsiteY1" fmla="*/ 1389413 h 1900052"/>
                <a:gd name="connsiteX2" fmla="*/ 195270 w 202862"/>
                <a:gd name="connsiteY2" fmla="*/ 997527 h 1900052"/>
                <a:gd name="connsiteX3" fmla="*/ 17140 w 202862"/>
                <a:gd name="connsiteY3" fmla="*/ 510639 h 1900052"/>
                <a:gd name="connsiteX4" fmla="*/ 17140 w 202862"/>
                <a:gd name="connsiteY4" fmla="*/ 0 h 190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62" h="1900052">
                  <a:moveTo>
                    <a:pt x="64641" y="1900052"/>
                  </a:moveTo>
                  <a:cubicBezTo>
                    <a:pt x="101257" y="1719943"/>
                    <a:pt x="137873" y="1539834"/>
                    <a:pt x="159644" y="1389413"/>
                  </a:cubicBezTo>
                  <a:cubicBezTo>
                    <a:pt x="181415" y="1238992"/>
                    <a:pt x="219021" y="1143989"/>
                    <a:pt x="195270" y="997527"/>
                  </a:cubicBezTo>
                  <a:cubicBezTo>
                    <a:pt x="171519" y="851065"/>
                    <a:pt x="46828" y="676894"/>
                    <a:pt x="17140" y="510639"/>
                  </a:cubicBezTo>
                  <a:cubicBezTo>
                    <a:pt x="-12548" y="344384"/>
                    <a:pt x="2296" y="172192"/>
                    <a:pt x="1714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420589" y="1911927"/>
              <a:ext cx="186045" cy="961901"/>
            </a:xfrm>
            <a:prstGeom prst="line">
              <a:avLst/>
            </a:prstGeom>
            <a:ln w="127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2179122" y="2289561"/>
              <a:ext cx="855023" cy="745771"/>
            </a:xfrm>
            <a:prstGeom prst="arc">
              <a:avLst>
                <a:gd name="adj1" fmla="val 12011197"/>
                <a:gd name="adj2" fmla="val 15727281"/>
              </a:avLst>
            </a:prstGeom>
            <a:ln w="12700" cmpd="sng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2355273" y="2334685"/>
              <a:ext cx="855023" cy="745771"/>
            </a:xfrm>
            <a:prstGeom prst="arc">
              <a:avLst>
                <a:gd name="adj1" fmla="val 16439326"/>
                <a:gd name="adj2" fmla="val 20100328"/>
              </a:avLst>
            </a:prstGeom>
            <a:ln w="12700" cmpd="sng">
              <a:solidFill>
                <a:srgbClr val="FF0000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429" r="-1964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>
            <a:xfrm>
              <a:off x="2580252" y="4354779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643913" y="388817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384310" y="343280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358905" y="280332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444339" y="1811408"/>
              <a:ext cx="779388" cy="1014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7274" y="1894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/>
                      </a:solidFill>
                    </a:rPr>
                    <a:t>L </a:t>
                  </a:r>
                  <a:r>
                    <a:rPr lang="en-US" dirty="0">
                      <a:solidFill>
                        <a:schemeClr val="accent5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d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ij</a:t>
                  </a:r>
                  <a:r>
                    <a:rPr lang="en-US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 &gt; </a:t>
                  </a:r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r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j</a:t>
                  </a:r>
                  <a:endParaRPr lang="en-US" baseline="-25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blipFill>
                  <a:blip r:embed="rId26"/>
                  <a:stretch>
                    <a:fillRect l="-5229" t="-3974" r="-457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3010395" y="3331227"/>
              <a:ext cx="369785" cy="16011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22134" y="341316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r</a:t>
              </a:r>
              <a:r>
                <a:rPr lang="en-US" baseline="-25000" dirty="0" err="1">
                  <a:solidFill>
                    <a:srgbClr val="00B050"/>
                  </a:solidFill>
                </a:rPr>
                <a:t>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31" idx="0"/>
            </p:cNvCxnSpPr>
            <p:nvPr/>
          </p:nvCxnSpPr>
          <p:spPr>
            <a:xfrm flipH="1">
              <a:off x="2703290" y="3331227"/>
              <a:ext cx="307105" cy="55695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39467" y="363552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d</a:t>
              </a:r>
              <a:r>
                <a:rPr lang="en-US" baseline="-25000" dirty="0" err="1">
                  <a:solidFill>
                    <a:srgbClr val="00B050"/>
                  </a:solidFill>
                </a:rPr>
                <a:t>ij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38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MPC Problem with Navigation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78013">
              <a:defRPr/>
            </a:pPr>
            <a:fld id="{F0121559-6FAE-4C9F-95D5-751370D9C50E}" type="slidenum">
              <a:rPr lang="en-US">
                <a:solidFill>
                  <a:srgbClr val="FFFFFF"/>
                </a:solidFill>
                <a:latin typeface="Arial"/>
              </a:rPr>
              <a:pPr defTabSz="378013">
                <a:defRPr/>
              </a:pPr>
              <a:t>4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1046772" y="1458081"/>
          <a:ext cx="3706730" cy="98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Equation" r:id="rId3" imgW="2666880" imgH="711000" progId="Equation.3">
                  <p:embed/>
                </p:oleObj>
              </mc:Choice>
              <mc:Fallback>
                <p:oleObj name="Equation" r:id="rId3" imgW="2666880" imgH="711000" progId="Equation.3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772" y="1458081"/>
                        <a:ext cx="3706730" cy="98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16746" y="2435913"/>
            <a:ext cx="184731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endParaRPr lang="en-US" sz="1488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136" y="3404100"/>
            <a:ext cx="75693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where: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91347" y="3385466"/>
            <a:ext cx="2029723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8013"/>
            <a:r>
              <a:rPr lang="en-US" sz="1488" dirty="0">
                <a:solidFill>
                  <a:srgbClr val="000000"/>
                </a:solidFill>
                <a:latin typeface="Arial" panose="020B0604020202020204" pitchFamily="34" charset="0"/>
              </a:rPr>
              <a:t>subject to constraints: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/>
          </p:nvPr>
        </p:nvGraphicFramePr>
        <p:xfrm>
          <a:off x="2679287" y="4479820"/>
          <a:ext cx="2408587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Equation" r:id="rId5" imgW="1993680" imgH="228600" progId="Equation.3">
                  <p:embed/>
                </p:oleObj>
              </mc:Choice>
              <mc:Fallback>
                <p:oleObj name="Equation" r:id="rId5" imgW="1993680" imgH="2286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9287" y="4479820"/>
                        <a:ext cx="2408587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/>
          </p:nvPr>
        </p:nvGraphicFramePr>
        <p:xfrm>
          <a:off x="2791347" y="5125745"/>
          <a:ext cx="1135382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Equation" r:id="rId7" imgW="939600" imgH="241200" progId="Equation.3">
                  <p:embed/>
                </p:oleObj>
              </mc:Choice>
              <mc:Fallback>
                <p:oleObj name="Equation" r:id="rId7" imgW="939600" imgH="241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1347" y="5125745"/>
                        <a:ext cx="1135382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2764662" y="5455835"/>
          <a:ext cx="1212825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Equation" r:id="rId9" imgW="1002960" imgH="228600" progId="Equation.3">
                  <p:embed/>
                </p:oleObj>
              </mc:Choice>
              <mc:Fallback>
                <p:oleObj name="Equation" r:id="rId9" imgW="1002960" imgH="228600" progId="Equation.3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4662" y="5455835"/>
                        <a:ext cx="1212825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2682077" y="4097198"/>
          <a:ext cx="1640727" cy="27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Equation" r:id="rId11" imgW="1358640" imgH="228600" progId="Equation.3">
                  <p:embed/>
                </p:oleObj>
              </mc:Choice>
              <mc:Fallback>
                <p:oleObj name="Equation" r:id="rId11" imgW="1358640" imgH="2286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82077" y="4097198"/>
                        <a:ext cx="1640727" cy="276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/>
          </p:nvPr>
        </p:nvGraphicFramePr>
        <p:xfrm>
          <a:off x="3554005" y="3696430"/>
          <a:ext cx="2959871" cy="37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13" imgW="2450880" imgH="304560" progId="Equation.3">
                  <p:embed/>
                </p:oleObj>
              </mc:Choice>
              <mc:Fallback>
                <p:oleObj name="Equation" r:id="rId13" imgW="2450880" imgH="304560" progId="Equation.3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54005" y="3696430"/>
                        <a:ext cx="2959871" cy="37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/>
          </p:nvPr>
        </p:nvGraphicFramePr>
        <p:xfrm>
          <a:off x="2823504" y="3771643"/>
          <a:ext cx="535533" cy="2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15" imgW="444240" imgH="241200" progId="Equation.3">
                  <p:embed/>
                </p:oleObj>
              </mc:Choice>
              <mc:Fallback>
                <p:oleObj name="Equation" r:id="rId15" imgW="444240" imgH="241200" progId="Equation.3">
                  <p:embed/>
                  <p:pic>
                    <p:nvPicPr>
                      <p:cNvPr id="48" name="Object 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23504" y="3771643"/>
                        <a:ext cx="535533" cy="2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/>
          </p:nvPr>
        </p:nvGraphicFramePr>
        <p:xfrm>
          <a:off x="3304108" y="2560088"/>
          <a:ext cx="830864" cy="52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Equation" r:id="rId17" imgW="685800" imgH="431640" progId="Equation.3">
                  <p:embed/>
                </p:oleObj>
              </mc:Choice>
              <mc:Fallback>
                <p:oleObj name="Equation" r:id="rId17" imgW="685800" imgH="43164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04108" y="2560088"/>
                        <a:ext cx="830864" cy="522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808410" y="4802782"/>
          <a:ext cx="2391523" cy="27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Equation" r:id="rId19" imgW="1981080" imgH="228600" progId="Equation.3">
                  <p:embed/>
                </p:oleObj>
              </mc:Choice>
              <mc:Fallback>
                <p:oleObj name="Equation" r:id="rId19" imgW="1981080" imgH="22860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08410" y="4802782"/>
                        <a:ext cx="2391523" cy="27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438831" y="2437454"/>
            <a:ext cx="2537916" cy="3216235"/>
            <a:chOff x="2179122" y="1733796"/>
            <a:chExt cx="2537916" cy="3216235"/>
          </a:xfrm>
        </p:grpSpPr>
        <p:sp>
          <p:nvSpPr>
            <p:cNvPr id="20" name="Rectangle 19"/>
            <p:cNvSpPr/>
            <p:nvPr/>
          </p:nvSpPr>
          <p:spPr>
            <a:xfrm>
              <a:off x="2814452" y="3111335"/>
              <a:ext cx="391886" cy="380011"/>
            </a:xfrm>
            <a:prstGeom prst="rect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606634" y="2873828"/>
              <a:ext cx="807522" cy="85502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206336" y="1733796"/>
              <a:ext cx="118753" cy="11875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420589" y="483127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386940" y="2921330"/>
              <a:ext cx="328226" cy="1900052"/>
            </a:xfrm>
            <a:custGeom>
              <a:avLst/>
              <a:gdLst>
                <a:gd name="connsiteX0" fmla="*/ 64641 w 202862"/>
                <a:gd name="connsiteY0" fmla="*/ 1900052 h 1900052"/>
                <a:gd name="connsiteX1" fmla="*/ 159644 w 202862"/>
                <a:gd name="connsiteY1" fmla="*/ 1389413 h 1900052"/>
                <a:gd name="connsiteX2" fmla="*/ 195270 w 202862"/>
                <a:gd name="connsiteY2" fmla="*/ 997527 h 1900052"/>
                <a:gd name="connsiteX3" fmla="*/ 17140 w 202862"/>
                <a:gd name="connsiteY3" fmla="*/ 510639 h 1900052"/>
                <a:gd name="connsiteX4" fmla="*/ 17140 w 202862"/>
                <a:gd name="connsiteY4" fmla="*/ 0 h 190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862" h="1900052">
                  <a:moveTo>
                    <a:pt x="64641" y="1900052"/>
                  </a:moveTo>
                  <a:cubicBezTo>
                    <a:pt x="101257" y="1719943"/>
                    <a:pt x="137873" y="1539834"/>
                    <a:pt x="159644" y="1389413"/>
                  </a:cubicBezTo>
                  <a:cubicBezTo>
                    <a:pt x="181415" y="1238992"/>
                    <a:pt x="219021" y="1143989"/>
                    <a:pt x="195270" y="997527"/>
                  </a:cubicBezTo>
                  <a:cubicBezTo>
                    <a:pt x="171519" y="851065"/>
                    <a:pt x="46828" y="676894"/>
                    <a:pt x="17140" y="510639"/>
                  </a:cubicBezTo>
                  <a:cubicBezTo>
                    <a:pt x="-12548" y="344384"/>
                    <a:pt x="2296" y="172192"/>
                    <a:pt x="17140" y="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2420589" y="1911927"/>
              <a:ext cx="186045" cy="961901"/>
            </a:xfrm>
            <a:prstGeom prst="line">
              <a:avLst/>
            </a:prstGeom>
            <a:ln w="12700" cmpd="sng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2179122" y="2289561"/>
              <a:ext cx="855023" cy="745771"/>
            </a:xfrm>
            <a:prstGeom prst="arc">
              <a:avLst>
                <a:gd name="adj1" fmla="val 12011197"/>
                <a:gd name="adj2" fmla="val 15727281"/>
              </a:avLst>
            </a:prstGeom>
            <a:ln w="12700" cmpd="sng">
              <a:solidFill>
                <a:srgbClr val="FF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2355273" y="2334685"/>
              <a:ext cx="855023" cy="745771"/>
            </a:xfrm>
            <a:prstGeom prst="arc">
              <a:avLst>
                <a:gd name="adj1" fmla="val 16439326"/>
                <a:gd name="adj2" fmla="val 20100328"/>
              </a:avLst>
            </a:prstGeom>
            <a:ln w="12700" cmpd="sng">
              <a:solidFill>
                <a:srgbClr val="FF0000"/>
              </a:solidFill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252" y="1973756"/>
                  <a:ext cx="338875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1429" r="-1964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>
            <a:xfrm>
              <a:off x="2580252" y="4354779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643913" y="388817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384310" y="3432808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358905" y="2803327"/>
              <a:ext cx="118753" cy="118753"/>
            </a:xfrm>
            <a:prstGeom prst="ellipse">
              <a:avLst/>
            </a:prstGeom>
            <a:ln w="127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2444339" y="1811408"/>
              <a:ext cx="779388" cy="1014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67274" y="18949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5"/>
                      </a:solidFill>
                    </a:rPr>
                    <a:t>L </a:t>
                  </a:r>
                  <a:r>
                    <a:rPr lang="en-US" dirty="0">
                      <a:solidFill>
                        <a:schemeClr val="accent5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 0</a:t>
                  </a:r>
                </a:p>
                <a:p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d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ij</a:t>
                  </a:r>
                  <a:r>
                    <a:rPr lang="en-US" dirty="0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 &gt; </a:t>
                  </a:r>
                  <a:r>
                    <a:rPr lang="en-US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r</a:t>
                  </a:r>
                  <a:r>
                    <a:rPr lang="en-US" baseline="-25000" dirty="0" err="1">
                      <a:solidFill>
                        <a:srgbClr val="00B050"/>
                      </a:solidFill>
                      <a:sym typeface="Wingdings" panose="05000000000000000000" pitchFamily="2" charset="2"/>
                    </a:rPr>
                    <a:t>j</a:t>
                  </a:r>
                  <a:endParaRPr lang="en-US" baseline="-25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938" y="2786477"/>
                  <a:ext cx="929100" cy="923330"/>
                </a:xfrm>
                <a:prstGeom prst="rect">
                  <a:avLst/>
                </a:prstGeom>
                <a:blipFill>
                  <a:blip r:embed="rId26"/>
                  <a:stretch>
                    <a:fillRect l="-5229" t="-3974" r="-457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3010395" y="3331227"/>
              <a:ext cx="369785" cy="16011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322134" y="341316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r</a:t>
              </a:r>
              <a:r>
                <a:rPr lang="en-US" baseline="-25000" dirty="0" err="1">
                  <a:solidFill>
                    <a:srgbClr val="00B050"/>
                  </a:solidFill>
                </a:rPr>
                <a:t>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31" idx="0"/>
            </p:cNvCxnSpPr>
            <p:nvPr/>
          </p:nvCxnSpPr>
          <p:spPr>
            <a:xfrm flipH="1">
              <a:off x="2703290" y="3331227"/>
              <a:ext cx="307105" cy="55695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39467" y="3635529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d</a:t>
              </a:r>
              <a:r>
                <a:rPr lang="en-US" baseline="-25000" dirty="0" err="1">
                  <a:solidFill>
                    <a:srgbClr val="00B050"/>
                  </a:solidFill>
                </a:rPr>
                <a:t>ij</a:t>
              </a:r>
              <a:endParaRPr lang="en-US" baseline="-25000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3570"/>
              </p:ext>
            </p:extLst>
          </p:nvPr>
        </p:nvGraphicFramePr>
        <p:xfrm>
          <a:off x="6911738" y="239174"/>
          <a:ext cx="21748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Equation" r:id="rId27" imgW="1892160" imgH="939600" progId="Equation.3">
                  <p:embed/>
                </p:oleObj>
              </mc:Choice>
              <mc:Fallback>
                <p:oleObj name="Equation" r:id="rId27" imgW="1892160" imgH="9396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11738" y="239174"/>
                        <a:ext cx="2174875" cy="108108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06136"/>
              </p:ext>
            </p:extLst>
          </p:nvPr>
        </p:nvGraphicFramePr>
        <p:xfrm>
          <a:off x="5156200" y="1581150"/>
          <a:ext cx="20447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29" imgW="1473120" imgH="1218960" progId="Equation.3">
                  <p:embed/>
                </p:oleObj>
              </mc:Choice>
              <mc:Fallback>
                <p:oleObj name="Equation" r:id="rId29" imgW="1473120" imgH="1218960" progId="Equation.3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56200" y="1581150"/>
                        <a:ext cx="2044700" cy="169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0707" y="653342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need to modify the optimization problem to account for noise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29883"/>
              </p:ext>
            </p:extLst>
          </p:nvPr>
        </p:nvGraphicFramePr>
        <p:xfrm>
          <a:off x="674457" y="3730074"/>
          <a:ext cx="1607912" cy="113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Equation" r:id="rId31" imgW="1333440" imgH="939600" progId="Equation.3">
                  <p:embed/>
                </p:oleObj>
              </mc:Choice>
              <mc:Fallback>
                <p:oleObj name="Equation" r:id="rId31" imgW="1333440" imgH="939600" progId="Equation.3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4457" y="3730074"/>
                        <a:ext cx="1607912" cy="113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35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90822" y="1108752"/>
            <a:ext cx="8688211" cy="3171971"/>
          </a:xfrm>
        </p:spPr>
        <p:txBody>
          <a:bodyPr/>
          <a:lstStyle/>
          <a:p>
            <a:r>
              <a:rPr lang="en-US" dirty="0"/>
              <a:t>Problem: Generate trajectory with 1 obstacle</a:t>
            </a:r>
          </a:p>
          <a:p>
            <a:endParaRPr lang="en-US" dirty="0"/>
          </a:p>
          <a:p>
            <a:r>
              <a:rPr lang="en-US" dirty="0"/>
              <a:t>At every time step:</a:t>
            </a:r>
          </a:p>
          <a:p>
            <a:pPr lvl="1"/>
            <a:r>
              <a:rPr lang="en-US" sz="1600" dirty="0"/>
              <a:t>Add noise to current state vector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Solve the optimization problem to find the control signal for the current time</a:t>
            </a:r>
          </a:p>
          <a:p>
            <a:pPr lvl="1"/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21D1E3F-96BE-4EC6-B772-60D92C1E53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07310"/>
              </p:ext>
            </p:extLst>
          </p:nvPr>
        </p:nvGraphicFramePr>
        <p:xfrm>
          <a:off x="1574719" y="4821885"/>
          <a:ext cx="67204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083">
                  <a:extLst>
                    <a:ext uri="{9D8B030D-6E8A-4147-A177-3AD203B41FA5}">
                      <a16:colId xmlns:a16="http://schemas.microsoft.com/office/drawing/2014/main" val="1250801957"/>
                    </a:ext>
                  </a:extLst>
                </a:gridCol>
                <a:gridCol w="1049049">
                  <a:extLst>
                    <a:ext uri="{9D8B030D-6E8A-4147-A177-3AD203B41FA5}">
                      <a16:colId xmlns:a16="http://schemas.microsoft.com/office/drawing/2014/main" val="2625888303"/>
                    </a:ext>
                  </a:extLst>
                </a:gridCol>
                <a:gridCol w="1444337">
                  <a:extLst>
                    <a:ext uri="{9D8B030D-6E8A-4147-A177-3AD203B41FA5}">
                      <a16:colId xmlns:a16="http://schemas.microsoft.com/office/drawing/2014/main" val="2795664398"/>
                    </a:ext>
                  </a:extLst>
                </a:gridCol>
                <a:gridCol w="1538863">
                  <a:extLst>
                    <a:ext uri="{9D8B030D-6E8A-4147-A177-3AD203B41FA5}">
                      <a16:colId xmlns:a16="http://schemas.microsoft.com/office/drawing/2014/main" val="1860404754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2002699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Std.</a:t>
                      </a:r>
                      <a:r>
                        <a:rPr lang="en-US" baseline="0" dirty="0"/>
                        <a:t> Dev.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Low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Medium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High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9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1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2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9933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118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696530" y="5180640"/>
            <a:ext cx="338989" cy="1447945"/>
            <a:chOff x="1813791" y="1936605"/>
            <a:chExt cx="338989" cy="144794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893459"/>
                </p:ext>
              </p:extLst>
            </p:nvPr>
          </p:nvGraphicFramePr>
          <p:xfrm>
            <a:off x="1834283" y="1936605"/>
            <a:ext cx="318497" cy="318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Equation" r:id="rId3" imgW="215640" imgH="215640" progId="Equation.3">
                    <p:embed/>
                  </p:oleObj>
                </mc:Choice>
                <mc:Fallback>
                  <p:oleObj name="Equation" r:id="rId3" imgW="2156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34283" y="1936605"/>
                          <a:ext cx="318497" cy="3184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5716446"/>
                </p:ext>
              </p:extLst>
            </p:nvPr>
          </p:nvGraphicFramePr>
          <p:xfrm>
            <a:off x="1813791" y="2300288"/>
            <a:ext cx="338138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5" imgW="228600" imgH="228600" progId="Equation.3">
                    <p:embed/>
                  </p:oleObj>
                </mc:Choice>
                <mc:Fallback>
                  <p:oleObj name="Equation" r:id="rId5" imgW="228600" imgH="2286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3791" y="2300288"/>
                          <a:ext cx="338138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889075"/>
                </p:ext>
              </p:extLst>
            </p:nvPr>
          </p:nvGraphicFramePr>
          <p:xfrm>
            <a:off x="1822306" y="2652713"/>
            <a:ext cx="3000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Equation" r:id="rId7" imgW="203040" imgH="228600" progId="Equation.3">
                    <p:embed/>
                  </p:oleObj>
                </mc:Choice>
                <mc:Fallback>
                  <p:oleObj name="Equation" r:id="rId7" imgW="203040" imgH="22860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22306" y="2652713"/>
                          <a:ext cx="300037" cy="336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662147"/>
                </p:ext>
              </p:extLst>
            </p:nvPr>
          </p:nvGraphicFramePr>
          <p:xfrm>
            <a:off x="1833563" y="3030538"/>
            <a:ext cx="319087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4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33563" y="3030538"/>
                          <a:ext cx="319087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4199915" y="429818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10659"/>
              </p:ext>
            </p:extLst>
          </p:nvPr>
        </p:nvGraphicFramePr>
        <p:xfrm>
          <a:off x="2243985" y="2310971"/>
          <a:ext cx="21748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11" imgW="1892160" imgH="939600" progId="Equation.3">
                  <p:embed/>
                </p:oleObj>
              </mc:Choice>
              <mc:Fallback>
                <p:oleObj name="Equation" r:id="rId11" imgW="1892160" imgH="93960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3985" y="2310971"/>
                        <a:ext cx="2174875" cy="108108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1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764080" y="594720"/>
            <a:ext cx="4571640" cy="640044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(E vs N)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6927" y="1658342"/>
            <a:ext cx="1958604" cy="1617818"/>
            <a:chOff x="7626927" y="1658342"/>
            <a:chExt cx="1958604" cy="161781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626927" y="1830212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156863" y="1658342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 noise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E, N vs time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6927" y="1658342"/>
            <a:ext cx="1958604" cy="1617818"/>
            <a:chOff x="7626927" y="1658342"/>
            <a:chExt cx="1958604" cy="161781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626927" y="1830212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156863" y="1658342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 noise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V, V-dot vs time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6927" y="1658342"/>
            <a:ext cx="1958604" cy="1617818"/>
            <a:chOff x="7626927" y="1658342"/>
            <a:chExt cx="1958604" cy="161781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626927" y="1830212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156863" y="1658342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 noise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124000" y="1600560"/>
            <a:ext cx="5851800" cy="43887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Chi, Chi-dot vs 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125191" y="5143500"/>
            <a:ext cx="800100" cy="845820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3199" y="5989320"/>
            <a:ext cx="41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corresponds to infeasible solution at this time step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26927" y="1658342"/>
            <a:ext cx="1958604" cy="1617818"/>
            <a:chOff x="7626927" y="1658342"/>
            <a:chExt cx="1958604" cy="161781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626927" y="2265218"/>
              <a:ext cx="446809" cy="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26927" y="2712028"/>
              <a:ext cx="446809" cy="0"/>
            </a:xfrm>
            <a:prstGeom prst="line">
              <a:avLst/>
            </a:prstGeom>
            <a:ln>
              <a:solidFill>
                <a:srgbClr val="339933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26927" y="3106883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156863" y="2095941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low noise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24875" y="2516773"/>
              <a:ext cx="1460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medium noise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56863" y="2937606"/>
              <a:ext cx="1117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 noise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7626927" y="1830212"/>
              <a:ext cx="446809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156863" y="1658342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 noise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neywell Single Image Cover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CA153059-6B70-40A3-8D13-FA41F6E7C73D}"/>
    </a:ext>
  </a:extLst>
</a:theme>
</file>

<file path=ppt/theme/theme2.xml><?xml version="1.0" encoding="utf-8"?>
<a:theme xmlns:a="http://schemas.openxmlformats.org/drawingml/2006/main" name="Honeywell PPT Template 16X9 Wide V3.5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D96A3081-C037-49BF-AAAC-83539C35300D}"/>
    </a:ext>
  </a:extLst>
</a:theme>
</file>

<file path=ppt/theme/theme3.xml><?xml version="1.0" encoding="utf-8"?>
<a:theme xmlns:a="http://schemas.openxmlformats.org/drawingml/2006/main" name="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B85AE596-6071-44AE-944C-945620DFE9C4}"/>
    </a:ext>
  </a:extLst>
</a:theme>
</file>

<file path=ppt/theme/theme5.xml><?xml version="1.0" encoding="utf-8"?>
<a:theme xmlns:a="http://schemas.openxmlformats.org/drawingml/2006/main" name="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_Honeywell PPT Template_16x9_V45_F" id="{692A935C-7FE9-46C3-B35B-E77B223100CA}" vid="{7BA0DC99-A955-486C-867F-3691D6B2F7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16X9 Wide V3.6</Template>
  <TotalTime>390</TotalTime>
  <Words>236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Single Image Cover</vt:lpstr>
      <vt:lpstr>Honeywell PPT Template 16X9 Wide V3.5</vt:lpstr>
      <vt:lpstr>Honeywell Theme</vt:lpstr>
      <vt:lpstr>1_Honeywell Theme</vt:lpstr>
      <vt:lpstr>2_Honeywell Theme</vt:lpstr>
      <vt:lpstr>Equation</vt:lpstr>
      <vt:lpstr>Microsoft Equation 3.0</vt:lpstr>
      <vt:lpstr>PowerPoint Presentation</vt:lpstr>
      <vt:lpstr>Robustness to Navigation Error</vt:lpstr>
      <vt:lpstr>MPC Problem</vt:lpstr>
      <vt:lpstr>MPC Problem with Navigation Error</vt:lpstr>
      <vt:lpstr>Analysis</vt:lpstr>
      <vt:lpstr>Path (E vs N) </vt:lpstr>
      <vt:lpstr>E, N vs time</vt:lpstr>
      <vt:lpstr>V, V-dot vs time</vt:lpstr>
      <vt:lpstr>Chi, Chi-dot vs time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Ganguli, Suvo (MN10)</cp:lastModifiedBy>
  <cp:revision>35</cp:revision>
  <dcterms:created xsi:type="dcterms:W3CDTF">2018-05-16T11:08:51Z</dcterms:created>
  <dcterms:modified xsi:type="dcterms:W3CDTF">2018-08-29T16:49:44Z</dcterms:modified>
  <dc:language>en-US</dc:language>
</cp:coreProperties>
</file>