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6" r:id="rId3"/>
    <p:sldMasterId id="2147483672" r:id="rId4"/>
  </p:sldMasterIdLst>
  <p:sldIdLst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853267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851856" y="5959477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4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108" y="357189"/>
            <a:ext cx="10480347" cy="498475"/>
          </a:xfrm>
        </p:spPr>
        <p:txBody>
          <a:bodyPr/>
          <a:lstStyle/>
          <a:p>
            <a:r>
              <a:rPr lang="en-US" dirty="0"/>
              <a:t>Click to Edit Master Title Style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645901" y="-143"/>
            <a:ext cx="675217" cy="504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714108" y="1005840"/>
            <a:ext cx="5172300" cy="50479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6143515" y="1005840"/>
            <a:ext cx="5050940" cy="504793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6008640" y="996697"/>
            <a:ext cx="0" cy="5057077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220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14108" y="364859"/>
            <a:ext cx="10472508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11645901" y="-143"/>
            <a:ext cx="675217" cy="504825"/>
          </a:xfrm>
          <a:prstGeom prst="rect">
            <a:avLst/>
          </a:prstGeom>
        </p:spPr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714108" y="3796577"/>
            <a:ext cx="5165333" cy="23851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24"/>
          </p:nvPr>
        </p:nvSpPr>
        <p:spPr>
          <a:xfrm>
            <a:off x="6123482" y="3796577"/>
            <a:ext cx="5063134" cy="23851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4"/>
          <p:cNvSpPr>
            <a:spLocks noGrp="1"/>
          </p:cNvSpPr>
          <p:nvPr>
            <p:ph sz="quarter" idx="12"/>
          </p:nvPr>
        </p:nvSpPr>
        <p:spPr>
          <a:xfrm>
            <a:off x="714108" y="1005841"/>
            <a:ext cx="5165333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4"/>
          <p:cNvSpPr>
            <a:spLocks noGrp="1"/>
          </p:cNvSpPr>
          <p:nvPr>
            <p:ph sz="quarter" idx="25"/>
          </p:nvPr>
        </p:nvSpPr>
        <p:spPr>
          <a:xfrm>
            <a:off x="6123482" y="1005841"/>
            <a:ext cx="5063134" cy="2624429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 Single Corner Rectangle 16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 flipH="1">
            <a:off x="714240" y="3710164"/>
            <a:ext cx="10531033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 userDrawn="1"/>
        </p:nvCxnSpPr>
        <p:spPr bwMode="auto">
          <a:xfrm>
            <a:off x="6008640" y="996697"/>
            <a:ext cx="0" cy="5185029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1608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240" y="357189"/>
            <a:ext cx="10455164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11645901" y="-143"/>
            <a:ext cx="675217" cy="5048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C998C0A-3FDF-A343-89AA-469E5F1A16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95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25DA-D9FE-4AAA-9633-09BE501CABDB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EB7F-35FD-4956-9084-469742DF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1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1" y="5960247"/>
            <a:ext cx="6617887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66700" y="5949950"/>
            <a:ext cx="2483273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6699" y="6199311"/>
            <a:ext cx="2483275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851856" y="5959477"/>
            <a:ext cx="0" cy="492125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9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14568" y="357810"/>
            <a:ext cx="10507948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645901" y="-143"/>
            <a:ext cx="675217" cy="504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14568" y="1005840"/>
            <a:ext cx="10507947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2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14567" y="357810"/>
            <a:ext cx="10499918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645901" y="-143"/>
            <a:ext cx="675217" cy="504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714793" y="1005840"/>
            <a:ext cx="5160304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6150445" y="1005840"/>
            <a:ext cx="506404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6008640" y="996697"/>
            <a:ext cx="0" cy="5334129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548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714240" y="3710164"/>
            <a:ext cx="10531033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6008640" y="996697"/>
            <a:ext cx="0" cy="5334129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714240" y="364798"/>
            <a:ext cx="10531033" cy="5120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11645901" y="-143"/>
            <a:ext cx="675217" cy="504825"/>
          </a:xfrm>
          <a:prstGeom prst="rect">
            <a:avLst/>
          </a:prstGeom>
        </p:spPr>
        <p:txBody>
          <a:bodyPr/>
          <a:lstStyle>
            <a:lvl1pPr algn="l"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714240" y="1005841"/>
            <a:ext cx="517233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6134782" y="1005841"/>
            <a:ext cx="5110491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714240" y="3796577"/>
            <a:ext cx="517233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6134782" y="3796577"/>
            <a:ext cx="5110491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667435" y="6804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6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4240" y="357189"/>
            <a:ext cx="10523336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45901" y="-143"/>
            <a:ext cx="675217" cy="5048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6"/>
            <a:ext cx="12192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13784" y="6364288"/>
            <a:ext cx="11978216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0" y="6364289"/>
            <a:ext cx="11584517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09621" y="364015"/>
            <a:ext cx="10491779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15384" y="6384610"/>
            <a:ext cx="11063816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645901" y="-143"/>
            <a:ext cx="675217" cy="504825"/>
          </a:xfrm>
          <a:prstGeom prst="rect">
            <a:avLst/>
          </a:prstGeom>
        </p:spPr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709621" y="1005463"/>
            <a:ext cx="10491779" cy="5075237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600200" indent="-228600">
              <a:buClr>
                <a:schemeClr val="accent3"/>
              </a:buClr>
              <a:buFont typeface="Arial" panose="020B0604020202020204" pitchFamily="34" charset="0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7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Tail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201479" cy="6070253"/>
          </a:xfrm>
          <a:prstGeom prst="rect">
            <a:avLst/>
          </a:prstGeom>
        </p:spPr>
      </p:pic>
      <p:pic>
        <p:nvPicPr>
          <p:cNvPr id="6" name="Picture 5" descr="Corner-01 copy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3793067"/>
            <a:ext cx="12188952" cy="30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8934" y="6097589"/>
            <a:ext cx="1896092" cy="3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4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42"/>
          <a:stretch/>
        </p:blipFill>
        <p:spPr>
          <a:xfrm>
            <a:off x="-1" y="0"/>
            <a:ext cx="4703831" cy="5857461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57685" y="1973264"/>
            <a:ext cx="36449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Picture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115" y="-15499"/>
            <a:ext cx="7424333" cy="1905579"/>
          </a:xfrm>
          <a:prstGeom prst="rect">
            <a:avLst/>
          </a:prstGeom>
        </p:spPr>
      </p:pic>
      <p:pic>
        <p:nvPicPr>
          <p:cNvPr id="14" name="Picture 13" descr="Picture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617" y="1973264"/>
            <a:ext cx="3668182" cy="2017500"/>
          </a:xfrm>
          <a:prstGeom prst="rect">
            <a:avLst/>
          </a:prstGeom>
        </p:spPr>
      </p:pic>
      <p:pic>
        <p:nvPicPr>
          <p:cNvPr id="15" name="Picture 14" descr="Picture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115" y="4052743"/>
            <a:ext cx="3659684" cy="1585863"/>
          </a:xfrm>
          <a:prstGeom prst="rect">
            <a:avLst/>
          </a:prstGeom>
        </p:spPr>
      </p:pic>
      <p:pic>
        <p:nvPicPr>
          <p:cNvPr id="36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8934" y="6108878"/>
            <a:ext cx="1896092" cy="3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Corner-01 copy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3793067"/>
            <a:ext cx="12188952" cy="305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8934" y="6097589"/>
            <a:ext cx="1896092" cy="3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9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41" y="2"/>
            <a:ext cx="12192000" cy="6858000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13317" y="357189"/>
            <a:ext cx="1047996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8601" y="6519863"/>
            <a:ext cx="1370935" cy="25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30692" y="6585829"/>
            <a:ext cx="35060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990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9 wTKaway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7360" cy="6866640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13317" y="357189"/>
            <a:ext cx="1050886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730692" y="6164234"/>
            <a:ext cx="35060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2016 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901" y="2"/>
            <a:ext cx="675217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310" y="1714936"/>
            <a:ext cx="4304145" cy="498475"/>
          </a:xfrm>
        </p:spPr>
        <p:txBody>
          <a:bodyPr/>
          <a:lstStyle/>
          <a:p>
            <a:r>
              <a:rPr lang="en-US" dirty="0"/>
              <a:t>Lateral Control of a Car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5564" y="2687783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Replace MPC kinematics control with dynamics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3673" y="4073236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Nc</a:t>
            </a:r>
            <a:endParaRPr lang="en-US" dirty="0"/>
          </a:p>
          <a:p>
            <a:r>
              <a:rPr lang="en-US" dirty="0" err="1"/>
              <a:t>Ec</a:t>
            </a:r>
            <a:endParaRPr lang="en-US" dirty="0"/>
          </a:p>
        </p:txBody>
      </p:sp>
      <p:sp>
        <p:nvSpPr>
          <p:cNvPr id="6" name="Arrow: Right 5"/>
          <p:cNvSpPr/>
          <p:nvPr/>
        </p:nvSpPr>
        <p:spPr>
          <a:xfrm>
            <a:off x="2743200" y="4257963"/>
            <a:ext cx="323273" cy="249382"/>
          </a:xfrm>
          <a:prstGeom prst="rightArrow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5018" y="4082473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Ndotc</a:t>
            </a:r>
            <a:endParaRPr lang="en-US" dirty="0"/>
          </a:p>
          <a:p>
            <a:r>
              <a:rPr lang="en-US" dirty="0" err="1"/>
              <a:t>Edotc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4091710" y="4257963"/>
            <a:ext cx="360218" cy="286327"/>
          </a:xfrm>
          <a:prstGeom prst="rightArrow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8946" y="4119418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Vc</a:t>
            </a:r>
            <a:r>
              <a:rPr lang="en-US" dirty="0"/>
              <a:t> =constant</a:t>
            </a:r>
          </a:p>
          <a:p>
            <a:r>
              <a:rPr lang="en-US" dirty="0"/>
              <a:t>chi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6202220" y="4290290"/>
            <a:ext cx="360218" cy="286327"/>
          </a:xfrm>
          <a:prstGeom prst="rightArrow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1783" y="3814618"/>
            <a:ext cx="1896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Vdotc</a:t>
            </a:r>
            <a:r>
              <a:rPr lang="en-US" dirty="0"/>
              <a:t> = 0</a:t>
            </a:r>
          </a:p>
          <a:p>
            <a:r>
              <a:rPr lang="en-US" dirty="0" err="1"/>
              <a:t>chidotc</a:t>
            </a:r>
            <a:endParaRPr lang="en-US" dirty="0"/>
          </a:p>
          <a:p>
            <a:r>
              <a:rPr lang="en-US" dirty="0"/>
              <a:t>   or</a:t>
            </a:r>
          </a:p>
          <a:p>
            <a:r>
              <a:rPr lang="en-US" dirty="0" err="1"/>
              <a:t>Vc</a:t>
            </a:r>
            <a:r>
              <a:rPr lang="en-US" dirty="0"/>
              <a:t>*</a:t>
            </a:r>
            <a:r>
              <a:rPr lang="en-US" dirty="0" err="1"/>
              <a:t>chidotc</a:t>
            </a:r>
            <a:r>
              <a:rPr lang="en-US" dirty="0"/>
              <a:t> = </a:t>
            </a:r>
            <a:r>
              <a:rPr lang="en-US" dirty="0" err="1"/>
              <a:t>ayc</a:t>
            </a:r>
            <a:endParaRPr lang="en-US" dirty="0"/>
          </a:p>
        </p:txBody>
      </p:sp>
      <p:sp>
        <p:nvSpPr>
          <p:cNvPr id="12" name="Arrow: Right 11"/>
          <p:cNvSpPr/>
          <p:nvPr/>
        </p:nvSpPr>
        <p:spPr>
          <a:xfrm>
            <a:off x="8829964" y="4285673"/>
            <a:ext cx="360218" cy="286327"/>
          </a:xfrm>
          <a:prstGeom prst="rightArrow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48800" y="3971637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kinematics</a:t>
            </a:r>
          </a:p>
          <a:p>
            <a:r>
              <a:rPr lang="en-US" dirty="0"/>
              <a:t>      or </a:t>
            </a:r>
          </a:p>
          <a:p>
            <a:r>
              <a:rPr lang="en-US" dirty="0"/>
              <a:t>dynamics</a:t>
            </a:r>
          </a:p>
        </p:txBody>
      </p:sp>
    </p:spTree>
    <p:extLst>
      <p:ext uri="{BB962C8B-B14F-4D97-AF65-F5344CB8AC3E}">
        <p14:creationId xmlns:p14="http://schemas.microsoft.com/office/powerpoint/2010/main" val="267208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for Heading Angle (chi)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07" y="4432615"/>
            <a:ext cx="4489019" cy="1507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537" y="1063335"/>
            <a:ext cx="7969092" cy="3434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966" y="4344412"/>
            <a:ext cx="3676322" cy="16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6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25" y="1120081"/>
            <a:ext cx="6000750" cy="4494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9" y="1104522"/>
            <a:ext cx="6000750" cy="44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5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86" y="1247507"/>
            <a:ext cx="6000750" cy="4494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786" y="1275217"/>
            <a:ext cx="6000750" cy="44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2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40" y="403371"/>
            <a:ext cx="10523336" cy="498475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4" y="979653"/>
            <a:ext cx="6000750" cy="4494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59" y="896525"/>
            <a:ext cx="6000750" cy="44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9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Dynamics of Car (Rigid Body Model)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955" y="1634097"/>
            <a:ext cx="2936222" cy="3223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37" y="1311928"/>
            <a:ext cx="5053345" cy="47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0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3" y="1109662"/>
            <a:ext cx="11163920" cy="43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7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Law for Lateral Acceleration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2" y="1576387"/>
            <a:ext cx="8478897" cy="319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337" y="2039751"/>
            <a:ext cx="2264709" cy="26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92" y="1049150"/>
            <a:ext cx="8328611" cy="3401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79" y="4639235"/>
            <a:ext cx="3812243" cy="16943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329382" y="3186545"/>
            <a:ext cx="443345" cy="171796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1128" y="521854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ay_road</a:t>
            </a:r>
            <a:r>
              <a:rPr lang="en-US" dirty="0"/>
              <a:t> = Vx^2/R = Vx^2*rho</a:t>
            </a:r>
          </a:p>
          <a:p>
            <a:r>
              <a:rPr lang="en-US" dirty="0"/>
              <a:t>during turn</a:t>
            </a:r>
          </a:p>
        </p:txBody>
      </p:sp>
    </p:spTree>
    <p:extLst>
      <p:ext uri="{BB962C8B-B14F-4D97-AF65-F5344CB8AC3E}">
        <p14:creationId xmlns:p14="http://schemas.microsoft.com/office/powerpoint/2010/main" val="77176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Loop and Closed Loop Poles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70" y="1306325"/>
            <a:ext cx="5454466" cy="4395228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8405091" y="2096655"/>
            <a:ext cx="175491" cy="498763"/>
          </a:xfrm>
          <a:prstGeom prst="rightBrac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00655" y="2133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ydot</a:t>
            </a:r>
            <a:r>
              <a:rPr lang="en-US" dirty="0"/>
              <a:t>,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77382" y="252152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w=10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758545" y="2798618"/>
            <a:ext cx="73891" cy="461818"/>
          </a:xfrm>
          <a:prstGeom prst="rightBrac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41672" y="2817091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y, psi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00108" y="5019963"/>
            <a:ext cx="70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y, psi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753929" y="5019970"/>
            <a:ext cx="73891" cy="461818"/>
          </a:xfrm>
          <a:prstGeom prst="rightBrac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8546" y="5366328"/>
            <a:ext cx="374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integrator in desired dynamics for y control (outer loop not used)</a:t>
            </a:r>
          </a:p>
        </p:txBody>
      </p:sp>
    </p:spTree>
    <p:extLst>
      <p:ext uri="{BB962C8B-B14F-4D97-AF65-F5344CB8AC3E}">
        <p14:creationId xmlns:p14="http://schemas.microsoft.com/office/powerpoint/2010/main" val="242370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131" y="1182853"/>
            <a:ext cx="6000750" cy="449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0001" y="803563"/>
            <a:ext cx="776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starts pointing North, and take a 90 deg right turn between 1-7 sec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2801" y="174567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 skidding? </a:t>
            </a:r>
          </a:p>
          <a:p>
            <a:r>
              <a:rPr lang="en-US" dirty="0"/>
              <a:t>(see beta plot in next slide)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4211782"/>
            <a:ext cx="321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completes 90deg turn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5" y="1173616"/>
            <a:ext cx="6000750" cy="4494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44800" y="1847273"/>
            <a:ext cx="25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V^2/(R*9.8) = 2.78/(10.6*9.8) = 0.07 g</a:t>
            </a:r>
          </a:p>
        </p:txBody>
      </p:sp>
    </p:spTree>
    <p:extLst>
      <p:ext uri="{BB962C8B-B14F-4D97-AF65-F5344CB8AC3E}">
        <p14:creationId xmlns:p14="http://schemas.microsoft.com/office/powerpoint/2010/main" val="156961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" y="1236054"/>
            <a:ext cx="6000750" cy="4494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66" y="1236054"/>
            <a:ext cx="6000750" cy="4494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3273" y="414712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Skid to turn?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196734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 deg right turn</a:t>
            </a:r>
          </a:p>
        </p:txBody>
      </p:sp>
    </p:spTree>
    <p:extLst>
      <p:ext uri="{BB962C8B-B14F-4D97-AF65-F5344CB8AC3E}">
        <p14:creationId xmlns:p14="http://schemas.microsoft.com/office/powerpoint/2010/main" val="172248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1136671"/>
            <a:ext cx="6000750" cy="449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108038"/>
            <a:ext cx="6000750" cy="4494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7635" y="1791854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vehicle skid to result in a non-zero y? </a:t>
            </a:r>
          </a:p>
          <a:p>
            <a:r>
              <a:rPr lang="en-US" dirty="0"/>
              <a:t>y = </a:t>
            </a:r>
            <a:r>
              <a:rPr lang="en-US" dirty="0" err="1"/>
              <a:t>ydot</a:t>
            </a:r>
            <a:r>
              <a:rPr lang="en-US" dirty="0"/>
              <a:t>*6 = 0.29*6 = 1.74 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91418" y="228138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 deg right 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8073" y="393469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Steering angle</a:t>
            </a:r>
          </a:p>
        </p:txBody>
      </p:sp>
    </p:spTree>
    <p:extLst>
      <p:ext uri="{BB962C8B-B14F-4D97-AF65-F5344CB8AC3E}">
        <p14:creationId xmlns:p14="http://schemas.microsoft.com/office/powerpoint/2010/main" val="243302249"/>
      </p:ext>
    </p:extLst>
  </p:cSld>
  <p:clrMapOvr>
    <a:masterClrMapping/>
  </p:clrMapOvr>
</p:sld>
</file>

<file path=ppt/theme/theme1.xml><?xml version="1.0" encoding="utf-8"?>
<a:theme xmlns:a="http://schemas.openxmlformats.org/drawingml/2006/main" name="Honeywell Single Image Cover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CA153059-6B70-40A3-8D13-FA41F6E7C73D}"/>
    </a:ext>
  </a:extLst>
</a:theme>
</file>

<file path=ppt/theme/theme2.xml><?xml version="1.0" encoding="utf-8"?>
<a:theme xmlns:a="http://schemas.openxmlformats.org/drawingml/2006/main" name="Honeywell PPT Template 16X9 Wide V3.5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D96A3081-C037-49BF-AAAC-83539C35300D}"/>
    </a:ext>
  </a:extLst>
</a:theme>
</file>

<file path=ppt/theme/theme3.xml><?xml version="1.0" encoding="utf-8"?>
<a:theme xmlns:a="http://schemas.openxmlformats.org/drawingml/2006/main" name="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B85AE596-6071-44AE-944C-945620DFE9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Honeywell PPT Template 16X9 Wide V3.6</Template>
  <TotalTime>145</TotalTime>
  <Words>211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Single Image Cover</vt:lpstr>
      <vt:lpstr>Honeywell PPT Template 16X9 Wide V3.5</vt:lpstr>
      <vt:lpstr>Honeywell Theme</vt:lpstr>
      <vt:lpstr>1_Honeywell Theme</vt:lpstr>
      <vt:lpstr>Lateral Control of a Car</vt:lpstr>
      <vt:lpstr>Lateral Dynamics of Car (Rigid Body Model)</vt:lpstr>
      <vt:lpstr>Open Loop</vt:lpstr>
      <vt:lpstr>Control Law for Lateral Acceleration</vt:lpstr>
      <vt:lpstr>Closed Loop</vt:lpstr>
      <vt:lpstr>Open Loop and Closed Loop Poles</vt:lpstr>
      <vt:lpstr>Plots </vt:lpstr>
      <vt:lpstr>Plots</vt:lpstr>
      <vt:lpstr>Plots</vt:lpstr>
      <vt:lpstr>Closed Loop for Heading Angle (chi) control</vt:lpstr>
      <vt:lpstr>Plots</vt:lpstr>
      <vt:lpstr>Plots</vt:lpstr>
      <vt:lpstr>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Lateral Dynamics of Car (Bicycle Model)</dc:title>
  <dc:creator>Ganguli, Suvo (MN10)</dc:creator>
  <cp:lastModifiedBy>Ganguli, Suvo (MN10)</cp:lastModifiedBy>
  <cp:revision>47</cp:revision>
  <dcterms:created xsi:type="dcterms:W3CDTF">2018-11-05T16:31:31Z</dcterms:created>
  <dcterms:modified xsi:type="dcterms:W3CDTF">2018-11-06T16:33:46Z</dcterms:modified>
</cp:coreProperties>
</file>