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705" r:id="rId1"/>
  </p:sldMasterIdLst>
  <p:notesMasterIdLst>
    <p:notesMasterId r:id="rId19"/>
  </p:notesMasterIdLst>
  <p:sldIdLst>
    <p:sldId id="256" r:id="rId2"/>
    <p:sldId id="257" r:id="rId3"/>
    <p:sldId id="258" r:id="rId4"/>
    <p:sldId id="259" r:id="rId5"/>
    <p:sldId id="260" r:id="rId6"/>
    <p:sldId id="262" r:id="rId7"/>
    <p:sldId id="263" r:id="rId8"/>
    <p:sldId id="270" r:id="rId9"/>
    <p:sldId id="276" r:id="rId10"/>
    <p:sldId id="277" r:id="rId11"/>
    <p:sldId id="271" r:id="rId12"/>
    <p:sldId id="272" r:id="rId13"/>
    <p:sldId id="273" r:id="rId14"/>
    <p:sldId id="274" r:id="rId15"/>
    <p:sldId id="275" r:id="rId16"/>
    <p:sldId id="266" r:id="rId17"/>
    <p:sldId id="269"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
      <p:font typeface="Gill Sans MT" panose="020B0502020104020203" pitchFamily="34" charset="0"/>
      <p:regular r:id="rId24"/>
      <p:bold r:id="rId25"/>
      <p:italic r:id="rId26"/>
      <p:boldItalic r:id="rId27"/>
    </p:embeddedFont>
    <p:embeddedFont>
      <p:font typeface="Proxima Nova" panose="020B0604020202020204" charset="0"/>
      <p:regular r:id="rId28"/>
      <p:bold r:id="rId29"/>
      <p:italic r:id="rId30"/>
      <p:boldItalic r:id="rId3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1942ca685a0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1942ca685a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942ca685a0_12_2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942ca685a0_12_2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9421d535df_0_9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9421d535df_0_9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942ca685a0_12_2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942ca685a0_12_2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942ca685a0_12_2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942ca685a0_12_2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942ca685a0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942ca685a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9421d535df_0_9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9421d535df_0_9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942ca685a0_12_2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942ca685a0_12_2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942ca685a0_12_2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942ca685a0_12_2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1/23/2023</a:t>
            </a:fld>
            <a:endParaRPr lang="en-US" dirty="0"/>
          </a:p>
        </p:txBody>
      </p:sp>
      <p:sp>
        <p:nvSpPr>
          <p:cNvPr id="5" name="Footer Placeholder 4"/>
          <p:cNvSpPr>
            <a:spLocks noGrp="1"/>
          </p:cNvSpPr>
          <p:nvPr>
            <p:ph type="ftr" sz="quarter" idx="11"/>
          </p:nvPr>
        </p:nvSpPr>
        <p:spPr>
          <a:xfrm>
            <a:off x="1812376" y="246981"/>
            <a:ext cx="3730436" cy="231901"/>
          </a:xfrm>
        </p:spPr>
        <p:txBody>
          <a:bodyPr/>
          <a:lstStyle/>
          <a:p>
            <a:endParaRPr lang="en-US" dirty="0"/>
          </a:p>
        </p:txBody>
      </p:sp>
      <p:sp>
        <p:nvSpPr>
          <p:cNvPr id="6" name="Slide Number Placeholder 5"/>
          <p:cNvSpPr>
            <a:spLocks noGrp="1"/>
          </p:cNvSpPr>
          <p:nvPr>
            <p:ph type="sldNum" sz="quarter" idx="12"/>
          </p:nvPr>
        </p:nvSpPr>
        <p:spPr>
          <a:xfrm>
            <a:off x="1078249" y="599230"/>
            <a:ext cx="608264" cy="377684"/>
          </a:xfrm>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1870065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3263208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8829014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1629006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498820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2149602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5498" y="1508159"/>
            <a:ext cx="3483864" cy="25864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0328" y="1513007"/>
            <a:ext cx="3483864" cy="258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0774339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85393" y="2118202"/>
            <a:ext cx="3483864" cy="1983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09272" y="2116119"/>
            <a:ext cx="3483864" cy="197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4804546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2227187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846513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4"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354324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48A87A34-81AB-432B-8DAE-1953F412C126}" type="datetimeFigureOut">
              <a:rPr lang="en-US" smtClean="0"/>
              <a:pPr/>
              <a:t>1/23/2023</a:t>
            </a:fld>
            <a:endParaRPr lang="en-US" dirty="0"/>
          </a:p>
        </p:txBody>
      </p:sp>
      <p:sp>
        <p:nvSpPr>
          <p:cNvPr id="6" name="Footer Placeholder 5"/>
          <p:cNvSpPr>
            <a:spLocks noGrp="1"/>
          </p:cNvSpPr>
          <p:nvPr>
            <p:ph type="ftr" sz="quarter" idx="11"/>
          </p:nvPr>
        </p:nvSpPr>
        <p:spPr>
          <a:xfrm>
            <a:off x="1085537" y="238981"/>
            <a:ext cx="4155753" cy="240698"/>
          </a:xfrm>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8184757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48A87A34-81AB-432B-8DAE-1953F412C126}" type="datetimeFigureOut">
              <a:rPr lang="en-US" smtClean="0"/>
              <a:pPr/>
              <a:t>1/23/2023</a:t>
            </a:fld>
            <a:endParaRPr lang="en-US" dirty="0"/>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pPr marL="0" lvl="0" indent="0" algn="r" rtl="0">
              <a:spcBef>
                <a:spcPts val="0"/>
              </a:spcBef>
              <a:spcAft>
                <a:spcPts val="0"/>
              </a:spcAft>
              <a:buNone/>
            </a:pPr>
            <a:fld id="{00000000-1234-1234-1234-123412341234}" type="slidenum">
              <a:rPr lang="en-GB" smtClean="0"/>
              <a:t>‹#›</a:t>
            </a:fld>
            <a:endParaRPr lang="en-GB"/>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121217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Lst>
  <p:hf hdr="0" ftr="0" dt="0"/>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11700" y="1333950"/>
            <a:ext cx="8520600" cy="14889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sz="4000" dirty="0"/>
              <a:t>Project management Tools</a:t>
            </a:r>
            <a:endParaRPr sz="4000" dirty="0"/>
          </a:p>
          <a:p>
            <a:pPr marL="0" lvl="0" indent="0" algn="ctr" rtl="0">
              <a:spcBef>
                <a:spcPts val="0"/>
              </a:spcBef>
              <a:spcAft>
                <a:spcPts val="0"/>
              </a:spcAft>
              <a:buNone/>
            </a:pPr>
            <a:r>
              <a:rPr lang="en-GB" sz="4000" dirty="0"/>
              <a:t>for Agile team</a:t>
            </a:r>
            <a:endParaRPr sz="4000" dirty="0"/>
          </a:p>
        </p:txBody>
      </p:sp>
      <p:sp>
        <p:nvSpPr>
          <p:cNvPr id="57" name="Google Shape;57;p13"/>
          <p:cNvSpPr txBox="1"/>
          <p:nvPr/>
        </p:nvSpPr>
        <p:spPr>
          <a:xfrm>
            <a:off x="544475" y="3295150"/>
            <a:ext cx="37068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dirty="0"/>
              <a:t>Mentor:</a:t>
            </a:r>
            <a:endParaRPr b="1" dirty="0"/>
          </a:p>
          <a:p>
            <a:pPr marL="0" lvl="0" indent="0" algn="l" rtl="0">
              <a:spcBef>
                <a:spcPts val="0"/>
              </a:spcBef>
              <a:spcAft>
                <a:spcPts val="0"/>
              </a:spcAft>
              <a:buNone/>
            </a:pPr>
            <a:r>
              <a:rPr lang="en-GB" dirty="0" err="1"/>
              <a:t>Dipok</a:t>
            </a:r>
            <a:r>
              <a:rPr lang="en-GB" dirty="0"/>
              <a:t> Chandra Das</a:t>
            </a:r>
            <a:endParaRPr dirty="0"/>
          </a:p>
          <a:p>
            <a:pPr marL="0" lvl="0" indent="0" algn="l" rtl="0">
              <a:spcBef>
                <a:spcPts val="0"/>
              </a:spcBef>
              <a:spcAft>
                <a:spcPts val="0"/>
              </a:spcAft>
              <a:buNone/>
            </a:pPr>
            <a:r>
              <a:rPr lang="en-GB" dirty="0"/>
              <a:t>Assistant Professor, IIT, NSTU</a:t>
            </a:r>
            <a:endParaRPr dirty="0"/>
          </a:p>
          <a:p>
            <a:pPr marL="0" lvl="0" indent="0" algn="l" rtl="0">
              <a:spcBef>
                <a:spcPts val="0"/>
              </a:spcBef>
              <a:spcAft>
                <a:spcPts val="0"/>
              </a:spcAft>
              <a:buNone/>
            </a:pPr>
            <a:endParaRPr dirty="0"/>
          </a:p>
        </p:txBody>
      </p:sp>
      <p:sp>
        <p:nvSpPr>
          <p:cNvPr id="58" name="Google Shape;58;p13"/>
          <p:cNvSpPr txBox="1"/>
          <p:nvPr/>
        </p:nvSpPr>
        <p:spPr>
          <a:xfrm>
            <a:off x="5831438" y="2937657"/>
            <a:ext cx="31554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dirty="0"/>
              <a:t>Presented By:</a:t>
            </a:r>
            <a:endParaRPr b="1" dirty="0"/>
          </a:p>
          <a:p>
            <a:pPr marL="0" lvl="0" indent="0" algn="l" rtl="0">
              <a:spcBef>
                <a:spcPts val="0"/>
              </a:spcBef>
              <a:spcAft>
                <a:spcPts val="0"/>
              </a:spcAft>
              <a:buNone/>
            </a:pPr>
            <a:r>
              <a:rPr lang="en-GB" dirty="0"/>
              <a:t>Shuvo Islam</a:t>
            </a:r>
            <a:endParaRPr dirty="0"/>
          </a:p>
          <a:p>
            <a:pPr marL="0" lvl="0" indent="0" algn="l" rtl="0">
              <a:spcBef>
                <a:spcPts val="0"/>
              </a:spcBef>
              <a:spcAft>
                <a:spcPts val="0"/>
              </a:spcAft>
              <a:buNone/>
            </a:pPr>
            <a:r>
              <a:rPr lang="en-GB" dirty="0"/>
              <a:t>ASH1825032M</a:t>
            </a:r>
            <a:endParaRPr dirty="0"/>
          </a:p>
          <a:p>
            <a:pPr marL="0" lvl="0" indent="0" algn="l" rtl="0">
              <a:spcBef>
                <a:spcPts val="0"/>
              </a:spcBef>
              <a:spcAft>
                <a:spcPts val="0"/>
              </a:spcAft>
              <a:buNone/>
            </a:pPr>
            <a:r>
              <a:rPr lang="en-GB" dirty="0"/>
              <a:t>BSSE 1st Batch</a:t>
            </a:r>
            <a:endParaRPr dirty="0"/>
          </a:p>
          <a:p>
            <a:pPr marL="0" lvl="0" indent="0" algn="l" rtl="0">
              <a:spcBef>
                <a:spcPts val="0"/>
              </a:spcBef>
              <a:spcAft>
                <a:spcPts val="0"/>
              </a:spcAft>
              <a:buNone/>
            </a:pPr>
            <a:r>
              <a:rPr lang="en-GB" dirty="0"/>
              <a:t>IIT, NSTU</a:t>
            </a:r>
            <a:endParaRPr dirty="0"/>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56BCE-2F04-A5D9-32C7-E54F5C53009C}"/>
              </a:ext>
            </a:extLst>
          </p:cNvPr>
          <p:cNvSpPr>
            <a:spLocks noGrp="1"/>
          </p:cNvSpPr>
          <p:nvPr>
            <p:ph type="title"/>
          </p:nvPr>
        </p:nvSpPr>
        <p:spPr/>
        <p:txBody>
          <a:bodyPr/>
          <a:lstStyle/>
          <a:p>
            <a:r>
              <a:rPr lang="en-AU" dirty="0"/>
              <a:t>User of the System</a:t>
            </a:r>
            <a:endParaRPr lang="en-US" dirty="0"/>
          </a:p>
        </p:txBody>
      </p:sp>
      <p:sp>
        <p:nvSpPr>
          <p:cNvPr id="3" name="Text Placeholder 2">
            <a:extLst>
              <a:ext uri="{FF2B5EF4-FFF2-40B4-BE49-F238E27FC236}">
                <a16:creationId xmlns:a16="http://schemas.microsoft.com/office/drawing/2014/main" id="{335826C2-8D54-454D-5504-944137D582E6}"/>
              </a:ext>
            </a:extLst>
          </p:cNvPr>
          <p:cNvSpPr>
            <a:spLocks noGrp="1"/>
          </p:cNvSpPr>
          <p:nvPr>
            <p:ph type="body" idx="1"/>
          </p:nvPr>
        </p:nvSpPr>
        <p:spPr/>
        <p:txBody>
          <a:bodyPr/>
          <a:lstStyle/>
          <a:p>
            <a:r>
              <a:rPr lang="en-AU" dirty="0"/>
              <a:t>Project Owner</a:t>
            </a:r>
          </a:p>
          <a:p>
            <a:r>
              <a:rPr lang="en-AU" dirty="0"/>
              <a:t>Project Lead</a:t>
            </a:r>
          </a:p>
          <a:p>
            <a:r>
              <a:rPr lang="en-AU" dirty="0"/>
              <a:t>Assigned member to issues / Developer</a:t>
            </a:r>
            <a:endParaRPr lang="en-US" dirty="0"/>
          </a:p>
        </p:txBody>
      </p:sp>
      <p:sp>
        <p:nvSpPr>
          <p:cNvPr id="4" name="Slide Number Placeholder 3">
            <a:extLst>
              <a:ext uri="{FF2B5EF4-FFF2-40B4-BE49-F238E27FC236}">
                <a16:creationId xmlns:a16="http://schemas.microsoft.com/office/drawing/2014/main" id="{18DCE6D5-A867-4C33-5FE4-6F3BA37EB01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10</a:t>
            </a:fld>
            <a:endParaRPr lang="en-GB"/>
          </a:p>
        </p:txBody>
      </p:sp>
    </p:spTree>
    <p:extLst>
      <p:ext uri="{BB962C8B-B14F-4D97-AF65-F5344CB8AC3E}">
        <p14:creationId xmlns:p14="http://schemas.microsoft.com/office/powerpoint/2010/main" val="2110299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93AC2-315E-FEE9-44EA-853398583A86}"/>
              </a:ext>
            </a:extLst>
          </p:cNvPr>
          <p:cNvSpPr>
            <a:spLocks noGrp="1"/>
          </p:cNvSpPr>
          <p:nvPr>
            <p:ph type="title"/>
          </p:nvPr>
        </p:nvSpPr>
        <p:spPr/>
        <p:txBody>
          <a:bodyPr/>
          <a:lstStyle/>
          <a:p>
            <a:r>
              <a:rPr lang="en-AU" dirty="0"/>
              <a:t>ER Diagram</a:t>
            </a:r>
            <a:endParaRPr lang="en-US" dirty="0"/>
          </a:p>
        </p:txBody>
      </p:sp>
      <p:sp>
        <p:nvSpPr>
          <p:cNvPr id="4" name="Slide Number Placeholder 3">
            <a:extLst>
              <a:ext uri="{FF2B5EF4-FFF2-40B4-BE49-F238E27FC236}">
                <a16:creationId xmlns:a16="http://schemas.microsoft.com/office/drawing/2014/main" id="{DC2D511E-1011-5011-CBD6-F6482557FCB7}"/>
              </a:ext>
            </a:extLst>
          </p:cNvPr>
          <p:cNvSpPr>
            <a:spLocks noGrp="1"/>
          </p:cNvSpPr>
          <p:nvPr>
            <p:ph type="sldNum" idx="12"/>
          </p:nvPr>
        </p:nvSpPr>
        <p:spPr/>
        <p:txBody>
          <a:bodyPr>
            <a:normAutofit fontScale="77500" lnSpcReduction="20000"/>
          </a:bodyPr>
          <a:lstStyle/>
          <a:p>
            <a:pPr marL="0" lvl="0" indent="0" algn="r" rtl="0">
              <a:spcBef>
                <a:spcPts val="0"/>
              </a:spcBef>
              <a:spcAft>
                <a:spcPts val="0"/>
              </a:spcAft>
              <a:buNone/>
            </a:pPr>
            <a:fld id="{00000000-1234-1234-1234-123412341234}" type="slidenum">
              <a:rPr lang="en-GB" smtClean="0"/>
              <a:t>11</a:t>
            </a:fld>
            <a:endParaRPr lang="en-GB"/>
          </a:p>
        </p:txBody>
      </p:sp>
      <p:pic>
        <p:nvPicPr>
          <p:cNvPr id="6" name="Picture 5">
            <a:extLst>
              <a:ext uri="{FF2B5EF4-FFF2-40B4-BE49-F238E27FC236}">
                <a16:creationId xmlns:a16="http://schemas.microsoft.com/office/drawing/2014/main" id="{2FB462C2-33CE-2210-F3FE-27C1D415D889}"/>
              </a:ext>
            </a:extLst>
          </p:cNvPr>
          <p:cNvPicPr>
            <a:picLocks noChangeAspect="1"/>
          </p:cNvPicPr>
          <p:nvPr/>
        </p:nvPicPr>
        <p:blipFill>
          <a:blip r:embed="rId2"/>
          <a:stretch>
            <a:fillRect/>
          </a:stretch>
        </p:blipFill>
        <p:spPr>
          <a:xfrm>
            <a:off x="1293019" y="885825"/>
            <a:ext cx="5972175" cy="3236119"/>
          </a:xfrm>
          <a:prstGeom prst="rect">
            <a:avLst/>
          </a:prstGeom>
        </p:spPr>
      </p:pic>
    </p:spTree>
    <p:extLst>
      <p:ext uri="{BB962C8B-B14F-4D97-AF65-F5344CB8AC3E}">
        <p14:creationId xmlns:p14="http://schemas.microsoft.com/office/powerpoint/2010/main" val="1994049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B4B7D-7789-4FA4-1375-847D64760AA7}"/>
              </a:ext>
            </a:extLst>
          </p:cNvPr>
          <p:cNvSpPr>
            <a:spLocks noGrp="1"/>
          </p:cNvSpPr>
          <p:nvPr>
            <p:ph type="title"/>
          </p:nvPr>
        </p:nvSpPr>
        <p:spPr/>
        <p:txBody>
          <a:bodyPr/>
          <a:lstStyle/>
          <a:p>
            <a:r>
              <a:rPr lang="en-AU" dirty="0"/>
              <a:t>Use Case Diagram</a:t>
            </a:r>
            <a:endParaRPr lang="en-US" dirty="0"/>
          </a:p>
        </p:txBody>
      </p:sp>
      <p:sp>
        <p:nvSpPr>
          <p:cNvPr id="4" name="Slide Number Placeholder 3">
            <a:extLst>
              <a:ext uri="{FF2B5EF4-FFF2-40B4-BE49-F238E27FC236}">
                <a16:creationId xmlns:a16="http://schemas.microsoft.com/office/drawing/2014/main" id="{68C83A8E-2213-6796-A2B9-1862B780C704}"/>
              </a:ext>
            </a:extLst>
          </p:cNvPr>
          <p:cNvSpPr>
            <a:spLocks noGrp="1"/>
          </p:cNvSpPr>
          <p:nvPr>
            <p:ph type="sldNum" idx="12"/>
          </p:nvPr>
        </p:nvSpPr>
        <p:spPr/>
        <p:txBody>
          <a:bodyPr>
            <a:normAutofit fontScale="77500" lnSpcReduction="20000"/>
          </a:bodyPr>
          <a:lstStyle/>
          <a:p>
            <a:pPr marL="0" lvl="0" indent="0" algn="r" rtl="0">
              <a:spcBef>
                <a:spcPts val="0"/>
              </a:spcBef>
              <a:spcAft>
                <a:spcPts val="0"/>
              </a:spcAft>
              <a:buNone/>
            </a:pPr>
            <a:fld id="{00000000-1234-1234-1234-123412341234}" type="slidenum">
              <a:rPr lang="en-GB" smtClean="0"/>
              <a:t>12</a:t>
            </a:fld>
            <a:endParaRPr lang="en-GB"/>
          </a:p>
        </p:txBody>
      </p:sp>
      <p:pic>
        <p:nvPicPr>
          <p:cNvPr id="6" name="Picture 5">
            <a:extLst>
              <a:ext uri="{FF2B5EF4-FFF2-40B4-BE49-F238E27FC236}">
                <a16:creationId xmlns:a16="http://schemas.microsoft.com/office/drawing/2014/main" id="{D1D31ED9-D784-8E31-AFD4-D8E2F981F4A9}"/>
              </a:ext>
            </a:extLst>
          </p:cNvPr>
          <p:cNvPicPr>
            <a:picLocks noChangeAspect="1"/>
          </p:cNvPicPr>
          <p:nvPr/>
        </p:nvPicPr>
        <p:blipFill>
          <a:blip r:embed="rId2"/>
          <a:stretch>
            <a:fillRect/>
          </a:stretch>
        </p:blipFill>
        <p:spPr>
          <a:xfrm>
            <a:off x="1011676" y="996294"/>
            <a:ext cx="6524981" cy="3350418"/>
          </a:xfrm>
          <a:prstGeom prst="rect">
            <a:avLst/>
          </a:prstGeom>
        </p:spPr>
      </p:pic>
    </p:spTree>
    <p:extLst>
      <p:ext uri="{BB962C8B-B14F-4D97-AF65-F5344CB8AC3E}">
        <p14:creationId xmlns:p14="http://schemas.microsoft.com/office/powerpoint/2010/main" val="600950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766B6-5A3C-4EFD-3085-BB60D164F3F2}"/>
              </a:ext>
            </a:extLst>
          </p:cNvPr>
          <p:cNvSpPr>
            <a:spLocks noGrp="1"/>
          </p:cNvSpPr>
          <p:nvPr>
            <p:ph type="title"/>
          </p:nvPr>
        </p:nvSpPr>
        <p:spPr/>
        <p:txBody>
          <a:bodyPr/>
          <a:lstStyle/>
          <a:p>
            <a:r>
              <a:rPr lang="en-AU" dirty="0"/>
              <a:t>Sprint Dashboard with multiple Issues Page</a:t>
            </a:r>
            <a:endParaRPr lang="en-US" dirty="0"/>
          </a:p>
        </p:txBody>
      </p:sp>
      <p:sp>
        <p:nvSpPr>
          <p:cNvPr id="4" name="Slide Number Placeholder 3">
            <a:extLst>
              <a:ext uri="{FF2B5EF4-FFF2-40B4-BE49-F238E27FC236}">
                <a16:creationId xmlns:a16="http://schemas.microsoft.com/office/drawing/2014/main" id="{2150948F-EE47-0002-7728-893E72DF1472}"/>
              </a:ext>
            </a:extLst>
          </p:cNvPr>
          <p:cNvSpPr>
            <a:spLocks noGrp="1"/>
          </p:cNvSpPr>
          <p:nvPr>
            <p:ph type="sldNum" idx="12"/>
          </p:nvPr>
        </p:nvSpPr>
        <p:spPr/>
        <p:txBody>
          <a:bodyPr>
            <a:normAutofit fontScale="77500" lnSpcReduction="20000"/>
          </a:bodyPr>
          <a:lstStyle/>
          <a:p>
            <a:pPr marL="0" lvl="0" indent="0" algn="r" rtl="0">
              <a:spcBef>
                <a:spcPts val="0"/>
              </a:spcBef>
              <a:spcAft>
                <a:spcPts val="0"/>
              </a:spcAft>
              <a:buNone/>
            </a:pPr>
            <a:fld id="{00000000-1234-1234-1234-123412341234}" type="slidenum">
              <a:rPr lang="en-GB" smtClean="0"/>
              <a:t>13</a:t>
            </a:fld>
            <a:endParaRPr lang="en-GB"/>
          </a:p>
        </p:txBody>
      </p:sp>
      <p:pic>
        <p:nvPicPr>
          <p:cNvPr id="6" name="Picture 5">
            <a:extLst>
              <a:ext uri="{FF2B5EF4-FFF2-40B4-BE49-F238E27FC236}">
                <a16:creationId xmlns:a16="http://schemas.microsoft.com/office/drawing/2014/main" id="{64B82A88-9BF4-1652-60A0-56A0C2BCAF90}"/>
              </a:ext>
            </a:extLst>
          </p:cNvPr>
          <p:cNvPicPr>
            <a:picLocks noChangeAspect="1"/>
          </p:cNvPicPr>
          <p:nvPr/>
        </p:nvPicPr>
        <p:blipFill>
          <a:blip r:embed="rId2"/>
          <a:stretch>
            <a:fillRect/>
          </a:stretch>
        </p:blipFill>
        <p:spPr>
          <a:xfrm>
            <a:off x="728633" y="1017725"/>
            <a:ext cx="7743825" cy="3490912"/>
          </a:xfrm>
          <a:prstGeom prst="rect">
            <a:avLst/>
          </a:prstGeom>
        </p:spPr>
      </p:pic>
    </p:spTree>
    <p:extLst>
      <p:ext uri="{BB962C8B-B14F-4D97-AF65-F5344CB8AC3E}">
        <p14:creationId xmlns:p14="http://schemas.microsoft.com/office/powerpoint/2010/main" val="3772094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B5FA8-4465-C640-18A0-B81D428FF931}"/>
              </a:ext>
            </a:extLst>
          </p:cNvPr>
          <p:cNvSpPr>
            <a:spLocks noGrp="1"/>
          </p:cNvSpPr>
          <p:nvPr>
            <p:ph type="title"/>
          </p:nvPr>
        </p:nvSpPr>
        <p:spPr/>
        <p:txBody>
          <a:bodyPr/>
          <a:lstStyle/>
          <a:p>
            <a:r>
              <a:rPr lang="en-AU" dirty="0" err="1"/>
              <a:t>IssuE</a:t>
            </a:r>
            <a:r>
              <a:rPr lang="en-AU" dirty="0"/>
              <a:t> Edite Page </a:t>
            </a:r>
            <a:endParaRPr lang="en-US" dirty="0"/>
          </a:p>
        </p:txBody>
      </p:sp>
      <p:sp>
        <p:nvSpPr>
          <p:cNvPr id="4" name="Slide Number Placeholder 3">
            <a:extLst>
              <a:ext uri="{FF2B5EF4-FFF2-40B4-BE49-F238E27FC236}">
                <a16:creationId xmlns:a16="http://schemas.microsoft.com/office/drawing/2014/main" id="{29D5AA7E-927C-C57E-CFFC-C316B1136924}"/>
              </a:ext>
            </a:extLst>
          </p:cNvPr>
          <p:cNvSpPr>
            <a:spLocks noGrp="1"/>
          </p:cNvSpPr>
          <p:nvPr>
            <p:ph type="sldNum" idx="12"/>
          </p:nvPr>
        </p:nvSpPr>
        <p:spPr/>
        <p:txBody>
          <a:bodyPr>
            <a:normAutofit fontScale="77500" lnSpcReduction="20000"/>
          </a:bodyPr>
          <a:lstStyle/>
          <a:p>
            <a:pPr marL="0" lvl="0" indent="0" algn="r" rtl="0">
              <a:spcBef>
                <a:spcPts val="0"/>
              </a:spcBef>
              <a:spcAft>
                <a:spcPts val="0"/>
              </a:spcAft>
              <a:buNone/>
            </a:pPr>
            <a:fld id="{00000000-1234-1234-1234-123412341234}" type="slidenum">
              <a:rPr lang="en-GB" smtClean="0"/>
              <a:t>14</a:t>
            </a:fld>
            <a:endParaRPr lang="en-GB"/>
          </a:p>
        </p:txBody>
      </p:sp>
      <p:pic>
        <p:nvPicPr>
          <p:cNvPr id="8" name="Picture 7">
            <a:extLst>
              <a:ext uri="{FF2B5EF4-FFF2-40B4-BE49-F238E27FC236}">
                <a16:creationId xmlns:a16="http://schemas.microsoft.com/office/drawing/2014/main" id="{1CEBA855-9D3C-72B0-5CF4-12A67B598427}"/>
              </a:ext>
            </a:extLst>
          </p:cNvPr>
          <p:cNvPicPr>
            <a:picLocks noChangeAspect="1"/>
          </p:cNvPicPr>
          <p:nvPr/>
        </p:nvPicPr>
        <p:blipFill>
          <a:blip r:embed="rId2"/>
          <a:stretch>
            <a:fillRect/>
          </a:stretch>
        </p:blipFill>
        <p:spPr>
          <a:xfrm>
            <a:off x="451950" y="1017725"/>
            <a:ext cx="7291875" cy="3197088"/>
          </a:xfrm>
          <a:prstGeom prst="rect">
            <a:avLst/>
          </a:prstGeom>
        </p:spPr>
      </p:pic>
    </p:spTree>
    <p:extLst>
      <p:ext uri="{BB962C8B-B14F-4D97-AF65-F5344CB8AC3E}">
        <p14:creationId xmlns:p14="http://schemas.microsoft.com/office/powerpoint/2010/main" val="3981254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34383-F8F5-46EC-BB01-92596890A418}"/>
              </a:ext>
            </a:extLst>
          </p:cNvPr>
          <p:cNvSpPr>
            <a:spLocks noGrp="1"/>
          </p:cNvSpPr>
          <p:nvPr>
            <p:ph type="title"/>
          </p:nvPr>
        </p:nvSpPr>
        <p:spPr/>
        <p:txBody>
          <a:bodyPr/>
          <a:lstStyle/>
          <a:p>
            <a:r>
              <a:rPr lang="en-AU" dirty="0"/>
              <a:t>All projects PAGE</a:t>
            </a:r>
            <a:endParaRPr lang="en-US" dirty="0"/>
          </a:p>
        </p:txBody>
      </p:sp>
      <p:sp>
        <p:nvSpPr>
          <p:cNvPr id="4" name="Slide Number Placeholder 3">
            <a:extLst>
              <a:ext uri="{FF2B5EF4-FFF2-40B4-BE49-F238E27FC236}">
                <a16:creationId xmlns:a16="http://schemas.microsoft.com/office/drawing/2014/main" id="{E2DD9B2A-CE82-1E09-39C1-6A0C026FE087}"/>
              </a:ext>
            </a:extLst>
          </p:cNvPr>
          <p:cNvSpPr>
            <a:spLocks noGrp="1"/>
          </p:cNvSpPr>
          <p:nvPr>
            <p:ph type="sldNum" idx="12"/>
          </p:nvPr>
        </p:nvSpPr>
        <p:spPr/>
        <p:txBody>
          <a:bodyPr>
            <a:normAutofit fontScale="77500" lnSpcReduction="20000"/>
          </a:bodyPr>
          <a:lstStyle/>
          <a:p>
            <a:pPr marL="0" lvl="0" indent="0" algn="r" rtl="0">
              <a:spcBef>
                <a:spcPts val="0"/>
              </a:spcBef>
              <a:spcAft>
                <a:spcPts val="0"/>
              </a:spcAft>
              <a:buNone/>
            </a:pPr>
            <a:fld id="{00000000-1234-1234-1234-123412341234}" type="slidenum">
              <a:rPr lang="en-GB" smtClean="0"/>
              <a:t>15</a:t>
            </a:fld>
            <a:endParaRPr lang="en-GB"/>
          </a:p>
        </p:txBody>
      </p:sp>
      <p:pic>
        <p:nvPicPr>
          <p:cNvPr id="6" name="Picture 5">
            <a:extLst>
              <a:ext uri="{FF2B5EF4-FFF2-40B4-BE49-F238E27FC236}">
                <a16:creationId xmlns:a16="http://schemas.microsoft.com/office/drawing/2014/main" id="{2EDF57C5-1D7A-DDE1-ADC3-1FE36A072660}"/>
              </a:ext>
            </a:extLst>
          </p:cNvPr>
          <p:cNvPicPr>
            <a:picLocks noChangeAspect="1"/>
          </p:cNvPicPr>
          <p:nvPr/>
        </p:nvPicPr>
        <p:blipFill>
          <a:blip r:embed="rId2"/>
          <a:stretch>
            <a:fillRect/>
          </a:stretch>
        </p:blipFill>
        <p:spPr>
          <a:xfrm>
            <a:off x="385763" y="1017725"/>
            <a:ext cx="7636668" cy="3136107"/>
          </a:xfrm>
          <a:prstGeom prst="rect">
            <a:avLst/>
          </a:prstGeom>
        </p:spPr>
      </p:pic>
    </p:spTree>
    <p:extLst>
      <p:ext uri="{BB962C8B-B14F-4D97-AF65-F5344CB8AC3E}">
        <p14:creationId xmlns:p14="http://schemas.microsoft.com/office/powerpoint/2010/main" val="2896859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3"/>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Challenges</a:t>
            </a:r>
            <a:endParaRPr dirty="0"/>
          </a:p>
        </p:txBody>
      </p:sp>
      <p:sp>
        <p:nvSpPr>
          <p:cNvPr id="145" name="Google Shape;145;p23"/>
          <p:cNvSpPr txBox="1">
            <a:spLocks noGrp="1"/>
          </p:cNvSpPr>
          <p:nvPr>
            <p:ph type="body" idx="1"/>
          </p:nvPr>
        </p:nvSpPr>
        <p:spPr>
          <a:xfrm>
            <a:off x="369200" y="1017725"/>
            <a:ext cx="5709000" cy="2414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Managing custom dependencies within different teams</a:t>
            </a:r>
            <a:endParaRPr/>
          </a:p>
          <a:p>
            <a:pPr marL="457200" lvl="0" indent="-342900" algn="l" rtl="0">
              <a:spcBef>
                <a:spcPts val="0"/>
              </a:spcBef>
              <a:spcAft>
                <a:spcPts val="0"/>
              </a:spcAft>
              <a:buSzPts val="1800"/>
              <a:buChar char="➔"/>
            </a:pPr>
            <a:r>
              <a:rPr lang="en-GB"/>
              <a:t>Handling too many  inputs fields</a:t>
            </a:r>
            <a:endParaRPr/>
          </a:p>
          <a:p>
            <a:pPr marL="457200" lvl="0" indent="-342900" algn="l" rtl="0">
              <a:spcBef>
                <a:spcPts val="0"/>
              </a:spcBef>
              <a:spcAft>
                <a:spcPts val="0"/>
              </a:spcAft>
              <a:buSzPts val="1800"/>
              <a:buChar char="➔"/>
            </a:pPr>
            <a:r>
              <a:rPr lang="en-GB"/>
              <a:t>Fitting every  project requirement only on Scrum template</a:t>
            </a:r>
            <a:endParaRPr/>
          </a:p>
          <a:p>
            <a:pPr marL="457200" lvl="0" indent="0" algn="l" rtl="0">
              <a:spcBef>
                <a:spcPts val="1200"/>
              </a:spcBef>
              <a:spcAft>
                <a:spcPts val="1200"/>
              </a:spcAft>
              <a:buNone/>
            </a:pPr>
            <a:endParaRPr/>
          </a:p>
        </p:txBody>
      </p:sp>
      <p:sp>
        <p:nvSpPr>
          <p:cNvPr id="147" name="Google Shape;147;p23"/>
          <p:cNvSpPr txBox="1">
            <a:spLocks noGrp="1"/>
          </p:cNvSpPr>
          <p:nvPr>
            <p:ph type="sldNum" idx="12"/>
          </p:nvPr>
        </p:nvSpPr>
        <p:spPr>
          <a:prstGeom prst="rect">
            <a:avLst/>
          </a:prstGeom>
        </p:spPr>
        <p:txBody>
          <a:bodyPr spcFirstLastPara="1" wrap="square" lIns="91425" tIns="91425" rIns="91425" bIns="91425" anchor="ctr" anchorCtr="0">
            <a:normAutofit fontScale="77500" lnSpcReduction="20000"/>
          </a:bodyPr>
          <a:lstStyle/>
          <a:p>
            <a:pPr marL="0" lvl="0" indent="0" algn="r" rtl="0">
              <a:spcBef>
                <a:spcPts val="0"/>
              </a:spcBef>
              <a:spcAft>
                <a:spcPts val="0"/>
              </a:spcAft>
              <a:buNone/>
            </a:pPr>
            <a:fld id="{00000000-1234-1234-1234-123412341234}" type="slidenum">
              <a:rPr lang="en-GB"/>
              <a:t>16</a:t>
            </a:fld>
            <a:endParaRPr/>
          </a:p>
        </p:txBody>
      </p:sp>
      <p:pic>
        <p:nvPicPr>
          <p:cNvPr id="146" name="Google Shape;146;p23"/>
          <p:cNvPicPr preferRelativeResize="0"/>
          <p:nvPr/>
        </p:nvPicPr>
        <p:blipFill>
          <a:blip r:embed="rId3">
            <a:alphaModFix/>
          </a:blip>
          <a:stretch>
            <a:fillRect/>
          </a:stretch>
        </p:blipFill>
        <p:spPr>
          <a:xfrm>
            <a:off x="6548750" y="1365400"/>
            <a:ext cx="1795650" cy="1718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pic>
        <p:nvPicPr>
          <p:cNvPr id="167" name="Google Shape;167;p26"/>
          <p:cNvPicPr preferRelativeResize="0"/>
          <p:nvPr/>
        </p:nvPicPr>
        <p:blipFill>
          <a:blip r:embed="rId3">
            <a:alphaModFix/>
          </a:blip>
          <a:stretch>
            <a:fillRect/>
          </a:stretch>
        </p:blipFill>
        <p:spPr>
          <a:xfrm>
            <a:off x="2031300" y="845375"/>
            <a:ext cx="4838700" cy="3452750"/>
          </a:xfrm>
          <a:prstGeom prst="rect">
            <a:avLst/>
          </a:prstGeom>
          <a:noFill/>
          <a:ln>
            <a:noFill/>
          </a:ln>
        </p:spPr>
      </p:pic>
      <p:sp>
        <p:nvSpPr>
          <p:cNvPr id="168" name="Google Shape;168;p26"/>
          <p:cNvSpPr txBox="1">
            <a:spLocks noGrp="1"/>
          </p:cNvSpPr>
          <p:nvPr>
            <p:ph type="sldNum" idx="12"/>
          </p:nvPr>
        </p:nvSpPr>
        <p:spPr>
          <a:prstGeom prst="rect">
            <a:avLst/>
          </a:prstGeom>
        </p:spPr>
        <p:txBody>
          <a:bodyPr spcFirstLastPara="1" wrap="square" lIns="91425" tIns="91425" rIns="91425" bIns="91425" anchor="ctr" anchorCtr="0">
            <a:normAutofit fontScale="77500" lnSpcReduction="20000"/>
          </a:bodyPr>
          <a:lstStyle/>
          <a:p>
            <a:pPr marL="0" lvl="0" indent="0" algn="r" rtl="0">
              <a:spcBef>
                <a:spcPts val="0"/>
              </a:spcBef>
              <a:spcAft>
                <a:spcPts val="0"/>
              </a:spcAft>
              <a:buNone/>
            </a:pPr>
            <a:fld id="{00000000-1234-1234-1234-123412341234}" type="slidenum">
              <a:rPr lang="en-GB"/>
              <a:t>17</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Agenda</a:t>
            </a:r>
            <a:endParaRPr dirty="0"/>
          </a:p>
        </p:txBody>
      </p:sp>
      <p:sp>
        <p:nvSpPr>
          <p:cNvPr id="64" name="Google Shape;64;p14"/>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dirty="0"/>
              <a:t>Introduction</a:t>
            </a:r>
            <a:endParaRPr dirty="0"/>
          </a:p>
          <a:p>
            <a:pPr marL="457200" lvl="0" indent="-342900" algn="l" rtl="0">
              <a:spcBef>
                <a:spcPts val="0"/>
              </a:spcBef>
              <a:spcAft>
                <a:spcPts val="0"/>
              </a:spcAft>
              <a:buSzPts val="1800"/>
              <a:buChar char="●"/>
            </a:pPr>
            <a:r>
              <a:rPr lang="en-GB" dirty="0"/>
              <a:t>What problem to solve</a:t>
            </a:r>
          </a:p>
          <a:p>
            <a:pPr marL="457200" lvl="0" indent="-342900" algn="l" rtl="0">
              <a:spcBef>
                <a:spcPts val="0"/>
              </a:spcBef>
              <a:spcAft>
                <a:spcPts val="0"/>
              </a:spcAft>
              <a:buSzPts val="1800"/>
              <a:buChar char="●"/>
            </a:pPr>
            <a:r>
              <a:rPr lang="en-GB" dirty="0"/>
              <a:t>Project Feature</a:t>
            </a:r>
            <a:endParaRPr dirty="0"/>
          </a:p>
          <a:p>
            <a:pPr marL="457200" lvl="0" indent="-342900" algn="l" rtl="0">
              <a:spcBef>
                <a:spcPts val="0"/>
              </a:spcBef>
              <a:spcAft>
                <a:spcPts val="0"/>
              </a:spcAft>
              <a:buSzPts val="1800"/>
              <a:buChar char="●"/>
            </a:pPr>
            <a:r>
              <a:rPr lang="en-AU" dirty="0"/>
              <a:t>Project Progress</a:t>
            </a:r>
          </a:p>
          <a:p>
            <a:pPr marL="457200" lvl="0" indent="-342900" algn="l" rtl="0">
              <a:spcBef>
                <a:spcPts val="0"/>
              </a:spcBef>
              <a:spcAft>
                <a:spcPts val="0"/>
              </a:spcAft>
              <a:buSzPts val="1800"/>
              <a:buChar char="●"/>
            </a:pPr>
            <a:r>
              <a:rPr lang="en-AU" dirty="0"/>
              <a:t>ER Diagram</a:t>
            </a:r>
          </a:p>
          <a:p>
            <a:pPr marL="457200" lvl="0" indent="-342900" algn="l" rtl="0">
              <a:spcBef>
                <a:spcPts val="0"/>
              </a:spcBef>
              <a:spcAft>
                <a:spcPts val="0"/>
              </a:spcAft>
              <a:buSzPts val="1800"/>
              <a:buChar char="●"/>
            </a:pPr>
            <a:r>
              <a:rPr lang="en-AU" dirty="0"/>
              <a:t>Use Case Diagram</a:t>
            </a:r>
          </a:p>
          <a:p>
            <a:pPr marL="457200" lvl="0" indent="-342900" algn="l" rtl="0">
              <a:spcBef>
                <a:spcPts val="0"/>
              </a:spcBef>
              <a:spcAft>
                <a:spcPts val="0"/>
              </a:spcAft>
              <a:buSzPts val="1800"/>
              <a:buChar char="●"/>
            </a:pPr>
            <a:r>
              <a:rPr lang="en-AU" dirty="0"/>
              <a:t>GUI</a:t>
            </a:r>
          </a:p>
          <a:p>
            <a:pPr marL="457200" lvl="0" indent="-342900" algn="l" rtl="0">
              <a:spcBef>
                <a:spcPts val="0"/>
              </a:spcBef>
              <a:spcAft>
                <a:spcPts val="0"/>
              </a:spcAft>
              <a:buSzPts val="1800"/>
              <a:buChar char="●"/>
            </a:pPr>
            <a:endParaRPr lang="en-AU" dirty="0"/>
          </a:p>
          <a:p>
            <a:pPr marL="114300" lvl="0" indent="0" algn="l" rtl="0">
              <a:spcBef>
                <a:spcPts val="0"/>
              </a:spcBef>
              <a:spcAft>
                <a:spcPts val="0"/>
              </a:spcAft>
              <a:buSzPts val="1800"/>
              <a:buNone/>
            </a:pPr>
            <a:endParaRPr dirty="0"/>
          </a:p>
          <a:p>
            <a:pPr marL="457200" lvl="0" indent="-342900" algn="l" rtl="0">
              <a:spcBef>
                <a:spcPts val="0"/>
              </a:spcBef>
              <a:spcAft>
                <a:spcPts val="0"/>
              </a:spcAft>
              <a:buSzPts val="1800"/>
              <a:buChar char="●"/>
            </a:pPr>
            <a:endParaRPr lang="en-GB" dirty="0"/>
          </a:p>
        </p:txBody>
      </p:sp>
      <p:sp>
        <p:nvSpPr>
          <p:cNvPr id="65" name="Google Shape;65;p14"/>
          <p:cNvSpPr txBox="1">
            <a:spLocks noGrp="1"/>
          </p:cNvSpPr>
          <p:nvPr>
            <p:ph type="sldNum" idx="12"/>
          </p:nvPr>
        </p:nvSpPr>
        <p:spPr>
          <a:prstGeom prst="rect">
            <a:avLst/>
          </a:prstGeom>
        </p:spPr>
        <p:txBody>
          <a:bodyPr spcFirstLastPara="1" wrap="square" lIns="91425" tIns="91425" rIns="91425" bIns="91425" anchor="ctr" anchorCtr="0">
            <a:normAutofit fontScale="77500" lnSpcReduction="20000"/>
          </a:bodyPr>
          <a:lstStyle/>
          <a:p>
            <a:pPr marL="0" lvl="0" indent="0" algn="r" rtl="0">
              <a:spcBef>
                <a:spcPts val="0"/>
              </a:spcBef>
              <a:spcAft>
                <a:spcPts val="0"/>
              </a:spcAft>
              <a:buNone/>
            </a:pPr>
            <a:fld id="{00000000-1234-1234-1234-123412341234}" type="slidenum">
              <a:rPr lang="en-GB"/>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Introduction</a:t>
            </a:r>
            <a:endParaRPr/>
          </a:p>
        </p:txBody>
      </p:sp>
      <p:sp>
        <p:nvSpPr>
          <p:cNvPr id="71" name="Google Shape;71;p15"/>
          <p:cNvSpPr txBox="1">
            <a:spLocks noGrp="1"/>
          </p:cNvSpPr>
          <p:nvPr>
            <p:ph type="body" idx="1"/>
          </p:nvPr>
        </p:nvSpPr>
        <p:spPr>
          <a:xfrm>
            <a:off x="311700" y="1135829"/>
            <a:ext cx="8520600" cy="3416400"/>
          </a:xfrm>
          <a:prstGeom prst="rect">
            <a:avLst/>
          </a:prstGeom>
          <a:ln w="9525" cap="flat" cmpd="sng">
            <a:noFill/>
            <a:prstDash val="solid"/>
            <a:round/>
            <a:headEnd type="none" w="sm" len="sm"/>
            <a:tailEnd type="none" w="sm" len="sm"/>
          </a:ln>
        </p:spPr>
        <p:txBody>
          <a:bodyPr spcFirstLastPara="1" wrap="square" lIns="91425" tIns="91425" rIns="91425" bIns="91425" anchor="t" anchorCtr="0">
            <a:normAutofit/>
          </a:bodyPr>
          <a:lstStyle/>
          <a:p>
            <a:pPr marL="0" lvl="0" indent="0" algn="just" rtl="0">
              <a:lnSpc>
                <a:spcPct val="150000"/>
              </a:lnSpc>
              <a:spcBef>
                <a:spcPts val="0"/>
              </a:spcBef>
              <a:spcAft>
                <a:spcPts val="0"/>
              </a:spcAft>
              <a:buNone/>
            </a:pPr>
            <a:r>
              <a:rPr lang="en-GB">
                <a:solidFill>
                  <a:srgbClr val="000000"/>
                </a:solidFill>
              </a:rPr>
              <a:t>To progress with software projects, we need a simple, effective workflow, which enables them to manage projects as well as handle their bugs. From project starting to end we need to divide workflow in a formal way between teams.Here we need a system which  will enable teams to work on  projects or issues for managing the workflow within teams, assigning resources for specific tasks, scheduling tasks, bug tracking, resolving bugs, generating reports.</a:t>
            </a:r>
            <a:endParaRPr/>
          </a:p>
          <a:p>
            <a:pPr marL="0" lvl="0" indent="0" algn="just" rtl="0">
              <a:lnSpc>
                <a:spcPct val="150000"/>
              </a:lnSpc>
              <a:spcBef>
                <a:spcPts val="0"/>
              </a:spcBef>
              <a:spcAft>
                <a:spcPts val="0"/>
              </a:spcAft>
              <a:buClr>
                <a:schemeClr val="dk1"/>
              </a:buClr>
              <a:buSzPts val="1100"/>
              <a:buFont typeface="Arial"/>
              <a:buNone/>
            </a:pPr>
            <a:endParaRPr sz="2400">
              <a:solidFill>
                <a:srgbClr val="000000"/>
              </a:solidFill>
            </a:endParaRPr>
          </a:p>
        </p:txBody>
      </p:sp>
      <p:sp>
        <p:nvSpPr>
          <p:cNvPr id="72" name="Google Shape;72;p15"/>
          <p:cNvSpPr txBox="1">
            <a:spLocks noGrp="1"/>
          </p:cNvSpPr>
          <p:nvPr>
            <p:ph type="sldNum" idx="12"/>
          </p:nvPr>
        </p:nvSpPr>
        <p:spPr>
          <a:prstGeom prst="rect">
            <a:avLst/>
          </a:prstGeom>
        </p:spPr>
        <p:txBody>
          <a:bodyPr spcFirstLastPara="1" wrap="square" lIns="91425" tIns="91425" rIns="91425" bIns="91425" anchor="ctr" anchorCtr="0">
            <a:normAutofit fontScale="77500" lnSpcReduction="20000"/>
          </a:bodyPr>
          <a:lstStyle/>
          <a:p>
            <a:pPr marL="0" lvl="0" indent="0" algn="r" rtl="0">
              <a:spcBef>
                <a:spcPts val="0"/>
              </a:spcBef>
              <a:spcAft>
                <a:spcPts val="0"/>
              </a:spcAft>
              <a:buNone/>
            </a:pPr>
            <a:fld id="{00000000-1234-1234-1234-123412341234}" type="slidenum">
              <a:rPr lang="en-GB"/>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What problem to Solve?</a:t>
            </a:r>
            <a:endParaRPr/>
          </a:p>
        </p:txBody>
      </p:sp>
      <p:sp>
        <p:nvSpPr>
          <p:cNvPr id="78" name="Google Shape;78;p16"/>
          <p:cNvSpPr txBox="1">
            <a:spLocks noGrp="1"/>
          </p:cNvSpPr>
          <p:nvPr>
            <p:ph type="body" idx="1"/>
          </p:nvPr>
        </p:nvSpPr>
        <p:spPr>
          <a:xfrm>
            <a:off x="311700" y="1152475"/>
            <a:ext cx="5270100" cy="341640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Clr>
                <a:schemeClr val="dk1"/>
              </a:buClr>
              <a:buSzPts val="1100"/>
              <a:buFont typeface="Arial"/>
              <a:buNone/>
            </a:pPr>
            <a:r>
              <a:rPr lang="en-GB"/>
              <a:t>Weather creating a new project or in an existing project, there need to divide the project into multiple epic in agile development or may arise various issue to solve, in these such a scenario  we need project management system which will automate and smooth the workflow between multiple team.</a:t>
            </a:r>
            <a:endParaRPr/>
          </a:p>
        </p:txBody>
      </p:sp>
      <p:sp>
        <p:nvSpPr>
          <p:cNvPr id="80" name="Google Shape;80;p16"/>
          <p:cNvSpPr txBox="1">
            <a:spLocks noGrp="1"/>
          </p:cNvSpPr>
          <p:nvPr>
            <p:ph type="sldNum" idx="12"/>
          </p:nvPr>
        </p:nvSpPr>
        <p:spPr>
          <a:prstGeom prst="rect">
            <a:avLst/>
          </a:prstGeom>
        </p:spPr>
        <p:txBody>
          <a:bodyPr spcFirstLastPara="1" wrap="square" lIns="91425" tIns="91425" rIns="91425" bIns="91425" anchor="ctr" anchorCtr="0">
            <a:normAutofit fontScale="77500" lnSpcReduction="20000"/>
          </a:bodyPr>
          <a:lstStyle/>
          <a:p>
            <a:pPr marL="0" lvl="0" indent="0" algn="r" rtl="0">
              <a:spcBef>
                <a:spcPts val="0"/>
              </a:spcBef>
              <a:spcAft>
                <a:spcPts val="0"/>
              </a:spcAft>
              <a:buNone/>
            </a:pPr>
            <a:fld id="{00000000-1234-1234-1234-123412341234}" type="slidenum">
              <a:rPr lang="en-GB"/>
              <a:t>4</a:t>
            </a:fld>
            <a:endParaRPr/>
          </a:p>
        </p:txBody>
      </p:sp>
      <p:pic>
        <p:nvPicPr>
          <p:cNvPr id="79" name="Google Shape;79;p16"/>
          <p:cNvPicPr preferRelativeResize="0"/>
          <p:nvPr/>
        </p:nvPicPr>
        <p:blipFill>
          <a:blip r:embed="rId3">
            <a:alphaModFix/>
          </a:blip>
          <a:stretch>
            <a:fillRect/>
          </a:stretch>
        </p:blipFill>
        <p:spPr>
          <a:xfrm>
            <a:off x="5810825" y="1648713"/>
            <a:ext cx="2839101" cy="18460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AGILE</a:t>
            </a:r>
            <a:endParaRPr/>
          </a:p>
        </p:txBody>
      </p:sp>
      <p:sp>
        <p:nvSpPr>
          <p:cNvPr id="86" name="Google Shape;86;p17"/>
          <p:cNvSpPr/>
          <p:nvPr/>
        </p:nvSpPr>
        <p:spPr>
          <a:xfrm>
            <a:off x="2129982" y="1129580"/>
            <a:ext cx="1010100" cy="4041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Plane</a:t>
            </a:r>
            <a:endParaRPr/>
          </a:p>
        </p:txBody>
      </p:sp>
      <p:sp>
        <p:nvSpPr>
          <p:cNvPr id="87" name="Google Shape;87;p17"/>
          <p:cNvSpPr/>
          <p:nvPr/>
        </p:nvSpPr>
        <p:spPr>
          <a:xfrm>
            <a:off x="3140026" y="1273015"/>
            <a:ext cx="1089600" cy="4041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Design </a:t>
            </a:r>
            <a:endParaRPr/>
          </a:p>
        </p:txBody>
      </p:sp>
      <p:sp>
        <p:nvSpPr>
          <p:cNvPr id="88" name="Google Shape;88;p17"/>
          <p:cNvSpPr/>
          <p:nvPr/>
        </p:nvSpPr>
        <p:spPr>
          <a:xfrm>
            <a:off x="4229622" y="1491034"/>
            <a:ext cx="1475700" cy="4041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600" dirty="0"/>
              <a:t>Development</a:t>
            </a:r>
            <a:endParaRPr sz="1600" dirty="0"/>
          </a:p>
        </p:txBody>
      </p:sp>
      <p:sp>
        <p:nvSpPr>
          <p:cNvPr id="89" name="Google Shape;89;p17"/>
          <p:cNvSpPr/>
          <p:nvPr/>
        </p:nvSpPr>
        <p:spPr>
          <a:xfrm>
            <a:off x="5734196" y="1677236"/>
            <a:ext cx="731400" cy="4041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Test</a:t>
            </a:r>
            <a:endParaRPr/>
          </a:p>
        </p:txBody>
      </p:sp>
      <p:sp>
        <p:nvSpPr>
          <p:cNvPr id="90" name="Google Shape;90;p17"/>
          <p:cNvSpPr/>
          <p:nvPr/>
        </p:nvSpPr>
        <p:spPr>
          <a:xfrm>
            <a:off x="6386262" y="1895129"/>
            <a:ext cx="1089600" cy="4881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Review</a:t>
            </a:r>
            <a:endParaRPr/>
          </a:p>
        </p:txBody>
      </p:sp>
      <p:sp>
        <p:nvSpPr>
          <p:cNvPr id="91" name="Google Shape;91;p17"/>
          <p:cNvSpPr/>
          <p:nvPr/>
        </p:nvSpPr>
        <p:spPr>
          <a:xfrm>
            <a:off x="7070594" y="2446547"/>
            <a:ext cx="1010100" cy="4881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Launch</a:t>
            </a:r>
            <a:endParaRPr/>
          </a:p>
        </p:txBody>
      </p:sp>
      <p:sp>
        <p:nvSpPr>
          <p:cNvPr id="92" name="Google Shape;92;p17"/>
          <p:cNvSpPr/>
          <p:nvPr/>
        </p:nvSpPr>
        <p:spPr>
          <a:xfrm>
            <a:off x="1916497" y="2744269"/>
            <a:ext cx="1010100" cy="4041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dirty="0"/>
              <a:t>Plane</a:t>
            </a:r>
            <a:endParaRPr dirty="0"/>
          </a:p>
        </p:txBody>
      </p:sp>
      <p:sp>
        <p:nvSpPr>
          <p:cNvPr id="93" name="Google Shape;93;p17"/>
          <p:cNvSpPr/>
          <p:nvPr/>
        </p:nvSpPr>
        <p:spPr>
          <a:xfrm>
            <a:off x="2926597" y="2744269"/>
            <a:ext cx="1089600" cy="4041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dirty="0"/>
              <a:t>Design </a:t>
            </a:r>
            <a:endParaRPr dirty="0"/>
          </a:p>
        </p:txBody>
      </p:sp>
      <p:sp>
        <p:nvSpPr>
          <p:cNvPr id="94" name="Google Shape;94;p17"/>
          <p:cNvSpPr/>
          <p:nvPr/>
        </p:nvSpPr>
        <p:spPr>
          <a:xfrm>
            <a:off x="4045067" y="2962288"/>
            <a:ext cx="1475700" cy="4041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600" dirty="0"/>
              <a:t>Development</a:t>
            </a:r>
            <a:endParaRPr sz="1600" dirty="0"/>
          </a:p>
        </p:txBody>
      </p:sp>
      <p:sp>
        <p:nvSpPr>
          <p:cNvPr id="95" name="Google Shape;95;p17"/>
          <p:cNvSpPr/>
          <p:nvPr/>
        </p:nvSpPr>
        <p:spPr>
          <a:xfrm>
            <a:off x="5520767" y="3148491"/>
            <a:ext cx="731400" cy="4041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Test</a:t>
            </a:r>
            <a:endParaRPr/>
          </a:p>
        </p:txBody>
      </p:sp>
      <p:sp>
        <p:nvSpPr>
          <p:cNvPr id="96" name="Google Shape;96;p17"/>
          <p:cNvSpPr/>
          <p:nvPr/>
        </p:nvSpPr>
        <p:spPr>
          <a:xfrm>
            <a:off x="6274400" y="3260633"/>
            <a:ext cx="1010100" cy="4041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dirty="0"/>
              <a:t>Review</a:t>
            </a:r>
            <a:endParaRPr dirty="0"/>
          </a:p>
        </p:txBody>
      </p:sp>
      <p:sp>
        <p:nvSpPr>
          <p:cNvPr id="97" name="Google Shape;97;p17"/>
          <p:cNvSpPr/>
          <p:nvPr/>
        </p:nvSpPr>
        <p:spPr>
          <a:xfrm>
            <a:off x="7284500" y="3420683"/>
            <a:ext cx="1089600" cy="4881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dirty="0"/>
              <a:t>Launch</a:t>
            </a:r>
            <a:endParaRPr dirty="0"/>
          </a:p>
        </p:txBody>
      </p:sp>
      <p:sp>
        <p:nvSpPr>
          <p:cNvPr id="98" name="Google Shape;98;p17"/>
          <p:cNvSpPr txBox="1"/>
          <p:nvPr/>
        </p:nvSpPr>
        <p:spPr>
          <a:xfrm>
            <a:off x="749300" y="1093530"/>
            <a:ext cx="1261800" cy="507900"/>
          </a:xfrm>
          <a:prstGeom prst="rect">
            <a:avLst/>
          </a:prstGeom>
          <a:solidFill>
            <a:srgbClr val="A72A1E"/>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100" b="1" dirty="0">
                <a:solidFill>
                  <a:schemeClr val="bg1"/>
                </a:solidFill>
                <a:latin typeface="Proxima Nova"/>
                <a:ea typeface="Proxima Nova"/>
                <a:cs typeface="Proxima Nova"/>
                <a:sym typeface="Proxima Nova"/>
              </a:rPr>
              <a:t>Sprint 1</a:t>
            </a:r>
            <a:endParaRPr sz="2100" b="1" dirty="0">
              <a:solidFill>
                <a:schemeClr val="bg1"/>
              </a:solidFill>
              <a:latin typeface="Proxima Nova"/>
              <a:ea typeface="Proxima Nova"/>
              <a:cs typeface="Proxima Nova"/>
              <a:sym typeface="Proxima Nova"/>
            </a:endParaRPr>
          </a:p>
        </p:txBody>
      </p:sp>
      <p:sp>
        <p:nvSpPr>
          <p:cNvPr id="99" name="Google Shape;99;p17"/>
          <p:cNvSpPr txBox="1"/>
          <p:nvPr/>
        </p:nvSpPr>
        <p:spPr>
          <a:xfrm>
            <a:off x="640260" y="2656438"/>
            <a:ext cx="1261800" cy="5079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100" b="1" dirty="0">
                <a:solidFill>
                  <a:schemeClr val="bg1"/>
                </a:solidFill>
                <a:latin typeface="Proxima Nova"/>
                <a:ea typeface="Proxima Nova"/>
                <a:cs typeface="Proxima Nova"/>
                <a:sym typeface="Proxima Nova"/>
              </a:rPr>
              <a:t>Sprint 2</a:t>
            </a:r>
            <a:endParaRPr sz="2100" b="1" dirty="0">
              <a:solidFill>
                <a:schemeClr val="bg1"/>
              </a:solidFill>
              <a:latin typeface="Proxima Nova"/>
              <a:ea typeface="Proxima Nova"/>
              <a:cs typeface="Proxima Nova"/>
              <a:sym typeface="Proxima Nova"/>
            </a:endParaRPr>
          </a:p>
        </p:txBody>
      </p:sp>
      <p:sp>
        <p:nvSpPr>
          <p:cNvPr id="100" name="Google Shape;100;p17"/>
          <p:cNvSpPr/>
          <p:nvPr/>
        </p:nvSpPr>
        <p:spPr>
          <a:xfrm>
            <a:off x="666778" y="4022650"/>
            <a:ext cx="250500" cy="250500"/>
          </a:xfrm>
          <a:prstGeom prst="ellipse">
            <a:avLst/>
          </a:prstGeom>
          <a:solidFill>
            <a:srgbClr val="A72A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7"/>
          <p:cNvSpPr/>
          <p:nvPr/>
        </p:nvSpPr>
        <p:spPr>
          <a:xfrm>
            <a:off x="1086300" y="4022650"/>
            <a:ext cx="250500" cy="2505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7"/>
          <p:cNvSpPr/>
          <p:nvPr/>
        </p:nvSpPr>
        <p:spPr>
          <a:xfrm>
            <a:off x="1446322" y="4019914"/>
            <a:ext cx="250500" cy="250500"/>
          </a:xfrm>
          <a:prstGeom prst="ellipse">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fontScale="77500" lnSpcReduction="20000"/>
          </a:bodyPr>
          <a:lstStyle/>
          <a:p>
            <a:pPr marL="0" lvl="0" indent="0" algn="r" rtl="0">
              <a:spcBef>
                <a:spcPts val="0"/>
              </a:spcBef>
              <a:spcAft>
                <a:spcPts val="0"/>
              </a:spcAft>
              <a:buNone/>
            </a:pPr>
            <a:fld id="{00000000-1234-1234-1234-123412341234}" type="slidenum">
              <a:rPr lang="en-GB"/>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4"/>
        <p:cNvGrpSpPr/>
        <p:nvPr/>
      </p:nvGrpSpPr>
      <p:grpSpPr>
        <a:xfrm>
          <a:off x="0" y="0"/>
          <a:ext cx="0" cy="0"/>
          <a:chOff x="0" y="0"/>
          <a:chExt cx="0" cy="0"/>
        </a:xfrm>
      </p:grpSpPr>
      <p:sp>
        <p:nvSpPr>
          <p:cNvPr id="115" name="Google Shape;115;p19"/>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What is Scrum?</a:t>
            </a:r>
            <a:endParaRPr dirty="0"/>
          </a:p>
        </p:txBody>
      </p:sp>
      <p:sp>
        <p:nvSpPr>
          <p:cNvPr id="118" name="Google Shape;118;p19"/>
          <p:cNvSpPr txBox="1">
            <a:spLocks noGrp="1"/>
          </p:cNvSpPr>
          <p:nvPr>
            <p:ph type="sldNum" idx="12"/>
          </p:nvPr>
        </p:nvSpPr>
        <p:spPr>
          <a:prstGeom prst="rect">
            <a:avLst/>
          </a:prstGeom>
        </p:spPr>
        <p:txBody>
          <a:bodyPr spcFirstLastPara="1" wrap="square" lIns="91425" tIns="91425" rIns="91425" bIns="91425" anchor="ctr" anchorCtr="0">
            <a:normAutofit fontScale="77500" lnSpcReduction="20000"/>
          </a:bodyPr>
          <a:lstStyle/>
          <a:p>
            <a:pPr marL="0" lvl="0" indent="0" algn="r" rtl="0">
              <a:spcBef>
                <a:spcPts val="0"/>
              </a:spcBef>
              <a:spcAft>
                <a:spcPts val="0"/>
              </a:spcAft>
              <a:buNone/>
            </a:pPr>
            <a:fld id="{00000000-1234-1234-1234-123412341234}" type="slidenum">
              <a:rPr lang="en-GB"/>
              <a:t>6</a:t>
            </a:fld>
            <a:endParaRPr/>
          </a:p>
        </p:txBody>
      </p:sp>
      <p:pic>
        <p:nvPicPr>
          <p:cNvPr id="116" name="Google Shape;116;p19"/>
          <p:cNvPicPr preferRelativeResize="0"/>
          <p:nvPr/>
        </p:nvPicPr>
        <p:blipFill>
          <a:blip r:embed="rId3">
            <a:alphaModFix/>
          </a:blip>
          <a:stretch>
            <a:fillRect/>
          </a:stretch>
        </p:blipFill>
        <p:spPr>
          <a:xfrm>
            <a:off x="396100" y="1269825"/>
            <a:ext cx="8099450" cy="3219525"/>
          </a:xfrm>
          <a:prstGeom prst="rect">
            <a:avLst/>
          </a:prstGeom>
          <a:noFill/>
          <a:ln>
            <a:noFill/>
          </a:ln>
        </p:spPr>
      </p:pic>
      <p:sp>
        <p:nvSpPr>
          <p:cNvPr id="117" name="Google Shape;117;p19"/>
          <p:cNvSpPr/>
          <p:nvPr/>
        </p:nvSpPr>
        <p:spPr>
          <a:xfrm>
            <a:off x="6511075" y="3988125"/>
            <a:ext cx="1324200" cy="2037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2"/>
        <p:cNvGrpSpPr/>
        <p:nvPr/>
      </p:nvGrpSpPr>
      <p:grpSpPr>
        <a:xfrm>
          <a:off x="0" y="0"/>
          <a:ext cx="0" cy="0"/>
          <a:chOff x="0" y="0"/>
          <a:chExt cx="0" cy="0"/>
        </a:xfrm>
      </p:grpSpPr>
      <p:sp>
        <p:nvSpPr>
          <p:cNvPr id="123" name="Google Shape;123;p20"/>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Project Feature</a:t>
            </a:r>
            <a:endParaRPr/>
          </a:p>
        </p:txBody>
      </p:sp>
      <p:sp>
        <p:nvSpPr>
          <p:cNvPr id="124" name="Google Shape;124;p20"/>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34327" algn="l" rtl="0">
              <a:spcBef>
                <a:spcPts val="0"/>
              </a:spcBef>
              <a:spcAft>
                <a:spcPts val="0"/>
              </a:spcAft>
              <a:buSzPct val="100000"/>
              <a:buChar char="➢"/>
            </a:pPr>
            <a:r>
              <a:rPr lang="en-GB" dirty="0"/>
              <a:t>Providing support for  Agile methodologies practices within agile team.</a:t>
            </a:r>
            <a:endParaRPr dirty="0"/>
          </a:p>
          <a:p>
            <a:pPr marL="457200" lvl="0" indent="-334327" algn="l" rtl="0">
              <a:spcBef>
                <a:spcPts val="0"/>
              </a:spcBef>
              <a:spcAft>
                <a:spcPts val="0"/>
              </a:spcAft>
              <a:buSzPct val="100000"/>
              <a:buChar char="➢"/>
            </a:pPr>
            <a:r>
              <a:rPr lang="en-GB" dirty="0"/>
              <a:t>Task management </a:t>
            </a:r>
          </a:p>
          <a:p>
            <a:pPr marL="457200" lvl="0" indent="-334327" algn="l" rtl="0">
              <a:spcBef>
                <a:spcPts val="0"/>
              </a:spcBef>
              <a:spcAft>
                <a:spcPts val="0"/>
              </a:spcAft>
              <a:buSzPct val="100000"/>
              <a:buChar char="➢"/>
            </a:pPr>
            <a:r>
              <a:rPr lang="en-GB" dirty="0"/>
              <a:t>Mange multiple team by creating multiple board</a:t>
            </a:r>
          </a:p>
          <a:p>
            <a:pPr marL="457200" lvl="0" indent="-334327" algn="l" rtl="0">
              <a:spcBef>
                <a:spcPts val="0"/>
              </a:spcBef>
              <a:spcAft>
                <a:spcPts val="0"/>
              </a:spcAft>
              <a:buSzPct val="100000"/>
              <a:buChar char="➢"/>
            </a:pPr>
            <a:r>
              <a:rPr lang="en-GB" dirty="0"/>
              <a:t>Sprint planning </a:t>
            </a:r>
          </a:p>
          <a:p>
            <a:pPr marL="457200" lvl="0" indent="-334327" algn="l" rtl="0">
              <a:spcBef>
                <a:spcPts val="0"/>
              </a:spcBef>
              <a:spcAft>
                <a:spcPts val="0"/>
              </a:spcAft>
              <a:buSzPct val="100000"/>
              <a:buChar char="➢"/>
            </a:pPr>
            <a:r>
              <a:rPr lang="en-GB" dirty="0"/>
              <a:t>Issue generation to sprint</a:t>
            </a:r>
            <a:endParaRPr dirty="0"/>
          </a:p>
          <a:p>
            <a:pPr marL="457200" lvl="0" indent="-334327" algn="l" rtl="0">
              <a:spcBef>
                <a:spcPts val="0"/>
              </a:spcBef>
              <a:spcAft>
                <a:spcPts val="0"/>
              </a:spcAft>
              <a:buSzPct val="100000"/>
              <a:buChar char="➢"/>
            </a:pPr>
            <a:r>
              <a:rPr lang="en-GB" dirty="0"/>
              <a:t>System will make it easy to create tasks to work on, with details, due dates and reminders.</a:t>
            </a:r>
            <a:endParaRPr dirty="0"/>
          </a:p>
          <a:p>
            <a:pPr marL="457200" lvl="0" indent="-334327" algn="l" rtl="0">
              <a:spcBef>
                <a:spcPts val="0"/>
              </a:spcBef>
              <a:spcAft>
                <a:spcPts val="0"/>
              </a:spcAft>
              <a:buSzPct val="100000"/>
              <a:buChar char="➢"/>
            </a:pPr>
            <a:r>
              <a:rPr lang="en-GB" dirty="0"/>
              <a:t>Bug tracking and resolving  bugs. </a:t>
            </a:r>
            <a:endParaRPr dirty="0"/>
          </a:p>
          <a:p>
            <a:pPr marL="457200" lvl="0" indent="-334327" algn="l" rtl="0">
              <a:spcBef>
                <a:spcPts val="0"/>
              </a:spcBef>
              <a:spcAft>
                <a:spcPts val="0"/>
              </a:spcAft>
              <a:buSzPct val="100000"/>
              <a:buChar char="➢"/>
            </a:pPr>
            <a:r>
              <a:rPr lang="en-GB" dirty="0"/>
              <a:t>Project Configuration </a:t>
            </a:r>
            <a:endParaRPr dirty="0"/>
          </a:p>
          <a:p>
            <a:pPr marL="457200" lvl="0" indent="-334327" algn="l" rtl="0">
              <a:spcBef>
                <a:spcPts val="0"/>
              </a:spcBef>
              <a:spcAft>
                <a:spcPts val="0"/>
              </a:spcAft>
              <a:buSzPct val="100000"/>
              <a:buChar char="➢"/>
            </a:pPr>
            <a:r>
              <a:rPr lang="en-GB" dirty="0"/>
              <a:t>Generation of the report</a:t>
            </a:r>
            <a:endParaRPr dirty="0"/>
          </a:p>
          <a:p>
            <a:pPr marL="457200" lvl="0" indent="0" algn="l" rtl="0">
              <a:spcBef>
                <a:spcPts val="1200"/>
              </a:spcBef>
              <a:spcAft>
                <a:spcPts val="0"/>
              </a:spcAft>
              <a:buNone/>
            </a:pPr>
            <a:endParaRPr dirty="0"/>
          </a:p>
          <a:p>
            <a:pPr marL="457200" lvl="0" indent="0" algn="l" rtl="0">
              <a:spcBef>
                <a:spcPts val="1200"/>
              </a:spcBef>
              <a:spcAft>
                <a:spcPts val="0"/>
              </a:spcAft>
              <a:buNone/>
            </a:pPr>
            <a:endParaRPr dirty="0"/>
          </a:p>
          <a:p>
            <a:pPr marL="0" lvl="0" indent="0" algn="l" rtl="0">
              <a:spcBef>
                <a:spcPts val="1200"/>
              </a:spcBef>
              <a:spcAft>
                <a:spcPts val="1200"/>
              </a:spcAft>
              <a:buNone/>
            </a:pPr>
            <a:endParaRPr dirty="0"/>
          </a:p>
        </p:txBody>
      </p:sp>
      <p:sp>
        <p:nvSpPr>
          <p:cNvPr id="125" name="Google Shape;125;p20"/>
          <p:cNvSpPr txBox="1">
            <a:spLocks noGrp="1"/>
          </p:cNvSpPr>
          <p:nvPr>
            <p:ph type="sldNum" idx="12"/>
          </p:nvPr>
        </p:nvSpPr>
        <p:spPr>
          <a:prstGeom prst="rect">
            <a:avLst/>
          </a:prstGeom>
        </p:spPr>
        <p:txBody>
          <a:bodyPr spcFirstLastPara="1" wrap="square" lIns="91425" tIns="91425" rIns="91425" bIns="91425" anchor="ctr" anchorCtr="0">
            <a:normAutofit fontScale="77500" lnSpcReduction="20000"/>
          </a:bodyPr>
          <a:lstStyle/>
          <a:p>
            <a:pPr marL="0" lvl="0" indent="0" algn="r" rtl="0">
              <a:spcBef>
                <a:spcPts val="0"/>
              </a:spcBef>
              <a:spcAft>
                <a:spcPts val="0"/>
              </a:spcAft>
              <a:buNone/>
            </a:pPr>
            <a:fld id="{00000000-1234-1234-1234-123412341234}" type="slidenum">
              <a:rPr lang="en-GB"/>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37DB3-738B-03B5-6C73-524D1FA8A0E8}"/>
              </a:ext>
            </a:extLst>
          </p:cNvPr>
          <p:cNvSpPr>
            <a:spLocks noGrp="1"/>
          </p:cNvSpPr>
          <p:nvPr>
            <p:ph type="title"/>
          </p:nvPr>
        </p:nvSpPr>
        <p:spPr/>
        <p:txBody>
          <a:bodyPr/>
          <a:lstStyle/>
          <a:p>
            <a:r>
              <a:rPr lang="en-AU" dirty="0"/>
              <a:t>Project Progress</a:t>
            </a:r>
            <a:endParaRPr lang="en-US" dirty="0"/>
          </a:p>
        </p:txBody>
      </p:sp>
      <p:sp>
        <p:nvSpPr>
          <p:cNvPr id="3" name="Text Placeholder 2">
            <a:extLst>
              <a:ext uri="{FF2B5EF4-FFF2-40B4-BE49-F238E27FC236}">
                <a16:creationId xmlns:a16="http://schemas.microsoft.com/office/drawing/2014/main" id="{326FD29D-9795-724C-A9A9-165B3B41DD85}"/>
              </a:ext>
            </a:extLst>
          </p:cNvPr>
          <p:cNvSpPr>
            <a:spLocks noGrp="1"/>
          </p:cNvSpPr>
          <p:nvPr>
            <p:ph type="body" idx="1"/>
          </p:nvPr>
        </p:nvSpPr>
        <p:spPr/>
        <p:txBody>
          <a:bodyPr/>
          <a:lstStyle/>
          <a:p>
            <a:r>
              <a:rPr lang="en-AU" dirty="0"/>
              <a:t>SRS document </a:t>
            </a:r>
          </a:p>
          <a:p>
            <a:r>
              <a:rPr lang="en-AU" dirty="0"/>
              <a:t>Project Frontend 70%</a:t>
            </a:r>
            <a:endParaRPr lang="en-US" dirty="0"/>
          </a:p>
        </p:txBody>
      </p:sp>
      <p:sp>
        <p:nvSpPr>
          <p:cNvPr id="4" name="Slide Number Placeholder 3">
            <a:extLst>
              <a:ext uri="{FF2B5EF4-FFF2-40B4-BE49-F238E27FC236}">
                <a16:creationId xmlns:a16="http://schemas.microsoft.com/office/drawing/2014/main" id="{832C8D60-E94E-0EBB-1051-95C97177D127}"/>
              </a:ext>
            </a:extLst>
          </p:cNvPr>
          <p:cNvSpPr>
            <a:spLocks noGrp="1"/>
          </p:cNvSpPr>
          <p:nvPr>
            <p:ph type="sldNum" idx="12"/>
          </p:nvPr>
        </p:nvSpPr>
        <p:spPr/>
        <p:txBody>
          <a:bodyPr>
            <a:normAutofit fontScale="77500" lnSpcReduction="20000"/>
          </a:bodyPr>
          <a:lstStyle/>
          <a:p>
            <a:pPr marL="0" lvl="0" indent="0" algn="r" rtl="0">
              <a:spcBef>
                <a:spcPts val="0"/>
              </a:spcBef>
              <a:spcAft>
                <a:spcPts val="0"/>
              </a:spcAft>
              <a:buNone/>
            </a:pPr>
            <a:fld id="{00000000-1234-1234-1234-123412341234}" type="slidenum">
              <a:rPr lang="en-GB" smtClean="0"/>
              <a:t>8</a:t>
            </a:fld>
            <a:endParaRPr lang="en-GB"/>
          </a:p>
        </p:txBody>
      </p:sp>
    </p:spTree>
    <p:extLst>
      <p:ext uri="{BB962C8B-B14F-4D97-AF65-F5344CB8AC3E}">
        <p14:creationId xmlns:p14="http://schemas.microsoft.com/office/powerpoint/2010/main" val="2224746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C4193-01B0-6FBB-A1F8-6F434E3EB7D7}"/>
              </a:ext>
            </a:extLst>
          </p:cNvPr>
          <p:cNvSpPr>
            <a:spLocks noGrp="1"/>
          </p:cNvSpPr>
          <p:nvPr>
            <p:ph type="title"/>
          </p:nvPr>
        </p:nvSpPr>
        <p:spPr/>
        <p:txBody>
          <a:bodyPr/>
          <a:lstStyle/>
          <a:p>
            <a:r>
              <a:rPr lang="en-AU" dirty="0"/>
              <a:t>Requirement Example</a:t>
            </a:r>
            <a:endParaRPr lang="en-US" dirty="0"/>
          </a:p>
        </p:txBody>
      </p:sp>
      <p:sp>
        <p:nvSpPr>
          <p:cNvPr id="4" name="Slide Number Placeholder 3">
            <a:extLst>
              <a:ext uri="{FF2B5EF4-FFF2-40B4-BE49-F238E27FC236}">
                <a16:creationId xmlns:a16="http://schemas.microsoft.com/office/drawing/2014/main" id="{3E8E935C-D60E-A733-D204-F010C672E48C}"/>
              </a:ext>
            </a:extLst>
          </p:cNvPr>
          <p:cNvSpPr>
            <a:spLocks noGrp="1"/>
          </p:cNvSpPr>
          <p:nvPr>
            <p:ph type="sldNum" idx="12"/>
          </p:nvPr>
        </p:nvSpPr>
        <p:spPr/>
        <p:txBody>
          <a:bodyPr>
            <a:normAutofit fontScale="77500" lnSpcReduction="20000"/>
          </a:bodyPr>
          <a:lstStyle/>
          <a:p>
            <a:pPr marL="0" lvl="0" indent="0" algn="r" rtl="0">
              <a:spcBef>
                <a:spcPts val="0"/>
              </a:spcBef>
              <a:spcAft>
                <a:spcPts val="0"/>
              </a:spcAft>
              <a:buNone/>
            </a:pPr>
            <a:fld id="{00000000-1234-1234-1234-123412341234}" type="slidenum">
              <a:rPr lang="en-GB" smtClean="0"/>
              <a:t>9</a:t>
            </a:fld>
            <a:endParaRPr lang="en-GB"/>
          </a:p>
        </p:txBody>
      </p:sp>
      <p:graphicFrame>
        <p:nvGraphicFramePr>
          <p:cNvPr id="5" name="Table 4">
            <a:extLst>
              <a:ext uri="{FF2B5EF4-FFF2-40B4-BE49-F238E27FC236}">
                <a16:creationId xmlns:a16="http://schemas.microsoft.com/office/drawing/2014/main" id="{CA5CA9CF-12AE-B5B6-3627-CD53558F9DB2}"/>
              </a:ext>
            </a:extLst>
          </p:cNvPr>
          <p:cNvGraphicFramePr>
            <a:graphicFrameLocks noGrp="1"/>
          </p:cNvGraphicFramePr>
          <p:nvPr>
            <p:extLst>
              <p:ext uri="{D42A27DB-BD31-4B8C-83A1-F6EECF244321}">
                <p14:modId xmlns:p14="http://schemas.microsoft.com/office/powerpoint/2010/main" val="3161850063"/>
              </p:ext>
            </p:extLst>
          </p:nvPr>
        </p:nvGraphicFramePr>
        <p:xfrm>
          <a:off x="1721644" y="1851025"/>
          <a:ext cx="5937250" cy="1903667"/>
        </p:xfrm>
        <a:graphic>
          <a:graphicData uri="http://schemas.openxmlformats.org/drawingml/2006/table">
            <a:tbl>
              <a:tblPr firstRow="1" firstCol="1" bandRow="1">
                <a:tableStyleId>{5C22544A-7EE6-4342-B048-85BDC9FD1C3A}</a:tableStyleId>
              </a:tblPr>
              <a:tblGrid>
                <a:gridCol w="2968625">
                  <a:extLst>
                    <a:ext uri="{9D8B030D-6E8A-4147-A177-3AD203B41FA5}">
                      <a16:colId xmlns:a16="http://schemas.microsoft.com/office/drawing/2014/main" val="2291078559"/>
                    </a:ext>
                  </a:extLst>
                </a:gridCol>
                <a:gridCol w="2968625">
                  <a:extLst>
                    <a:ext uri="{9D8B030D-6E8A-4147-A177-3AD203B41FA5}">
                      <a16:colId xmlns:a16="http://schemas.microsoft.com/office/drawing/2014/main" val="2144388150"/>
                    </a:ext>
                  </a:extLst>
                </a:gridCol>
              </a:tblGrid>
              <a:tr h="0">
                <a:tc>
                  <a:txBody>
                    <a:bodyPr/>
                    <a:lstStyle/>
                    <a:p>
                      <a:pPr marL="0" marR="0">
                        <a:lnSpc>
                          <a:spcPct val="107000"/>
                        </a:lnSpc>
                        <a:spcBef>
                          <a:spcPts val="0"/>
                        </a:spcBef>
                        <a:spcAft>
                          <a:spcPts val="0"/>
                        </a:spcAft>
                      </a:pPr>
                      <a:r>
                        <a:rPr lang="en-US" sz="1100">
                          <a:effectLst/>
                        </a:rPr>
                        <a:t>Requirement 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R1.05.06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42471444"/>
                  </a:ext>
                </a:extLst>
              </a:tr>
              <a:tr h="0">
                <a:tc>
                  <a:txBody>
                    <a:bodyPr/>
                    <a:lstStyle/>
                    <a:p>
                      <a:pPr marL="0" marR="0">
                        <a:lnSpc>
                          <a:spcPct val="107000"/>
                        </a:lnSpc>
                        <a:spcBef>
                          <a:spcPts val="0"/>
                        </a:spcBef>
                        <a:spcAft>
                          <a:spcPts val="0"/>
                        </a:spcAft>
                      </a:pPr>
                      <a:r>
                        <a:rPr lang="en-US" sz="1100">
                          <a:effectLst/>
                        </a:rPr>
                        <a:t>Title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Comment on Issue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44179237"/>
                  </a:ext>
                </a:extLst>
              </a:tr>
              <a:tr h="0">
                <a:tc>
                  <a:txBody>
                    <a:bodyPr/>
                    <a:lstStyle/>
                    <a:p>
                      <a:pPr marL="0" marR="0">
                        <a:lnSpc>
                          <a:spcPct val="107000"/>
                        </a:lnSpc>
                        <a:spcBef>
                          <a:spcPts val="0"/>
                        </a:spcBef>
                        <a:spcAft>
                          <a:spcPts val="0"/>
                        </a:spcAft>
                      </a:pPr>
                      <a:r>
                        <a:rPr lang="en-US" sz="1100">
                          <a:effectLst/>
                        </a:rPr>
                        <a:t>Group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Main Functionality\Manage Issue\comment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20071959"/>
                  </a:ext>
                </a:extLst>
              </a:tr>
              <a:tr h="0">
                <a:tc>
                  <a:txBody>
                    <a:bodyPr/>
                    <a:lstStyle/>
                    <a:p>
                      <a:pPr marL="0" marR="0">
                        <a:lnSpc>
                          <a:spcPct val="107000"/>
                        </a:lnSpc>
                        <a:spcBef>
                          <a:spcPts val="0"/>
                        </a:spcBef>
                        <a:spcAft>
                          <a:spcPts val="0"/>
                        </a:spcAft>
                      </a:pPr>
                      <a:r>
                        <a:rPr lang="en-US" sz="1100">
                          <a:effectLst/>
                        </a:rPr>
                        <a:t>Description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100">
                          <a:effectLst/>
                        </a:rPr>
                        <a:t>User will be able to add comment to issues. The user who are assigned to the issue, project lead  and owner of the project will be able to comment on the issue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4350864"/>
                  </a:ext>
                </a:extLst>
              </a:tr>
              <a:tr h="0">
                <a:tc>
                  <a:txBody>
                    <a:bodyPr/>
                    <a:lstStyle/>
                    <a:p>
                      <a:pPr marL="0" marR="0">
                        <a:lnSpc>
                          <a:spcPct val="107000"/>
                        </a:lnSpc>
                        <a:spcBef>
                          <a:spcPts val="0"/>
                        </a:spcBef>
                        <a:spcAft>
                          <a:spcPts val="0"/>
                        </a:spcAft>
                      </a:pPr>
                      <a:r>
                        <a:rPr lang="en-US" sz="1100">
                          <a:effectLst/>
                        </a:rPr>
                        <a:t>Priority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Medium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42960011"/>
                  </a:ext>
                </a:extLst>
              </a:tr>
              <a:tr h="0">
                <a:tc>
                  <a:txBody>
                    <a:bodyPr/>
                    <a:lstStyle/>
                    <a:p>
                      <a:pPr marL="0" marR="0">
                        <a:lnSpc>
                          <a:spcPct val="107000"/>
                        </a:lnSpc>
                        <a:spcBef>
                          <a:spcPts val="0"/>
                        </a:spcBef>
                        <a:spcAft>
                          <a:spcPts val="0"/>
                        </a:spcAft>
                      </a:pPr>
                      <a:r>
                        <a:rPr lang="en-US" sz="1100">
                          <a:effectLst/>
                        </a:rPr>
                        <a:t>Source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63642139"/>
                  </a:ext>
                </a:extLst>
              </a:tr>
              <a:tr h="0">
                <a:tc>
                  <a:txBody>
                    <a:bodyPr/>
                    <a:lstStyle/>
                    <a:p>
                      <a:pPr marL="0" marR="0">
                        <a:lnSpc>
                          <a:spcPct val="107000"/>
                        </a:lnSpc>
                        <a:spcBef>
                          <a:spcPts val="0"/>
                        </a:spcBef>
                        <a:spcAft>
                          <a:spcPts val="0"/>
                        </a:spcAft>
                      </a:pPr>
                      <a:r>
                        <a:rPr lang="en-US" sz="1100">
                          <a:effectLst/>
                        </a:rPr>
                        <a:t>Risk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6296256"/>
                  </a:ext>
                </a:extLst>
              </a:tr>
              <a:tr h="0">
                <a:tc>
                  <a:txBody>
                    <a:bodyPr/>
                    <a:lstStyle/>
                    <a:p>
                      <a:pPr marL="0" marR="0">
                        <a:lnSpc>
                          <a:spcPct val="107000"/>
                        </a:lnSpc>
                        <a:spcBef>
                          <a:spcPts val="0"/>
                        </a:spcBef>
                        <a:spcAft>
                          <a:spcPts val="0"/>
                        </a:spcAft>
                      </a:pPr>
                      <a:r>
                        <a:rPr lang="en-US" sz="1100">
                          <a:effectLst/>
                        </a:rPr>
                        <a:t>Reference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7354037"/>
                  </a:ext>
                </a:extLst>
              </a:tr>
            </a:tbl>
          </a:graphicData>
        </a:graphic>
      </p:graphicFrame>
    </p:spTree>
    <p:extLst>
      <p:ext uri="{BB962C8B-B14F-4D97-AF65-F5344CB8AC3E}">
        <p14:creationId xmlns:p14="http://schemas.microsoft.com/office/powerpoint/2010/main" val="410941704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9</TotalTime>
  <Words>402</Words>
  <Application>Microsoft Office PowerPoint</Application>
  <PresentationFormat>On-screen Show (16:9)</PresentationFormat>
  <Paragraphs>99</Paragraphs>
  <Slides>17</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Gill Sans MT</vt:lpstr>
      <vt:lpstr>Arial</vt:lpstr>
      <vt:lpstr>Proxima Nova</vt:lpstr>
      <vt:lpstr>Calibri</vt:lpstr>
      <vt:lpstr>Gallery</vt:lpstr>
      <vt:lpstr>Project management Tools for Agile team</vt:lpstr>
      <vt:lpstr>Agenda</vt:lpstr>
      <vt:lpstr>Introduction</vt:lpstr>
      <vt:lpstr>What problem to Solve?</vt:lpstr>
      <vt:lpstr>AGILE</vt:lpstr>
      <vt:lpstr>What is Scrum?</vt:lpstr>
      <vt:lpstr>Project Feature</vt:lpstr>
      <vt:lpstr>Project Progress</vt:lpstr>
      <vt:lpstr>Requirement Example</vt:lpstr>
      <vt:lpstr>User of the System</vt:lpstr>
      <vt:lpstr>ER Diagram</vt:lpstr>
      <vt:lpstr>Use Case Diagram</vt:lpstr>
      <vt:lpstr>Sprint Dashboard with multiple Issues Page</vt:lpstr>
      <vt:lpstr>IssuE Edite Page </vt:lpstr>
      <vt:lpstr>All projects PAGE</vt:lpstr>
      <vt:lpstr>Challenges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 Tools for Agile team</dc:title>
  <dc:creator>Shuvo Islam</dc:creator>
  <cp:lastModifiedBy>Shuvo Islam</cp:lastModifiedBy>
  <cp:revision>2</cp:revision>
  <dcterms:modified xsi:type="dcterms:W3CDTF">2023-01-23T03:46:11Z</dcterms:modified>
</cp:coreProperties>
</file>